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omments/comment1.xml" ContentType="application/vnd.openxmlformats-officedocument.presentationml.comments+xml"/>
  <Override PartName="/ppt/notesSlides/notesSlide7.xml" ContentType="application/vnd.openxmlformats-officedocument.presentationml.notesSlide+xml"/>
  <Override PartName="/ppt/charts/chartEx1.xml" ContentType="application/vnd.ms-office.chartex+xml"/>
  <Override PartName="/ppt/charts/style3.xml" ContentType="application/vnd.ms-office.chartstyle+xml"/>
  <Override PartName="/ppt/charts/colors3.xml" ContentType="application/vnd.ms-office.chartcolorstyle+xml"/>
  <Override PartName="/ppt/charts/chart3.xml" ContentType="application/vnd.openxmlformats-officedocument.drawingml.chart+xml"/>
  <Override PartName="/ppt/charts/style4.xml" ContentType="application/vnd.ms-office.chartstyle+xml"/>
  <Override PartName="/ppt/charts/colors4.xml" ContentType="application/vnd.ms-office.chartcolorstyl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60" r:id="rId5"/>
  </p:sldMasterIdLst>
  <p:notesMasterIdLst>
    <p:notesMasterId r:id="rId61"/>
  </p:notesMasterIdLst>
  <p:sldIdLst>
    <p:sldId id="257" r:id="rId6"/>
    <p:sldId id="270" r:id="rId7"/>
    <p:sldId id="2322" r:id="rId8"/>
    <p:sldId id="1435" r:id="rId9"/>
    <p:sldId id="1354" r:id="rId10"/>
    <p:sldId id="272" r:id="rId11"/>
    <p:sldId id="2304" r:id="rId12"/>
    <p:sldId id="4210" r:id="rId13"/>
    <p:sldId id="4209" r:id="rId14"/>
    <p:sldId id="2285" r:id="rId15"/>
    <p:sldId id="259" r:id="rId16"/>
    <p:sldId id="4211" r:id="rId17"/>
    <p:sldId id="374" r:id="rId18"/>
    <p:sldId id="375" r:id="rId19"/>
    <p:sldId id="378" r:id="rId20"/>
    <p:sldId id="300" r:id="rId21"/>
    <p:sldId id="4212" r:id="rId22"/>
    <p:sldId id="1377" r:id="rId23"/>
    <p:sldId id="1370" r:id="rId24"/>
    <p:sldId id="4213" r:id="rId25"/>
    <p:sldId id="2331" r:id="rId26"/>
    <p:sldId id="273" r:id="rId27"/>
    <p:sldId id="884" r:id="rId28"/>
    <p:sldId id="882" r:id="rId29"/>
    <p:sldId id="2306" r:id="rId30"/>
    <p:sldId id="2282" r:id="rId31"/>
    <p:sldId id="4214" r:id="rId32"/>
    <p:sldId id="281" r:id="rId33"/>
    <p:sldId id="366" r:id="rId34"/>
    <p:sldId id="1468" r:id="rId35"/>
    <p:sldId id="2202" r:id="rId36"/>
    <p:sldId id="4215" r:id="rId37"/>
    <p:sldId id="860" r:id="rId38"/>
    <p:sldId id="843" r:id="rId39"/>
    <p:sldId id="4219" r:id="rId40"/>
    <p:sldId id="1478" r:id="rId41"/>
    <p:sldId id="4220" r:id="rId42"/>
    <p:sldId id="2218" r:id="rId43"/>
    <p:sldId id="2224" r:id="rId44"/>
    <p:sldId id="2228" r:id="rId45"/>
    <p:sldId id="2231" r:id="rId46"/>
    <p:sldId id="2236" r:id="rId47"/>
    <p:sldId id="2238" r:id="rId48"/>
    <p:sldId id="4221" r:id="rId49"/>
    <p:sldId id="4216" r:id="rId50"/>
    <p:sldId id="2286" r:id="rId51"/>
    <p:sldId id="2210" r:id="rId52"/>
    <p:sldId id="2212" r:id="rId53"/>
    <p:sldId id="294" r:id="rId54"/>
    <p:sldId id="2216" r:id="rId55"/>
    <p:sldId id="1666" r:id="rId56"/>
    <p:sldId id="1671" r:id="rId57"/>
    <p:sldId id="4217" r:id="rId58"/>
    <p:sldId id="1368" r:id="rId59"/>
    <p:sldId id="2333" r:id="rId60"/>
  </p:sldIdLst>
  <p:sldSz cx="12192000" cy="6858000"/>
  <p:notesSz cx="6858000" cy="9144000"/>
  <p:defaultText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aura Victoria Corral Bautista" initials="LVCB" lastIdx="1" clrIdx="0"/>
  <p:cmAuthor id="2" name="Sergio Jordan Quijano" initials="SJQ" lastIdx="1" clrIdx="1">
    <p:extLst>
      <p:ext uri="{19B8F6BF-5375-455C-9EA6-DF929625EA0E}">
        <p15:presenceInfo xmlns:p15="http://schemas.microsoft.com/office/powerpoint/2012/main" userId="S::sjordan@saesas.gov.co::a4bc2a20-4c1f-4ada-89b0-14bc8b04970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93166"/>
    <a:srgbClr val="A9A8A9"/>
    <a:srgbClr val="000A8B"/>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9A6321D-3350-4737-BE24-26F838AC39CD}" v="58" dt="2021-08-25T22:07:57.871"/>
  </p1510:revLst>
</p1510:revInfo>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Estilo medio 3 - Énfasis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69012ECD-51FC-41F1-AA8D-1B2483CD663E}" styleName="Estilo claro 2 - Acento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B301B821-A1FF-4177-AEE7-76D212191A09}" styleName="Estilo medio 1 - Énfasis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7526" autoAdjust="0"/>
    <p:restoredTop sz="93788" autoAdjust="0"/>
  </p:normalViewPr>
  <p:slideViewPr>
    <p:cSldViewPr snapToGrid="0" snapToObjects="1">
      <p:cViewPr varScale="1">
        <p:scale>
          <a:sx n="105" d="100"/>
          <a:sy n="105" d="100"/>
        </p:scale>
        <p:origin x="114" y="216"/>
      </p:cViewPr>
      <p:guideLst>
        <p:guide orient="horz" pos="2160"/>
        <p:guide pos="3840"/>
      </p:guideLst>
    </p:cSldViewPr>
  </p:slideViewPr>
  <p:notesTextViewPr>
    <p:cViewPr>
      <p:scale>
        <a:sx n="3" d="2"/>
        <a:sy n="3" d="2"/>
      </p:scale>
      <p:origin x="0" y="0"/>
    </p:cViewPr>
  </p:notesTextViewPr>
  <p:sorterViewPr>
    <p:cViewPr>
      <p:scale>
        <a:sx n="170" d="100"/>
        <a:sy n="17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slide" Target="slides/slide50.xml"/><Relationship Id="rId63" Type="http://schemas.openxmlformats.org/officeDocument/2006/relationships/presProps" Target="presProp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66" Type="http://schemas.openxmlformats.org/officeDocument/2006/relationships/tableStyles" Target="tableStyles.xml"/><Relationship Id="rId5" Type="http://schemas.openxmlformats.org/officeDocument/2006/relationships/slideMaster" Target="slideMasters/slideMaster2.xml"/><Relationship Id="rId61" Type="http://schemas.openxmlformats.org/officeDocument/2006/relationships/notesMaster" Target="notesMasters/notesMaster1.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viewProps" Target="viewProps.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microsoft.com/office/2015/10/relationships/revisionInfo" Target="revisionInfo.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s>
</file>

<file path=ppt/charts/_rels/chart1.xml.rels><?xml version="1.0" encoding="UTF-8" standalone="yes"?>
<Relationships xmlns="http://schemas.openxmlformats.org/package/2006/relationships"><Relationship Id="rId3" Type="http://schemas.openxmlformats.org/officeDocument/2006/relationships/oleObject" Target="file:///C:\Users\acgonzalez\Documents\Proyecciones\Venta%20Masiva\Copia%20de%20PREDICCION%20PROCESO%20DE%20VENTA%20(version%202).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embeddings/oleObject1.bin"/><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172.30.88.29\PerfilesMoviles$\acorrea\Desktop\Presentaci&#243;n%20Vicepresidencia.xlsx" TargetMode="External"/><Relationship Id="rId2" Type="http://schemas.microsoft.com/office/2011/relationships/chartColorStyle" Target="colors4.xml"/><Relationship Id="rId1" Type="http://schemas.microsoft.com/office/2011/relationships/chartStyle" Target="style4.xml"/></Relationships>
</file>

<file path=ppt/charts/_rels/chartEx1.xml.rels><?xml version="1.0" encoding="UTF-8" standalone="yes"?>
<Relationships xmlns="http://schemas.openxmlformats.org/package/2006/relationships"><Relationship Id="rId3" Type="http://schemas.microsoft.com/office/2011/relationships/chartColorStyle" Target="colors3.xml"/><Relationship Id="rId2" Type="http://schemas.microsoft.com/office/2011/relationships/chartStyle" Target="style3.xml"/><Relationship Id="rId1" Type="http://schemas.openxmlformats.org/officeDocument/2006/relationships/oleObject" Target="file:///\\172.30.88.29\PerfilesMoviles$\acorrea\Desktop\Presentaci&#243;n%20Vicepresidencia.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'Valor venta acumulado'!$B$1</c:f>
              <c:strCache>
                <c:ptCount val="1"/>
                <c:pt idx="0">
                  <c:v>Vr. Vta Acum.</c:v>
                </c:pt>
              </c:strCache>
            </c:strRef>
          </c:tx>
          <c:spPr>
            <a:ln w="28575" cap="rnd">
              <a:solidFill>
                <a:schemeClr val="accent1"/>
              </a:solidFill>
              <a:round/>
            </a:ln>
            <a:effectLst/>
          </c:spPr>
          <c:marker>
            <c:symbol val="none"/>
          </c:marker>
          <c:cat>
            <c:numRef>
              <c:f>'Valor venta acumulado'!$A$2:$A$61</c:f>
              <c:numCache>
                <c:formatCode>yyyy\-mm\-dd;@</c:formatCode>
                <c:ptCount val="60"/>
                <c:pt idx="0">
                  <c:v>42370</c:v>
                </c:pt>
                <c:pt idx="1">
                  <c:v>42401</c:v>
                </c:pt>
                <c:pt idx="2">
                  <c:v>42430</c:v>
                </c:pt>
                <c:pt idx="3">
                  <c:v>42461</c:v>
                </c:pt>
                <c:pt idx="4">
                  <c:v>42491</c:v>
                </c:pt>
                <c:pt idx="5">
                  <c:v>42522</c:v>
                </c:pt>
                <c:pt idx="6">
                  <c:v>42552</c:v>
                </c:pt>
                <c:pt idx="7">
                  <c:v>42583</c:v>
                </c:pt>
                <c:pt idx="8">
                  <c:v>42614</c:v>
                </c:pt>
                <c:pt idx="9">
                  <c:v>42644</c:v>
                </c:pt>
                <c:pt idx="10">
                  <c:v>42675</c:v>
                </c:pt>
                <c:pt idx="11">
                  <c:v>42705</c:v>
                </c:pt>
                <c:pt idx="12">
                  <c:v>42736</c:v>
                </c:pt>
                <c:pt idx="13">
                  <c:v>42767</c:v>
                </c:pt>
                <c:pt idx="14">
                  <c:v>42795</c:v>
                </c:pt>
                <c:pt idx="15">
                  <c:v>42826</c:v>
                </c:pt>
                <c:pt idx="16">
                  <c:v>42856</c:v>
                </c:pt>
                <c:pt idx="17">
                  <c:v>42887</c:v>
                </c:pt>
                <c:pt idx="18">
                  <c:v>42917</c:v>
                </c:pt>
                <c:pt idx="19">
                  <c:v>42948</c:v>
                </c:pt>
                <c:pt idx="20">
                  <c:v>42979</c:v>
                </c:pt>
                <c:pt idx="21">
                  <c:v>43009</c:v>
                </c:pt>
                <c:pt idx="22">
                  <c:v>43040</c:v>
                </c:pt>
                <c:pt idx="23">
                  <c:v>43070</c:v>
                </c:pt>
                <c:pt idx="24">
                  <c:v>43101</c:v>
                </c:pt>
                <c:pt idx="25">
                  <c:v>43132</c:v>
                </c:pt>
                <c:pt idx="26">
                  <c:v>43160</c:v>
                </c:pt>
                <c:pt idx="27">
                  <c:v>43189</c:v>
                </c:pt>
                <c:pt idx="28">
                  <c:v>43220</c:v>
                </c:pt>
                <c:pt idx="29">
                  <c:v>43252</c:v>
                </c:pt>
                <c:pt idx="30">
                  <c:v>43282</c:v>
                </c:pt>
                <c:pt idx="31">
                  <c:v>43313</c:v>
                </c:pt>
                <c:pt idx="32">
                  <c:v>43344</c:v>
                </c:pt>
                <c:pt idx="33">
                  <c:v>43374</c:v>
                </c:pt>
                <c:pt idx="34">
                  <c:v>43405</c:v>
                </c:pt>
                <c:pt idx="35">
                  <c:v>43435</c:v>
                </c:pt>
                <c:pt idx="36">
                  <c:v>43466</c:v>
                </c:pt>
                <c:pt idx="37">
                  <c:v>43497</c:v>
                </c:pt>
                <c:pt idx="38">
                  <c:v>43525</c:v>
                </c:pt>
                <c:pt idx="39">
                  <c:v>43556</c:v>
                </c:pt>
                <c:pt idx="40">
                  <c:v>43586</c:v>
                </c:pt>
                <c:pt idx="41">
                  <c:v>43617</c:v>
                </c:pt>
                <c:pt idx="42">
                  <c:v>43647</c:v>
                </c:pt>
                <c:pt idx="43">
                  <c:v>43678</c:v>
                </c:pt>
                <c:pt idx="44">
                  <c:v>43709</c:v>
                </c:pt>
                <c:pt idx="45">
                  <c:v>43739</c:v>
                </c:pt>
                <c:pt idx="46">
                  <c:v>43770</c:v>
                </c:pt>
                <c:pt idx="47">
                  <c:v>43800</c:v>
                </c:pt>
                <c:pt idx="48">
                  <c:v>43831</c:v>
                </c:pt>
                <c:pt idx="49">
                  <c:v>43862</c:v>
                </c:pt>
                <c:pt idx="50">
                  <c:v>43891</c:v>
                </c:pt>
                <c:pt idx="51">
                  <c:v>43922</c:v>
                </c:pt>
                <c:pt idx="52">
                  <c:v>43952</c:v>
                </c:pt>
                <c:pt idx="53">
                  <c:v>43983</c:v>
                </c:pt>
                <c:pt idx="54">
                  <c:v>44013</c:v>
                </c:pt>
                <c:pt idx="55">
                  <c:v>44531</c:v>
                </c:pt>
                <c:pt idx="56">
                  <c:v>44896</c:v>
                </c:pt>
                <c:pt idx="57">
                  <c:v>45261</c:v>
                </c:pt>
                <c:pt idx="58">
                  <c:v>45627</c:v>
                </c:pt>
                <c:pt idx="59">
                  <c:v>45992</c:v>
                </c:pt>
              </c:numCache>
            </c:numRef>
          </c:cat>
          <c:val>
            <c:numRef>
              <c:f>'Valor venta acumulado'!$B$2:$B$61</c:f>
              <c:numCache>
                <c:formatCode>"$"\ #,##0.0</c:formatCode>
                <c:ptCount val="60"/>
                <c:pt idx="0">
                  <c:v>10.258000000000001</c:v>
                </c:pt>
                <c:pt idx="1">
                  <c:v>15.871</c:v>
                </c:pt>
                <c:pt idx="2">
                  <c:v>15.946</c:v>
                </c:pt>
                <c:pt idx="3">
                  <c:v>16.693999999999999</c:v>
                </c:pt>
                <c:pt idx="4">
                  <c:v>21.234000000000002</c:v>
                </c:pt>
                <c:pt idx="5">
                  <c:v>21.488</c:v>
                </c:pt>
                <c:pt idx="6">
                  <c:v>23.896000000000001</c:v>
                </c:pt>
                <c:pt idx="7">
                  <c:v>24.777999999999999</c:v>
                </c:pt>
                <c:pt idx="8">
                  <c:v>26.018999999999998</c:v>
                </c:pt>
                <c:pt idx="9">
                  <c:v>29.074999999999999</c:v>
                </c:pt>
                <c:pt idx="10">
                  <c:v>31.431999999999999</c:v>
                </c:pt>
                <c:pt idx="11">
                  <c:v>32.296436999999997</c:v>
                </c:pt>
                <c:pt idx="12">
                  <c:v>33.731538999999998</c:v>
                </c:pt>
                <c:pt idx="13">
                  <c:v>36.908538999999998</c:v>
                </c:pt>
                <c:pt idx="14">
                  <c:v>37.348539000000002</c:v>
                </c:pt>
                <c:pt idx="15">
                  <c:v>43.118817</c:v>
                </c:pt>
                <c:pt idx="16">
                  <c:v>63.742991000000004</c:v>
                </c:pt>
                <c:pt idx="17">
                  <c:v>60.231831</c:v>
                </c:pt>
                <c:pt idx="18">
                  <c:v>61.919860999999997</c:v>
                </c:pt>
                <c:pt idx="19">
                  <c:v>65.032497000000006</c:v>
                </c:pt>
                <c:pt idx="20">
                  <c:v>66.576023000000006</c:v>
                </c:pt>
                <c:pt idx="21">
                  <c:v>72.143000000000001</c:v>
                </c:pt>
                <c:pt idx="22">
                  <c:v>72.488</c:v>
                </c:pt>
                <c:pt idx="23">
                  <c:v>79.3536</c:v>
                </c:pt>
                <c:pt idx="24">
                  <c:v>84.756200000000007</c:v>
                </c:pt>
                <c:pt idx="25">
                  <c:v>134.99</c:v>
                </c:pt>
                <c:pt idx="26">
                  <c:v>136.44900000000001</c:v>
                </c:pt>
                <c:pt idx="27">
                  <c:v>137.8895</c:v>
                </c:pt>
                <c:pt idx="28">
                  <c:v>139.32999999999998</c:v>
                </c:pt>
                <c:pt idx="29">
                  <c:v>142.386</c:v>
                </c:pt>
              </c:numCache>
            </c:numRef>
          </c:val>
          <c:smooth val="0"/>
          <c:extLst>
            <c:ext xmlns:c16="http://schemas.microsoft.com/office/drawing/2014/chart" uri="{C3380CC4-5D6E-409C-BE32-E72D297353CC}">
              <c16:uniqueId val="{00000000-7FFA-4FDE-BF7F-E09BA0A90861}"/>
            </c:ext>
          </c:extLst>
        </c:ser>
        <c:ser>
          <c:idx val="1"/>
          <c:order val="1"/>
          <c:tx>
            <c:strRef>
              <c:f>'Valor venta acumulado'!$C$1</c:f>
              <c:strCache>
                <c:ptCount val="1"/>
                <c:pt idx="0">
                  <c:v>Previsión(Vr. Vta Acum.)</c:v>
                </c:pt>
              </c:strCache>
            </c:strRef>
          </c:tx>
          <c:spPr>
            <a:ln w="28575" cap="rnd">
              <a:solidFill>
                <a:schemeClr val="accent2"/>
              </a:solidFill>
              <a:round/>
            </a:ln>
            <a:effectLst/>
          </c:spPr>
          <c:marker>
            <c:symbol val="none"/>
          </c:marker>
          <c:dLbls>
            <c:dLbl>
              <c:idx val="29"/>
              <c:tx>
                <c:rich>
                  <a:bodyPr/>
                  <a:lstStyle/>
                  <a:p>
                    <a:r>
                      <a:rPr lang="en-US" dirty="0"/>
                      <a:t>$ 142</a:t>
                    </a:r>
                  </a:p>
                </c:rich>
              </c:tx>
              <c:dLblPos val="t"/>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8-7FFA-4FDE-BF7F-E09BA0A90861}"/>
                </c:ext>
              </c:extLst>
            </c:dLbl>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mn-lt"/>
                    <a:ea typeface="+mn-ea"/>
                    <a:cs typeface="+mn-cs"/>
                  </a:defRPr>
                </a:pPr>
                <a:endParaRPr lang="es-CO"/>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'Valor venta acumulado'!$A$2:$A$61</c:f>
              <c:numCache>
                <c:formatCode>yyyy\-mm\-dd;@</c:formatCode>
                <c:ptCount val="60"/>
                <c:pt idx="0">
                  <c:v>42370</c:v>
                </c:pt>
                <c:pt idx="1">
                  <c:v>42401</c:v>
                </c:pt>
                <c:pt idx="2">
                  <c:v>42430</c:v>
                </c:pt>
                <c:pt idx="3">
                  <c:v>42461</c:v>
                </c:pt>
                <c:pt idx="4">
                  <c:v>42491</c:v>
                </c:pt>
                <c:pt idx="5">
                  <c:v>42522</c:v>
                </c:pt>
                <c:pt idx="6">
                  <c:v>42552</c:v>
                </c:pt>
                <c:pt idx="7">
                  <c:v>42583</c:v>
                </c:pt>
                <c:pt idx="8">
                  <c:v>42614</c:v>
                </c:pt>
                <c:pt idx="9">
                  <c:v>42644</c:v>
                </c:pt>
                <c:pt idx="10">
                  <c:v>42675</c:v>
                </c:pt>
                <c:pt idx="11">
                  <c:v>42705</c:v>
                </c:pt>
                <c:pt idx="12">
                  <c:v>42736</c:v>
                </c:pt>
                <c:pt idx="13">
                  <c:v>42767</c:v>
                </c:pt>
                <c:pt idx="14">
                  <c:v>42795</c:v>
                </c:pt>
                <c:pt idx="15">
                  <c:v>42826</c:v>
                </c:pt>
                <c:pt idx="16">
                  <c:v>42856</c:v>
                </c:pt>
                <c:pt idx="17">
                  <c:v>42887</c:v>
                </c:pt>
                <c:pt idx="18">
                  <c:v>42917</c:v>
                </c:pt>
                <c:pt idx="19">
                  <c:v>42948</c:v>
                </c:pt>
                <c:pt idx="20">
                  <c:v>42979</c:v>
                </c:pt>
                <c:pt idx="21">
                  <c:v>43009</c:v>
                </c:pt>
                <c:pt idx="22">
                  <c:v>43040</c:v>
                </c:pt>
                <c:pt idx="23">
                  <c:v>43070</c:v>
                </c:pt>
                <c:pt idx="24">
                  <c:v>43101</c:v>
                </c:pt>
                <c:pt idx="25">
                  <c:v>43132</c:v>
                </c:pt>
                <c:pt idx="26">
                  <c:v>43160</c:v>
                </c:pt>
                <c:pt idx="27">
                  <c:v>43189</c:v>
                </c:pt>
                <c:pt idx="28">
                  <c:v>43220</c:v>
                </c:pt>
                <c:pt idx="29">
                  <c:v>43252</c:v>
                </c:pt>
                <c:pt idx="30">
                  <c:v>43282</c:v>
                </c:pt>
                <c:pt idx="31">
                  <c:v>43313</c:v>
                </c:pt>
                <c:pt idx="32">
                  <c:v>43344</c:v>
                </c:pt>
                <c:pt idx="33">
                  <c:v>43374</c:v>
                </c:pt>
                <c:pt idx="34">
                  <c:v>43405</c:v>
                </c:pt>
                <c:pt idx="35">
                  <c:v>43435</c:v>
                </c:pt>
                <c:pt idx="36">
                  <c:v>43466</c:v>
                </c:pt>
                <c:pt idx="37">
                  <c:v>43497</c:v>
                </c:pt>
                <c:pt idx="38">
                  <c:v>43525</c:v>
                </c:pt>
                <c:pt idx="39">
                  <c:v>43556</c:v>
                </c:pt>
                <c:pt idx="40">
                  <c:v>43586</c:v>
                </c:pt>
                <c:pt idx="41">
                  <c:v>43617</c:v>
                </c:pt>
                <c:pt idx="42">
                  <c:v>43647</c:v>
                </c:pt>
                <c:pt idx="43">
                  <c:v>43678</c:v>
                </c:pt>
                <c:pt idx="44">
                  <c:v>43709</c:v>
                </c:pt>
                <c:pt idx="45">
                  <c:v>43739</c:v>
                </c:pt>
                <c:pt idx="46">
                  <c:v>43770</c:v>
                </c:pt>
                <c:pt idx="47">
                  <c:v>43800</c:v>
                </c:pt>
                <c:pt idx="48">
                  <c:v>43831</c:v>
                </c:pt>
                <c:pt idx="49">
                  <c:v>43862</c:v>
                </c:pt>
                <c:pt idx="50">
                  <c:v>43891</c:v>
                </c:pt>
                <c:pt idx="51">
                  <c:v>43922</c:v>
                </c:pt>
                <c:pt idx="52">
                  <c:v>43952</c:v>
                </c:pt>
                <c:pt idx="53">
                  <c:v>43983</c:v>
                </c:pt>
                <c:pt idx="54">
                  <c:v>44013</c:v>
                </c:pt>
                <c:pt idx="55">
                  <c:v>44531</c:v>
                </c:pt>
                <c:pt idx="56">
                  <c:v>44896</c:v>
                </c:pt>
                <c:pt idx="57">
                  <c:v>45261</c:v>
                </c:pt>
                <c:pt idx="58">
                  <c:v>45627</c:v>
                </c:pt>
                <c:pt idx="59">
                  <c:v>45992</c:v>
                </c:pt>
              </c:numCache>
            </c:numRef>
          </c:cat>
          <c:val>
            <c:numRef>
              <c:f>'Valor venta acumulado'!$C$2:$C$61</c:f>
              <c:numCache>
                <c:formatCode>General</c:formatCode>
                <c:ptCount val="60"/>
                <c:pt idx="29" formatCode="&quot;$&quot;\ #,##0.0">
                  <c:v>142.386</c:v>
                </c:pt>
                <c:pt idx="30" formatCode="&quot;$&quot;\ #,##0.0">
                  <c:v>164.28997687066419</c:v>
                </c:pt>
                <c:pt idx="31" formatCode="&quot;$&quot;\ #,##0.0">
                  <c:v>177.39784985639585</c:v>
                </c:pt>
                <c:pt idx="32" formatCode="&quot;$&quot;\ #,##0.0">
                  <c:v>190.50572284212754</c:v>
                </c:pt>
                <c:pt idx="33" formatCode="&quot;$&quot;\ #,##0.0">
                  <c:v>203.61359582785923</c:v>
                </c:pt>
                <c:pt idx="34" formatCode="&quot;$&quot;\ #,##0.0">
                  <c:v>216.72146881359089</c:v>
                </c:pt>
                <c:pt idx="35" formatCode="&quot;$&quot;\ #,##0.0">
                  <c:v>229.82934179932258</c:v>
                </c:pt>
                <c:pt idx="36" formatCode="&quot;$&quot;\ #,##0.0">
                  <c:v>242.93721478505427</c:v>
                </c:pt>
                <c:pt idx="37" formatCode="&quot;$&quot;\ #,##0.0">
                  <c:v>256.04508777078593</c:v>
                </c:pt>
                <c:pt idx="38" formatCode="&quot;$&quot;\ #,##0.0">
                  <c:v>269.15296075651759</c:v>
                </c:pt>
                <c:pt idx="39" formatCode="&quot;$&quot;\ #,##0.0">
                  <c:v>282.26083374224925</c:v>
                </c:pt>
                <c:pt idx="40" formatCode="&quot;$&quot;\ #,##0.0">
                  <c:v>295.36870672798096</c:v>
                </c:pt>
                <c:pt idx="41" formatCode="&quot;$&quot;\ #,##0.0">
                  <c:v>308.47657971371268</c:v>
                </c:pt>
                <c:pt idx="42" formatCode="&quot;$&quot;\ #,##0.0">
                  <c:v>321.58445269944434</c:v>
                </c:pt>
                <c:pt idx="43" formatCode="&quot;$&quot;\ #,##0.0">
                  <c:v>334.692325685176</c:v>
                </c:pt>
                <c:pt idx="44" formatCode="&quot;$&quot;\ #,##0.0">
                  <c:v>347.80019867090766</c:v>
                </c:pt>
                <c:pt idx="45" formatCode="&quot;$&quot;\ #,##0.0">
                  <c:v>360.90807165663932</c:v>
                </c:pt>
                <c:pt idx="46" formatCode="&quot;$&quot;\ #,##0.0">
                  <c:v>374.01594464237104</c:v>
                </c:pt>
                <c:pt idx="47" formatCode="&quot;$&quot;\ #,##0.0">
                  <c:v>387.1238176281027</c:v>
                </c:pt>
                <c:pt idx="48" formatCode="&quot;$&quot;\ #,##0.0">
                  <c:v>400.23169061383442</c:v>
                </c:pt>
                <c:pt idx="49" formatCode="&quot;$&quot;\ #,##0.0">
                  <c:v>413.33956359956608</c:v>
                </c:pt>
                <c:pt idx="50" formatCode="&quot;$&quot;\ #,##0.0">
                  <c:v>426.44743658529774</c:v>
                </c:pt>
                <c:pt idx="51" formatCode="&quot;$&quot;\ #,##0.0">
                  <c:v>439.5553095710294</c:v>
                </c:pt>
                <c:pt idx="52" formatCode="&quot;$&quot;\ #,##0.0">
                  <c:v>452.66318255676106</c:v>
                </c:pt>
                <c:pt idx="53" formatCode="&quot;$&quot;\ #,##0.0">
                  <c:v>465.77105554249283</c:v>
                </c:pt>
                <c:pt idx="54" formatCode="&quot;$&quot;\ #,##0.0">
                  <c:v>478.87892852822449</c:v>
                </c:pt>
              </c:numCache>
            </c:numRef>
          </c:val>
          <c:smooth val="0"/>
          <c:extLst>
            <c:ext xmlns:c16="http://schemas.microsoft.com/office/drawing/2014/chart" uri="{C3380CC4-5D6E-409C-BE32-E72D297353CC}">
              <c16:uniqueId val="{00000001-7FFA-4FDE-BF7F-E09BA0A90861}"/>
            </c:ext>
          </c:extLst>
        </c:ser>
        <c:ser>
          <c:idx val="2"/>
          <c:order val="2"/>
          <c:tx>
            <c:strRef>
              <c:f>'Valor venta acumulado'!$D$1</c:f>
              <c:strCache>
                <c:ptCount val="1"/>
                <c:pt idx="0">
                  <c:v>Límite de confianza inferior(Vr. Vta Acum.)</c:v>
                </c:pt>
              </c:strCache>
            </c:strRef>
          </c:tx>
          <c:spPr>
            <a:ln w="28575" cap="rnd">
              <a:solidFill>
                <a:schemeClr val="accent3"/>
              </a:solidFill>
              <a:round/>
            </a:ln>
            <a:effectLst/>
          </c:spPr>
          <c:marker>
            <c:symbol val="circle"/>
            <c:size val="5"/>
            <c:spPr>
              <a:solidFill>
                <a:schemeClr val="accent3"/>
              </a:solidFill>
              <a:ln w="9525">
                <a:solidFill>
                  <a:schemeClr val="accent3"/>
                </a:solidFill>
              </a:ln>
              <a:effectLst/>
            </c:spPr>
          </c:marker>
          <c:cat>
            <c:numRef>
              <c:f>'Valor venta acumulado'!$A$2:$A$61</c:f>
              <c:numCache>
                <c:formatCode>yyyy\-mm\-dd;@</c:formatCode>
                <c:ptCount val="60"/>
                <c:pt idx="0">
                  <c:v>42370</c:v>
                </c:pt>
                <c:pt idx="1">
                  <c:v>42401</c:v>
                </c:pt>
                <c:pt idx="2">
                  <c:v>42430</c:v>
                </c:pt>
                <c:pt idx="3">
                  <c:v>42461</c:v>
                </c:pt>
                <c:pt idx="4">
                  <c:v>42491</c:v>
                </c:pt>
                <c:pt idx="5">
                  <c:v>42522</c:v>
                </c:pt>
                <c:pt idx="6">
                  <c:v>42552</c:v>
                </c:pt>
                <c:pt idx="7">
                  <c:v>42583</c:v>
                </c:pt>
                <c:pt idx="8">
                  <c:v>42614</c:v>
                </c:pt>
                <c:pt idx="9">
                  <c:v>42644</c:v>
                </c:pt>
                <c:pt idx="10">
                  <c:v>42675</c:v>
                </c:pt>
                <c:pt idx="11">
                  <c:v>42705</c:v>
                </c:pt>
                <c:pt idx="12">
                  <c:v>42736</c:v>
                </c:pt>
                <c:pt idx="13">
                  <c:v>42767</c:v>
                </c:pt>
                <c:pt idx="14">
                  <c:v>42795</c:v>
                </c:pt>
                <c:pt idx="15">
                  <c:v>42826</c:v>
                </c:pt>
                <c:pt idx="16">
                  <c:v>42856</c:v>
                </c:pt>
                <c:pt idx="17">
                  <c:v>42887</c:v>
                </c:pt>
                <c:pt idx="18">
                  <c:v>42917</c:v>
                </c:pt>
                <c:pt idx="19">
                  <c:v>42948</c:v>
                </c:pt>
                <c:pt idx="20">
                  <c:v>42979</c:v>
                </c:pt>
                <c:pt idx="21">
                  <c:v>43009</c:v>
                </c:pt>
                <c:pt idx="22">
                  <c:v>43040</c:v>
                </c:pt>
                <c:pt idx="23">
                  <c:v>43070</c:v>
                </c:pt>
                <c:pt idx="24">
                  <c:v>43101</c:v>
                </c:pt>
                <c:pt idx="25">
                  <c:v>43132</c:v>
                </c:pt>
                <c:pt idx="26">
                  <c:v>43160</c:v>
                </c:pt>
                <c:pt idx="27">
                  <c:v>43189</c:v>
                </c:pt>
                <c:pt idx="28">
                  <c:v>43220</c:v>
                </c:pt>
                <c:pt idx="29">
                  <c:v>43252</c:v>
                </c:pt>
                <c:pt idx="30">
                  <c:v>43282</c:v>
                </c:pt>
                <c:pt idx="31">
                  <c:v>43313</c:v>
                </c:pt>
                <c:pt idx="32">
                  <c:v>43344</c:v>
                </c:pt>
                <c:pt idx="33">
                  <c:v>43374</c:v>
                </c:pt>
                <c:pt idx="34">
                  <c:v>43405</c:v>
                </c:pt>
                <c:pt idx="35">
                  <c:v>43435</c:v>
                </c:pt>
                <c:pt idx="36">
                  <c:v>43466</c:v>
                </c:pt>
                <c:pt idx="37">
                  <c:v>43497</c:v>
                </c:pt>
                <c:pt idx="38">
                  <c:v>43525</c:v>
                </c:pt>
                <c:pt idx="39">
                  <c:v>43556</c:v>
                </c:pt>
                <c:pt idx="40">
                  <c:v>43586</c:v>
                </c:pt>
                <c:pt idx="41">
                  <c:v>43617</c:v>
                </c:pt>
                <c:pt idx="42">
                  <c:v>43647</c:v>
                </c:pt>
                <c:pt idx="43">
                  <c:v>43678</c:v>
                </c:pt>
                <c:pt idx="44">
                  <c:v>43709</c:v>
                </c:pt>
                <c:pt idx="45">
                  <c:v>43739</c:v>
                </c:pt>
                <c:pt idx="46">
                  <c:v>43770</c:v>
                </c:pt>
                <c:pt idx="47">
                  <c:v>43800</c:v>
                </c:pt>
                <c:pt idx="48">
                  <c:v>43831</c:v>
                </c:pt>
                <c:pt idx="49">
                  <c:v>43862</c:v>
                </c:pt>
                <c:pt idx="50">
                  <c:v>43891</c:v>
                </c:pt>
                <c:pt idx="51">
                  <c:v>43922</c:v>
                </c:pt>
                <c:pt idx="52">
                  <c:v>43952</c:v>
                </c:pt>
                <c:pt idx="53">
                  <c:v>43983</c:v>
                </c:pt>
                <c:pt idx="54">
                  <c:v>44013</c:v>
                </c:pt>
                <c:pt idx="55">
                  <c:v>44531</c:v>
                </c:pt>
                <c:pt idx="56">
                  <c:v>44896</c:v>
                </c:pt>
                <c:pt idx="57">
                  <c:v>45261</c:v>
                </c:pt>
                <c:pt idx="58">
                  <c:v>45627</c:v>
                </c:pt>
                <c:pt idx="59">
                  <c:v>45992</c:v>
                </c:pt>
              </c:numCache>
            </c:numRef>
          </c:cat>
          <c:val>
            <c:numRef>
              <c:f>'Valor venta acumulado'!$D$2:$D$61</c:f>
            </c:numRef>
          </c:val>
          <c:smooth val="0"/>
          <c:extLst>
            <c:ext xmlns:c16="http://schemas.microsoft.com/office/drawing/2014/chart" uri="{C3380CC4-5D6E-409C-BE32-E72D297353CC}">
              <c16:uniqueId val="{00000002-7FFA-4FDE-BF7F-E09BA0A90861}"/>
            </c:ext>
          </c:extLst>
        </c:ser>
        <c:ser>
          <c:idx val="3"/>
          <c:order val="3"/>
          <c:tx>
            <c:strRef>
              <c:f>'Valor venta acumulado'!$E$1</c:f>
              <c:strCache>
                <c:ptCount val="1"/>
                <c:pt idx="0">
                  <c:v>Límite de confianza superior(Vr. Vta Acum.)</c:v>
                </c:pt>
              </c:strCache>
            </c:strRef>
          </c:tx>
          <c:spPr>
            <a:ln w="28575" cap="rnd">
              <a:solidFill>
                <a:schemeClr val="accent4"/>
              </a:solidFill>
              <a:round/>
            </a:ln>
            <a:effectLst/>
          </c:spPr>
          <c:marker>
            <c:symbol val="circle"/>
            <c:size val="5"/>
            <c:spPr>
              <a:solidFill>
                <a:schemeClr val="accent4"/>
              </a:solidFill>
              <a:ln w="9525">
                <a:solidFill>
                  <a:schemeClr val="accent4"/>
                </a:solidFill>
              </a:ln>
              <a:effectLst/>
            </c:spPr>
          </c:marker>
          <c:cat>
            <c:numRef>
              <c:f>'Valor venta acumulado'!$A$2:$A$61</c:f>
              <c:numCache>
                <c:formatCode>yyyy\-mm\-dd;@</c:formatCode>
                <c:ptCount val="60"/>
                <c:pt idx="0">
                  <c:v>42370</c:v>
                </c:pt>
                <c:pt idx="1">
                  <c:v>42401</c:v>
                </c:pt>
                <c:pt idx="2">
                  <c:v>42430</c:v>
                </c:pt>
                <c:pt idx="3">
                  <c:v>42461</c:v>
                </c:pt>
                <c:pt idx="4">
                  <c:v>42491</c:v>
                </c:pt>
                <c:pt idx="5">
                  <c:v>42522</c:v>
                </c:pt>
                <c:pt idx="6">
                  <c:v>42552</c:v>
                </c:pt>
                <c:pt idx="7">
                  <c:v>42583</c:v>
                </c:pt>
                <c:pt idx="8">
                  <c:v>42614</c:v>
                </c:pt>
                <c:pt idx="9">
                  <c:v>42644</c:v>
                </c:pt>
                <c:pt idx="10">
                  <c:v>42675</c:v>
                </c:pt>
                <c:pt idx="11">
                  <c:v>42705</c:v>
                </c:pt>
                <c:pt idx="12">
                  <c:v>42736</c:v>
                </c:pt>
                <c:pt idx="13">
                  <c:v>42767</c:v>
                </c:pt>
                <c:pt idx="14">
                  <c:v>42795</c:v>
                </c:pt>
                <c:pt idx="15">
                  <c:v>42826</c:v>
                </c:pt>
                <c:pt idx="16">
                  <c:v>42856</c:v>
                </c:pt>
                <c:pt idx="17">
                  <c:v>42887</c:v>
                </c:pt>
                <c:pt idx="18">
                  <c:v>42917</c:v>
                </c:pt>
                <c:pt idx="19">
                  <c:v>42948</c:v>
                </c:pt>
                <c:pt idx="20">
                  <c:v>42979</c:v>
                </c:pt>
                <c:pt idx="21">
                  <c:v>43009</c:v>
                </c:pt>
                <c:pt idx="22">
                  <c:v>43040</c:v>
                </c:pt>
                <c:pt idx="23">
                  <c:v>43070</c:v>
                </c:pt>
                <c:pt idx="24">
                  <c:v>43101</c:v>
                </c:pt>
                <c:pt idx="25">
                  <c:v>43132</c:v>
                </c:pt>
                <c:pt idx="26">
                  <c:v>43160</c:v>
                </c:pt>
                <c:pt idx="27">
                  <c:v>43189</c:v>
                </c:pt>
                <c:pt idx="28">
                  <c:v>43220</c:v>
                </c:pt>
                <c:pt idx="29">
                  <c:v>43252</c:v>
                </c:pt>
                <c:pt idx="30">
                  <c:v>43282</c:v>
                </c:pt>
                <c:pt idx="31">
                  <c:v>43313</c:v>
                </c:pt>
                <c:pt idx="32">
                  <c:v>43344</c:v>
                </c:pt>
                <c:pt idx="33">
                  <c:v>43374</c:v>
                </c:pt>
                <c:pt idx="34">
                  <c:v>43405</c:v>
                </c:pt>
                <c:pt idx="35">
                  <c:v>43435</c:v>
                </c:pt>
                <c:pt idx="36">
                  <c:v>43466</c:v>
                </c:pt>
                <c:pt idx="37">
                  <c:v>43497</c:v>
                </c:pt>
                <c:pt idx="38">
                  <c:v>43525</c:v>
                </c:pt>
                <c:pt idx="39">
                  <c:v>43556</c:v>
                </c:pt>
                <c:pt idx="40">
                  <c:v>43586</c:v>
                </c:pt>
                <c:pt idx="41">
                  <c:v>43617</c:v>
                </c:pt>
                <c:pt idx="42">
                  <c:v>43647</c:v>
                </c:pt>
                <c:pt idx="43">
                  <c:v>43678</c:v>
                </c:pt>
                <c:pt idx="44">
                  <c:v>43709</c:v>
                </c:pt>
                <c:pt idx="45">
                  <c:v>43739</c:v>
                </c:pt>
                <c:pt idx="46">
                  <c:v>43770</c:v>
                </c:pt>
                <c:pt idx="47">
                  <c:v>43800</c:v>
                </c:pt>
                <c:pt idx="48">
                  <c:v>43831</c:v>
                </c:pt>
                <c:pt idx="49">
                  <c:v>43862</c:v>
                </c:pt>
                <c:pt idx="50">
                  <c:v>43891</c:v>
                </c:pt>
                <c:pt idx="51">
                  <c:v>43922</c:v>
                </c:pt>
                <c:pt idx="52">
                  <c:v>43952</c:v>
                </c:pt>
                <c:pt idx="53">
                  <c:v>43983</c:v>
                </c:pt>
                <c:pt idx="54">
                  <c:v>44013</c:v>
                </c:pt>
                <c:pt idx="55">
                  <c:v>44531</c:v>
                </c:pt>
                <c:pt idx="56">
                  <c:v>44896</c:v>
                </c:pt>
                <c:pt idx="57">
                  <c:v>45261</c:v>
                </c:pt>
                <c:pt idx="58">
                  <c:v>45627</c:v>
                </c:pt>
                <c:pt idx="59">
                  <c:v>45992</c:v>
                </c:pt>
              </c:numCache>
            </c:numRef>
          </c:cat>
          <c:val>
            <c:numRef>
              <c:f>'Valor venta acumulado'!$E$2:$E$61</c:f>
            </c:numRef>
          </c:val>
          <c:smooth val="0"/>
          <c:extLst>
            <c:ext xmlns:c16="http://schemas.microsoft.com/office/drawing/2014/chart" uri="{C3380CC4-5D6E-409C-BE32-E72D297353CC}">
              <c16:uniqueId val="{00000003-7FFA-4FDE-BF7F-E09BA0A90861}"/>
            </c:ext>
          </c:extLst>
        </c:ser>
        <c:ser>
          <c:idx val="4"/>
          <c:order val="4"/>
          <c:tx>
            <c:strRef>
              <c:f>'Valor venta acumulado'!$F$1</c:f>
              <c:strCache>
                <c:ptCount val="1"/>
                <c:pt idx="0">
                  <c:v>Previsión Vr. Vta Acumulado sin Alistamiento</c:v>
                </c:pt>
              </c:strCache>
            </c:strRef>
          </c:tx>
          <c:spPr>
            <a:ln w="28575" cap="rnd">
              <a:solidFill>
                <a:schemeClr val="accent5"/>
              </a:solidFill>
              <a:round/>
            </a:ln>
            <a:effectLst/>
          </c:spPr>
          <c:marker>
            <c:symbol val="none"/>
          </c:marker>
          <c:dLbls>
            <c:dLbl>
              <c:idx val="54"/>
              <c:tx>
                <c:rich>
                  <a:bodyPr/>
                  <a:lstStyle/>
                  <a:p>
                    <a:r>
                      <a:rPr lang="en-US" dirty="0"/>
                      <a:t>$</a:t>
                    </a:r>
                    <a:r>
                      <a:rPr lang="en-US" baseline="0" dirty="0"/>
                      <a:t> 478</a:t>
                    </a:r>
                    <a:endParaRPr lang="en-US" dirty="0"/>
                  </a:p>
                </c:rich>
              </c:tx>
              <c:dLblPos val="t"/>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9-7FFA-4FDE-BF7F-E09BA0A90861}"/>
                </c:ext>
              </c:extLst>
            </c:dLbl>
            <c:dLbl>
              <c:idx val="59"/>
              <c:tx>
                <c:rich>
                  <a:bodyPr/>
                  <a:lstStyle/>
                  <a:p>
                    <a:r>
                      <a:rPr lang="en-US" dirty="0"/>
                      <a:t>$</a:t>
                    </a:r>
                    <a:r>
                      <a:rPr lang="en-US" baseline="0" dirty="0"/>
                      <a:t> 830</a:t>
                    </a:r>
                    <a:endParaRPr lang="en-US" dirty="0"/>
                  </a:p>
                </c:rich>
              </c:tx>
              <c:dLblPos val="t"/>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B-7FFA-4FDE-BF7F-E09BA0A90861}"/>
                </c:ext>
              </c:extLst>
            </c:dLbl>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mn-lt"/>
                    <a:ea typeface="+mn-ea"/>
                    <a:cs typeface="+mn-cs"/>
                  </a:defRPr>
                </a:pPr>
                <a:endParaRPr lang="es-CO"/>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'Valor venta acumulado'!$A$2:$A$61</c:f>
              <c:numCache>
                <c:formatCode>yyyy\-mm\-dd;@</c:formatCode>
                <c:ptCount val="60"/>
                <c:pt idx="0">
                  <c:v>42370</c:v>
                </c:pt>
                <c:pt idx="1">
                  <c:v>42401</c:v>
                </c:pt>
                <c:pt idx="2">
                  <c:v>42430</c:v>
                </c:pt>
                <c:pt idx="3">
                  <c:v>42461</c:v>
                </c:pt>
                <c:pt idx="4">
                  <c:v>42491</c:v>
                </c:pt>
                <c:pt idx="5">
                  <c:v>42522</c:v>
                </c:pt>
                <c:pt idx="6">
                  <c:v>42552</c:v>
                </c:pt>
                <c:pt idx="7">
                  <c:v>42583</c:v>
                </c:pt>
                <c:pt idx="8">
                  <c:v>42614</c:v>
                </c:pt>
                <c:pt idx="9">
                  <c:v>42644</c:v>
                </c:pt>
                <c:pt idx="10">
                  <c:v>42675</c:v>
                </c:pt>
                <c:pt idx="11">
                  <c:v>42705</c:v>
                </c:pt>
                <c:pt idx="12">
                  <c:v>42736</c:v>
                </c:pt>
                <c:pt idx="13">
                  <c:v>42767</c:v>
                </c:pt>
                <c:pt idx="14">
                  <c:v>42795</c:v>
                </c:pt>
                <c:pt idx="15">
                  <c:v>42826</c:v>
                </c:pt>
                <c:pt idx="16">
                  <c:v>42856</c:v>
                </c:pt>
                <c:pt idx="17">
                  <c:v>42887</c:v>
                </c:pt>
                <c:pt idx="18">
                  <c:v>42917</c:v>
                </c:pt>
                <c:pt idx="19">
                  <c:v>42948</c:v>
                </c:pt>
                <c:pt idx="20">
                  <c:v>42979</c:v>
                </c:pt>
                <c:pt idx="21">
                  <c:v>43009</c:v>
                </c:pt>
                <c:pt idx="22">
                  <c:v>43040</c:v>
                </c:pt>
                <c:pt idx="23">
                  <c:v>43070</c:v>
                </c:pt>
                <c:pt idx="24">
                  <c:v>43101</c:v>
                </c:pt>
                <c:pt idx="25">
                  <c:v>43132</c:v>
                </c:pt>
                <c:pt idx="26">
                  <c:v>43160</c:v>
                </c:pt>
                <c:pt idx="27">
                  <c:v>43189</c:v>
                </c:pt>
                <c:pt idx="28">
                  <c:v>43220</c:v>
                </c:pt>
                <c:pt idx="29">
                  <c:v>43252</c:v>
                </c:pt>
                <c:pt idx="30">
                  <c:v>43282</c:v>
                </c:pt>
                <c:pt idx="31">
                  <c:v>43313</c:v>
                </c:pt>
                <c:pt idx="32">
                  <c:v>43344</c:v>
                </c:pt>
                <c:pt idx="33">
                  <c:v>43374</c:v>
                </c:pt>
                <c:pt idx="34">
                  <c:v>43405</c:v>
                </c:pt>
                <c:pt idx="35">
                  <c:v>43435</c:v>
                </c:pt>
                <c:pt idx="36">
                  <c:v>43466</c:v>
                </c:pt>
                <c:pt idx="37">
                  <c:v>43497</c:v>
                </c:pt>
                <c:pt idx="38">
                  <c:v>43525</c:v>
                </c:pt>
                <c:pt idx="39">
                  <c:v>43556</c:v>
                </c:pt>
                <c:pt idx="40">
                  <c:v>43586</c:v>
                </c:pt>
                <c:pt idx="41">
                  <c:v>43617</c:v>
                </c:pt>
                <c:pt idx="42">
                  <c:v>43647</c:v>
                </c:pt>
                <c:pt idx="43">
                  <c:v>43678</c:v>
                </c:pt>
                <c:pt idx="44">
                  <c:v>43709</c:v>
                </c:pt>
                <c:pt idx="45">
                  <c:v>43739</c:v>
                </c:pt>
                <c:pt idx="46">
                  <c:v>43770</c:v>
                </c:pt>
                <c:pt idx="47">
                  <c:v>43800</c:v>
                </c:pt>
                <c:pt idx="48">
                  <c:v>43831</c:v>
                </c:pt>
                <c:pt idx="49">
                  <c:v>43862</c:v>
                </c:pt>
                <c:pt idx="50">
                  <c:v>43891</c:v>
                </c:pt>
                <c:pt idx="51">
                  <c:v>43922</c:v>
                </c:pt>
                <c:pt idx="52">
                  <c:v>43952</c:v>
                </c:pt>
                <c:pt idx="53">
                  <c:v>43983</c:v>
                </c:pt>
                <c:pt idx="54">
                  <c:v>44013</c:v>
                </c:pt>
                <c:pt idx="55">
                  <c:v>44531</c:v>
                </c:pt>
                <c:pt idx="56">
                  <c:v>44896</c:v>
                </c:pt>
                <c:pt idx="57">
                  <c:v>45261</c:v>
                </c:pt>
                <c:pt idx="58">
                  <c:v>45627</c:v>
                </c:pt>
                <c:pt idx="59">
                  <c:v>45992</c:v>
                </c:pt>
              </c:numCache>
            </c:numRef>
          </c:cat>
          <c:val>
            <c:numRef>
              <c:f>'Valor venta acumulado'!$F$2:$F$61</c:f>
              <c:numCache>
                <c:formatCode>General</c:formatCode>
                <c:ptCount val="60"/>
                <c:pt idx="54" formatCode="&quot;$&quot;\ #,##0.0">
                  <c:v>478.87892852822449</c:v>
                </c:pt>
                <c:pt idx="55" formatCode="&quot;$&quot;\ #,##0.0">
                  <c:v>504.3</c:v>
                </c:pt>
                <c:pt idx="56" formatCode="&quot;$&quot;\ #,##0.0">
                  <c:v>585.70000000000005</c:v>
                </c:pt>
                <c:pt idx="57" formatCode="&quot;$&quot;\ #,##0.0">
                  <c:v>667.2</c:v>
                </c:pt>
                <c:pt idx="58" formatCode="&quot;$&quot;\ #,##0.0">
                  <c:v>748.7</c:v>
                </c:pt>
                <c:pt idx="59" formatCode="&quot;$&quot;\ #,##0.0">
                  <c:v>830.1</c:v>
                </c:pt>
              </c:numCache>
            </c:numRef>
          </c:val>
          <c:smooth val="0"/>
          <c:extLst>
            <c:ext xmlns:c16="http://schemas.microsoft.com/office/drawing/2014/chart" uri="{C3380CC4-5D6E-409C-BE32-E72D297353CC}">
              <c16:uniqueId val="{00000004-7FFA-4FDE-BF7F-E09BA0A90861}"/>
            </c:ext>
          </c:extLst>
        </c:ser>
        <c:ser>
          <c:idx val="5"/>
          <c:order val="5"/>
          <c:tx>
            <c:strRef>
              <c:f>'Valor venta acumulado'!$G$1</c:f>
              <c:strCache>
                <c:ptCount val="1"/>
                <c:pt idx="0">
                  <c:v>Vr. Disp</c:v>
                </c:pt>
              </c:strCache>
            </c:strRef>
          </c:tx>
          <c:spPr>
            <a:ln w="28575" cap="rnd">
              <a:solidFill>
                <a:schemeClr val="accent6"/>
              </a:solidFill>
              <a:round/>
            </a:ln>
            <a:effectLst/>
          </c:spPr>
          <c:marker>
            <c:symbol val="none"/>
          </c:marker>
          <c:dLbls>
            <c:dLbl>
              <c:idx val="29"/>
              <c:layout>
                <c:manualLayout>
                  <c:x val="-3.9069864418033985E-2"/>
                  <c:y val="-0.2115654258322337"/>
                </c:manualLayout>
              </c:layout>
              <c:tx>
                <c:rich>
                  <a:bodyPr/>
                  <a:lstStyle/>
                  <a:p>
                    <a:r>
                      <a:rPr lang="en-US" dirty="0"/>
                      <a:t>$ 279</a:t>
                    </a:r>
                  </a:p>
                </c:rich>
              </c:tx>
              <c:dLblPos val="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7FFA-4FDE-BF7F-E09BA0A90861}"/>
                </c:ext>
              </c:extLst>
            </c:dLbl>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mn-lt"/>
                    <a:ea typeface="+mn-ea"/>
                    <a:cs typeface="+mn-cs"/>
                  </a:defRPr>
                </a:pPr>
                <a:endParaRPr lang="es-CO"/>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'Valor venta acumulado'!$A$2:$A$61</c:f>
              <c:numCache>
                <c:formatCode>yyyy\-mm\-dd;@</c:formatCode>
                <c:ptCount val="60"/>
                <c:pt idx="0">
                  <c:v>42370</c:v>
                </c:pt>
                <c:pt idx="1">
                  <c:v>42401</c:v>
                </c:pt>
                <c:pt idx="2">
                  <c:v>42430</c:v>
                </c:pt>
                <c:pt idx="3">
                  <c:v>42461</c:v>
                </c:pt>
                <c:pt idx="4">
                  <c:v>42491</c:v>
                </c:pt>
                <c:pt idx="5">
                  <c:v>42522</c:v>
                </c:pt>
                <c:pt idx="6">
                  <c:v>42552</c:v>
                </c:pt>
                <c:pt idx="7">
                  <c:v>42583</c:v>
                </c:pt>
                <c:pt idx="8">
                  <c:v>42614</c:v>
                </c:pt>
                <c:pt idx="9">
                  <c:v>42644</c:v>
                </c:pt>
                <c:pt idx="10">
                  <c:v>42675</c:v>
                </c:pt>
                <c:pt idx="11">
                  <c:v>42705</c:v>
                </c:pt>
                <c:pt idx="12">
                  <c:v>42736</c:v>
                </c:pt>
                <c:pt idx="13">
                  <c:v>42767</c:v>
                </c:pt>
                <c:pt idx="14">
                  <c:v>42795</c:v>
                </c:pt>
                <c:pt idx="15">
                  <c:v>42826</c:v>
                </c:pt>
                <c:pt idx="16">
                  <c:v>42856</c:v>
                </c:pt>
                <c:pt idx="17">
                  <c:v>42887</c:v>
                </c:pt>
                <c:pt idx="18">
                  <c:v>42917</c:v>
                </c:pt>
                <c:pt idx="19">
                  <c:v>42948</c:v>
                </c:pt>
                <c:pt idx="20">
                  <c:v>42979</c:v>
                </c:pt>
                <c:pt idx="21">
                  <c:v>43009</c:v>
                </c:pt>
                <c:pt idx="22">
                  <c:v>43040</c:v>
                </c:pt>
                <c:pt idx="23">
                  <c:v>43070</c:v>
                </c:pt>
                <c:pt idx="24">
                  <c:v>43101</c:v>
                </c:pt>
                <c:pt idx="25">
                  <c:v>43132</c:v>
                </c:pt>
                <c:pt idx="26">
                  <c:v>43160</c:v>
                </c:pt>
                <c:pt idx="27">
                  <c:v>43189</c:v>
                </c:pt>
                <c:pt idx="28">
                  <c:v>43220</c:v>
                </c:pt>
                <c:pt idx="29">
                  <c:v>43252</c:v>
                </c:pt>
                <c:pt idx="30">
                  <c:v>43282</c:v>
                </c:pt>
                <c:pt idx="31">
                  <c:v>43313</c:v>
                </c:pt>
                <c:pt idx="32">
                  <c:v>43344</c:v>
                </c:pt>
                <c:pt idx="33">
                  <c:v>43374</c:v>
                </c:pt>
                <c:pt idx="34">
                  <c:v>43405</c:v>
                </c:pt>
                <c:pt idx="35">
                  <c:v>43435</c:v>
                </c:pt>
                <c:pt idx="36">
                  <c:v>43466</c:v>
                </c:pt>
                <c:pt idx="37">
                  <c:v>43497</c:v>
                </c:pt>
                <c:pt idx="38">
                  <c:v>43525</c:v>
                </c:pt>
                <c:pt idx="39">
                  <c:v>43556</c:v>
                </c:pt>
                <c:pt idx="40">
                  <c:v>43586</c:v>
                </c:pt>
                <c:pt idx="41">
                  <c:v>43617</c:v>
                </c:pt>
                <c:pt idx="42">
                  <c:v>43647</c:v>
                </c:pt>
                <c:pt idx="43">
                  <c:v>43678</c:v>
                </c:pt>
                <c:pt idx="44">
                  <c:v>43709</c:v>
                </c:pt>
                <c:pt idx="45">
                  <c:v>43739</c:v>
                </c:pt>
                <c:pt idx="46">
                  <c:v>43770</c:v>
                </c:pt>
                <c:pt idx="47">
                  <c:v>43800</c:v>
                </c:pt>
                <c:pt idx="48">
                  <c:v>43831</c:v>
                </c:pt>
                <c:pt idx="49">
                  <c:v>43862</c:v>
                </c:pt>
                <c:pt idx="50">
                  <c:v>43891</c:v>
                </c:pt>
                <c:pt idx="51">
                  <c:v>43922</c:v>
                </c:pt>
                <c:pt idx="52">
                  <c:v>43952</c:v>
                </c:pt>
                <c:pt idx="53">
                  <c:v>43983</c:v>
                </c:pt>
                <c:pt idx="54">
                  <c:v>44013</c:v>
                </c:pt>
                <c:pt idx="55">
                  <c:v>44531</c:v>
                </c:pt>
                <c:pt idx="56">
                  <c:v>44896</c:v>
                </c:pt>
                <c:pt idx="57">
                  <c:v>45261</c:v>
                </c:pt>
                <c:pt idx="58">
                  <c:v>45627</c:v>
                </c:pt>
                <c:pt idx="59">
                  <c:v>45992</c:v>
                </c:pt>
              </c:numCache>
            </c:numRef>
          </c:cat>
          <c:val>
            <c:numRef>
              <c:f>'Valor venta acumulado'!$G$2:$G$61</c:f>
              <c:numCache>
                <c:formatCode>General</c:formatCode>
                <c:ptCount val="60"/>
                <c:pt idx="0">
                  <c:v>43.91</c:v>
                </c:pt>
                <c:pt idx="1">
                  <c:v>38.334000000000003</c:v>
                </c:pt>
                <c:pt idx="2">
                  <c:v>38.26</c:v>
                </c:pt>
                <c:pt idx="3">
                  <c:v>52.877000000000002</c:v>
                </c:pt>
                <c:pt idx="4">
                  <c:v>57.784999999999997</c:v>
                </c:pt>
                <c:pt idx="5">
                  <c:v>121.648</c:v>
                </c:pt>
                <c:pt idx="6">
                  <c:v>124.40300000000001</c:v>
                </c:pt>
                <c:pt idx="7">
                  <c:v>133.929</c:v>
                </c:pt>
                <c:pt idx="8">
                  <c:v>119.00700000000001</c:v>
                </c:pt>
                <c:pt idx="9">
                  <c:v>117.755</c:v>
                </c:pt>
                <c:pt idx="10">
                  <c:v>116.85299999999999</c:v>
                </c:pt>
                <c:pt idx="11">
                  <c:v>119.938</c:v>
                </c:pt>
                <c:pt idx="12">
                  <c:v>130.571</c:v>
                </c:pt>
                <c:pt idx="13">
                  <c:v>113.33</c:v>
                </c:pt>
                <c:pt idx="14">
                  <c:v>124.4</c:v>
                </c:pt>
                <c:pt idx="15">
                  <c:v>126.384</c:v>
                </c:pt>
                <c:pt idx="16">
                  <c:v>150.57</c:v>
                </c:pt>
                <c:pt idx="17">
                  <c:v>104.414</c:v>
                </c:pt>
                <c:pt idx="18">
                  <c:v>94.52</c:v>
                </c:pt>
                <c:pt idx="19">
                  <c:v>130.67400000000001</c:v>
                </c:pt>
                <c:pt idx="20">
                  <c:v>228.64</c:v>
                </c:pt>
                <c:pt idx="21">
                  <c:v>221.65</c:v>
                </c:pt>
                <c:pt idx="22">
                  <c:v>251.73099999999999</c:v>
                </c:pt>
                <c:pt idx="23">
                  <c:v>236.261</c:v>
                </c:pt>
                <c:pt idx="24">
                  <c:v>195.87100000000001</c:v>
                </c:pt>
                <c:pt idx="25">
                  <c:v>147.393</c:v>
                </c:pt>
                <c:pt idx="26">
                  <c:v>197.352</c:v>
                </c:pt>
                <c:pt idx="27">
                  <c:v>232.01099999999997</c:v>
                </c:pt>
                <c:pt idx="28">
                  <c:v>286.72249999999997</c:v>
                </c:pt>
                <c:pt idx="29">
                  <c:v>279.416</c:v>
                </c:pt>
              </c:numCache>
            </c:numRef>
          </c:val>
          <c:smooth val="0"/>
          <c:extLst>
            <c:ext xmlns:c16="http://schemas.microsoft.com/office/drawing/2014/chart" uri="{C3380CC4-5D6E-409C-BE32-E72D297353CC}">
              <c16:uniqueId val="{00000005-7FFA-4FDE-BF7F-E09BA0A90861}"/>
            </c:ext>
          </c:extLst>
        </c:ser>
        <c:ser>
          <c:idx val="6"/>
          <c:order val="6"/>
          <c:tx>
            <c:strRef>
              <c:f>'Valor venta acumulado'!$H$1</c:f>
              <c:strCache>
                <c:ptCount val="1"/>
                <c:pt idx="0">
                  <c:v>Previsión(Vr. Disp)</c:v>
                </c:pt>
              </c:strCache>
            </c:strRef>
          </c:tx>
          <c:spPr>
            <a:ln w="28575" cap="rnd">
              <a:solidFill>
                <a:schemeClr val="accent1">
                  <a:lumMod val="60000"/>
                </a:schemeClr>
              </a:solidFill>
              <a:round/>
            </a:ln>
            <a:effectLst/>
          </c:spPr>
          <c:marker>
            <c:symbol val="none"/>
          </c:marker>
          <c:dLbls>
            <c:dLbl>
              <c:idx val="53"/>
              <c:tx>
                <c:rich>
                  <a:bodyPr/>
                  <a:lstStyle/>
                  <a:p>
                    <a:r>
                      <a:rPr lang="en-US" dirty="0"/>
                      <a:t>$</a:t>
                    </a:r>
                    <a:r>
                      <a:rPr lang="en-US" baseline="0" dirty="0"/>
                      <a:t> 798</a:t>
                    </a:r>
                    <a:endParaRPr lang="en-US" dirty="0"/>
                  </a:p>
                </c:rich>
              </c:tx>
              <c:dLblPos val="t"/>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A-7FFA-4FDE-BF7F-E09BA0A90861}"/>
                </c:ext>
              </c:extLst>
            </c:dLbl>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mn-lt"/>
                    <a:ea typeface="+mn-ea"/>
                    <a:cs typeface="+mn-cs"/>
                  </a:defRPr>
                </a:pPr>
                <a:endParaRPr lang="es-CO"/>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'Valor venta acumulado'!$A$2:$A$61</c:f>
              <c:numCache>
                <c:formatCode>yyyy\-mm\-dd;@</c:formatCode>
                <c:ptCount val="60"/>
                <c:pt idx="0">
                  <c:v>42370</c:v>
                </c:pt>
                <c:pt idx="1">
                  <c:v>42401</c:v>
                </c:pt>
                <c:pt idx="2">
                  <c:v>42430</c:v>
                </c:pt>
                <c:pt idx="3">
                  <c:v>42461</c:v>
                </c:pt>
                <c:pt idx="4">
                  <c:v>42491</c:v>
                </c:pt>
                <c:pt idx="5">
                  <c:v>42522</c:v>
                </c:pt>
                <c:pt idx="6">
                  <c:v>42552</c:v>
                </c:pt>
                <c:pt idx="7">
                  <c:v>42583</c:v>
                </c:pt>
                <c:pt idx="8">
                  <c:v>42614</c:v>
                </c:pt>
                <c:pt idx="9">
                  <c:v>42644</c:v>
                </c:pt>
                <c:pt idx="10">
                  <c:v>42675</c:v>
                </c:pt>
                <c:pt idx="11">
                  <c:v>42705</c:v>
                </c:pt>
                <c:pt idx="12">
                  <c:v>42736</c:v>
                </c:pt>
                <c:pt idx="13">
                  <c:v>42767</c:v>
                </c:pt>
                <c:pt idx="14">
                  <c:v>42795</c:v>
                </c:pt>
                <c:pt idx="15">
                  <c:v>42826</c:v>
                </c:pt>
                <c:pt idx="16">
                  <c:v>42856</c:v>
                </c:pt>
                <c:pt idx="17">
                  <c:v>42887</c:v>
                </c:pt>
                <c:pt idx="18">
                  <c:v>42917</c:v>
                </c:pt>
                <c:pt idx="19">
                  <c:v>42948</c:v>
                </c:pt>
                <c:pt idx="20">
                  <c:v>42979</c:v>
                </c:pt>
                <c:pt idx="21">
                  <c:v>43009</c:v>
                </c:pt>
                <c:pt idx="22">
                  <c:v>43040</c:v>
                </c:pt>
                <c:pt idx="23">
                  <c:v>43070</c:v>
                </c:pt>
                <c:pt idx="24">
                  <c:v>43101</c:v>
                </c:pt>
                <c:pt idx="25">
                  <c:v>43132</c:v>
                </c:pt>
                <c:pt idx="26">
                  <c:v>43160</c:v>
                </c:pt>
                <c:pt idx="27">
                  <c:v>43189</c:v>
                </c:pt>
                <c:pt idx="28">
                  <c:v>43220</c:v>
                </c:pt>
                <c:pt idx="29">
                  <c:v>43252</c:v>
                </c:pt>
                <c:pt idx="30">
                  <c:v>43282</c:v>
                </c:pt>
                <c:pt idx="31">
                  <c:v>43313</c:v>
                </c:pt>
                <c:pt idx="32">
                  <c:v>43344</c:v>
                </c:pt>
                <c:pt idx="33">
                  <c:v>43374</c:v>
                </c:pt>
                <c:pt idx="34">
                  <c:v>43405</c:v>
                </c:pt>
                <c:pt idx="35">
                  <c:v>43435</c:v>
                </c:pt>
                <c:pt idx="36">
                  <c:v>43466</c:v>
                </c:pt>
                <c:pt idx="37">
                  <c:v>43497</c:v>
                </c:pt>
                <c:pt idx="38">
                  <c:v>43525</c:v>
                </c:pt>
                <c:pt idx="39">
                  <c:v>43556</c:v>
                </c:pt>
                <c:pt idx="40">
                  <c:v>43586</c:v>
                </c:pt>
                <c:pt idx="41">
                  <c:v>43617</c:v>
                </c:pt>
                <c:pt idx="42">
                  <c:v>43647</c:v>
                </c:pt>
                <c:pt idx="43">
                  <c:v>43678</c:v>
                </c:pt>
                <c:pt idx="44">
                  <c:v>43709</c:v>
                </c:pt>
                <c:pt idx="45">
                  <c:v>43739</c:v>
                </c:pt>
                <c:pt idx="46">
                  <c:v>43770</c:v>
                </c:pt>
                <c:pt idx="47">
                  <c:v>43800</c:v>
                </c:pt>
                <c:pt idx="48">
                  <c:v>43831</c:v>
                </c:pt>
                <c:pt idx="49">
                  <c:v>43862</c:v>
                </c:pt>
                <c:pt idx="50">
                  <c:v>43891</c:v>
                </c:pt>
                <c:pt idx="51">
                  <c:v>43922</c:v>
                </c:pt>
                <c:pt idx="52">
                  <c:v>43952</c:v>
                </c:pt>
                <c:pt idx="53">
                  <c:v>43983</c:v>
                </c:pt>
                <c:pt idx="54">
                  <c:v>44013</c:v>
                </c:pt>
                <c:pt idx="55">
                  <c:v>44531</c:v>
                </c:pt>
                <c:pt idx="56">
                  <c:v>44896</c:v>
                </c:pt>
                <c:pt idx="57">
                  <c:v>45261</c:v>
                </c:pt>
                <c:pt idx="58">
                  <c:v>45627</c:v>
                </c:pt>
                <c:pt idx="59">
                  <c:v>45992</c:v>
                </c:pt>
              </c:numCache>
            </c:numRef>
          </c:cat>
          <c:val>
            <c:numRef>
              <c:f>'Valor venta acumulado'!$H$2:$H$61</c:f>
              <c:numCache>
                <c:formatCode>General</c:formatCode>
                <c:ptCount val="60"/>
                <c:pt idx="29" formatCode="0.000">
                  <c:v>305.55466666666666</c:v>
                </c:pt>
                <c:pt idx="30" formatCode="0.000">
                  <c:v>389.02079143334868</c:v>
                </c:pt>
                <c:pt idx="31" formatCode="0.000">
                  <c:v>428.66932093928597</c:v>
                </c:pt>
                <c:pt idx="32" formatCode="0.000">
                  <c:v>477.69480438680785</c:v>
                </c:pt>
                <c:pt idx="33" formatCode="0.000">
                  <c:v>488.17538510656499</c:v>
                </c:pt>
                <c:pt idx="34" formatCode="0.000">
                  <c:v>517.18265813287348</c:v>
                </c:pt>
                <c:pt idx="35" formatCode="0.000">
                  <c:v>528.09278511265563</c:v>
                </c:pt>
                <c:pt idx="36" formatCode="0.000">
                  <c:v>537.97393064625351</c:v>
                </c:pt>
                <c:pt idx="37" formatCode="0.000">
                  <c:v>537.74293256504791</c:v>
                </c:pt>
                <c:pt idx="38" formatCode="0.000">
                  <c:v>564.42885783546035</c:v>
                </c:pt>
                <c:pt idx="39" formatCode="0.000">
                  <c:v>607.97547785800054</c:v>
                </c:pt>
                <c:pt idx="40" formatCode="0.000">
                  <c:v>610.47506614477561</c:v>
                </c:pt>
                <c:pt idx="41" formatCode="0.000">
                  <c:v>632.41008166681149</c:v>
                </c:pt>
                <c:pt idx="42" formatCode="0.000">
                  <c:v>637.07914968103057</c:v>
                </c:pt>
                <c:pt idx="43" formatCode="0.000">
                  <c:v>641.48435396335822</c:v>
                </c:pt>
                <c:pt idx="44" formatCode="0.000">
                  <c:v>636.50509231070328</c:v>
                </c:pt>
                <c:pt idx="45" formatCode="0.000">
                  <c:v>662.28793402139354</c:v>
                </c:pt>
                <c:pt idx="46" formatCode="0.000">
                  <c:v>612.9019553683587</c:v>
                </c:pt>
                <c:pt idx="47" formatCode="0.000">
                  <c:v>706.84318287085114</c:v>
                </c:pt>
                <c:pt idx="48" formatCode="0.000">
                  <c:v>728.16295880237453</c:v>
                </c:pt>
                <c:pt idx="49" formatCode="0.000">
                  <c:v>732.28957311667591</c:v>
                </c:pt>
                <c:pt idx="50" formatCode="0.000">
                  <c:v>736.21391491051224</c:v>
                </c:pt>
                <c:pt idx="51" formatCode="0.000">
                  <c:v>730.81466111033228</c:v>
                </c:pt>
                <c:pt idx="52" formatCode="0.000">
                  <c:v>756.22941868620887</c:v>
                </c:pt>
                <c:pt idx="53" formatCode="0.000">
                  <c:v>798.6620161756797</c:v>
                </c:pt>
                <c:pt idx="54" formatCode="0.000">
                  <c:v>800.18541135436692</c:v>
                </c:pt>
                <c:pt idx="55" formatCode="0.000">
                  <c:v>800.18541135436692</c:v>
                </c:pt>
                <c:pt idx="56" formatCode="0.000">
                  <c:v>800.18541135436692</c:v>
                </c:pt>
                <c:pt idx="57" formatCode="0.000">
                  <c:v>800.18541135436692</c:v>
                </c:pt>
                <c:pt idx="58" formatCode="0.000">
                  <c:v>800.18541135436692</c:v>
                </c:pt>
                <c:pt idx="59" formatCode="0.000">
                  <c:v>800.18541135436692</c:v>
                </c:pt>
              </c:numCache>
            </c:numRef>
          </c:val>
          <c:smooth val="0"/>
          <c:extLst>
            <c:ext xmlns:c16="http://schemas.microsoft.com/office/drawing/2014/chart" uri="{C3380CC4-5D6E-409C-BE32-E72D297353CC}">
              <c16:uniqueId val="{00000006-7FFA-4FDE-BF7F-E09BA0A90861}"/>
            </c:ext>
          </c:extLst>
        </c:ser>
        <c:dLbls>
          <c:showLegendKey val="0"/>
          <c:showVal val="0"/>
          <c:showCatName val="0"/>
          <c:showSerName val="0"/>
          <c:showPercent val="0"/>
          <c:showBubbleSize val="0"/>
        </c:dLbls>
        <c:smooth val="0"/>
        <c:axId val="685071008"/>
        <c:axId val="762376064"/>
      </c:lineChart>
      <c:dateAx>
        <c:axId val="685071008"/>
        <c:scaling>
          <c:orientation val="minMax"/>
        </c:scaling>
        <c:delete val="0"/>
        <c:axPos val="b"/>
        <c:numFmt formatCode="yyyy\-mm\-dd;@"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s-CO"/>
          </a:p>
        </c:txPr>
        <c:crossAx val="762376064"/>
        <c:crosses val="autoZero"/>
        <c:auto val="1"/>
        <c:lblOffset val="100"/>
        <c:baseTimeUnit val="months"/>
      </c:dateAx>
      <c:valAx>
        <c:axId val="762376064"/>
        <c:scaling>
          <c:orientation val="minMax"/>
        </c:scaling>
        <c:delete val="0"/>
        <c:axPos val="l"/>
        <c:majorGridlines>
          <c:spPr>
            <a:ln w="9525" cap="flat" cmpd="sng" algn="ctr">
              <a:solidFill>
                <a:schemeClr val="tx1">
                  <a:lumMod val="15000"/>
                  <a:lumOff val="85000"/>
                </a:schemeClr>
              </a:solidFill>
              <a:round/>
            </a:ln>
            <a:effectLst/>
          </c:spPr>
        </c:majorGridlines>
        <c:numFmt formatCode="&quot;$&quot;\ #,##0.0"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s-CO"/>
          </a:p>
        </c:txPr>
        <c:crossAx val="685071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s-C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400"/>
      </a:pPr>
      <a:endParaRPr lang="es-CO"/>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80" b="0" i="0" u="none" strike="noStrike" kern="1200" spc="0" baseline="0">
                <a:solidFill>
                  <a:schemeClr val="tx1">
                    <a:lumMod val="65000"/>
                    <a:lumOff val="35000"/>
                  </a:schemeClr>
                </a:solidFill>
                <a:latin typeface="+mn-lt"/>
                <a:ea typeface="+mn-ea"/>
                <a:cs typeface="+mn-cs"/>
              </a:defRPr>
            </a:pPr>
            <a:r>
              <a:rPr lang="es-CO"/>
              <a:t>Relación IngresoTotal, Ventas de Inmuebles y Gastos de Administración </a:t>
            </a:r>
          </a:p>
        </c:rich>
      </c:tx>
      <c:layout>
        <c:manualLayout>
          <c:xMode val="edge"/>
          <c:yMode val="edge"/>
          <c:x val="0.17368463073852294"/>
          <c:y val="2.7777777777777776E-2"/>
        </c:manualLayout>
      </c:layout>
      <c:overlay val="0"/>
      <c:spPr>
        <a:noFill/>
        <a:ln>
          <a:noFill/>
        </a:ln>
        <a:effectLst/>
      </c:spPr>
      <c:txPr>
        <a:bodyPr rot="0" spcFirstLastPara="1" vertOverflow="ellipsis" vert="horz" wrap="square" anchor="ctr" anchorCtr="1"/>
        <a:lstStyle/>
        <a:p>
          <a:pPr>
            <a:defRPr sz="1680" b="0" i="0" u="none" strike="noStrike" kern="1200" spc="0" baseline="0">
              <a:solidFill>
                <a:schemeClr val="tx1">
                  <a:lumMod val="65000"/>
                  <a:lumOff val="35000"/>
                </a:schemeClr>
              </a:solidFill>
              <a:latin typeface="+mn-lt"/>
              <a:ea typeface="+mn-ea"/>
              <a:cs typeface="+mn-cs"/>
            </a:defRPr>
          </a:pPr>
          <a:endParaRPr lang="es-CO"/>
        </a:p>
      </c:txPr>
    </c:title>
    <c:autoTitleDeleted val="0"/>
    <c:plotArea>
      <c:layout/>
      <c:barChart>
        <c:barDir val="col"/>
        <c:grouping val="clustered"/>
        <c:varyColors val="0"/>
        <c:ser>
          <c:idx val="2"/>
          <c:order val="2"/>
          <c:tx>
            <c:strRef>
              <c:f>Hoja1!$D$1</c:f>
              <c:strCache>
                <c:ptCount val="1"/>
                <c:pt idx="0">
                  <c:v>Gastos de administración </c:v>
                </c:pt>
              </c:strCache>
            </c:strRef>
          </c:tx>
          <c:spPr>
            <a:solidFill>
              <a:schemeClr val="accent5"/>
            </a:solidFill>
            <a:ln>
              <a:noFill/>
            </a:ln>
            <a:effectLst/>
          </c:spPr>
          <c:invertIfNegative val="0"/>
          <c:dLbls>
            <c:dLbl>
              <c:idx val="0"/>
              <c:layout>
                <c:manualLayout>
                  <c:x val="1.4637222792454123E-17"/>
                  <c:y val="8.796296296296304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BA7B-4B68-B5E7-2C6FA21D39E1}"/>
                </c:ext>
              </c:extLst>
            </c:dLbl>
            <c:dLbl>
              <c:idx val="1"/>
              <c:layout>
                <c:manualLayout>
                  <c:x val="0"/>
                  <c:y val="0.10185185185185185"/>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BA7B-4B68-B5E7-2C6FA21D39E1}"/>
                </c:ext>
              </c:extLst>
            </c:dLbl>
            <c:dLbl>
              <c:idx val="2"/>
              <c:layout>
                <c:manualLayout>
                  <c:x val="0"/>
                  <c:y val="9.722222222222222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BA7B-4B68-B5E7-2C6FA21D39E1}"/>
                </c:ext>
              </c:extLst>
            </c:dLbl>
            <c:dLbl>
              <c:idx val="3"/>
              <c:layout>
                <c:manualLayout>
                  <c:x val="0"/>
                  <c:y val="0.1157407407407408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BA7B-4B68-B5E7-2C6FA21D39E1}"/>
                </c:ext>
              </c:extLst>
            </c:dLbl>
            <c:dLbl>
              <c:idx val="4"/>
              <c:layout>
                <c:manualLayout>
                  <c:x val="1.5968063872255488E-3"/>
                  <c:y val="0.12037037037037036"/>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BA7B-4B68-B5E7-2C6FA21D39E1}"/>
                </c:ext>
              </c:extLst>
            </c:dLbl>
            <c:dLbl>
              <c:idx val="5"/>
              <c:layout>
                <c:manualLayout>
                  <c:x val="0"/>
                  <c:y val="0.12037037037037028"/>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BA7B-4B68-B5E7-2C6FA21D39E1}"/>
                </c:ext>
              </c:extLst>
            </c:dLbl>
            <c:dLbl>
              <c:idx val="6"/>
              <c:layout>
                <c:manualLayout>
                  <c:x val="-1.1709778233963298E-16"/>
                  <c:y val="0.13425925925925916"/>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BA7B-4B68-B5E7-2C6FA21D39E1}"/>
                </c:ext>
              </c:extLst>
            </c:dLbl>
            <c:dLbl>
              <c:idx val="7"/>
              <c:layout>
                <c:manualLayout>
                  <c:x val="-1.1709778233963298E-16"/>
                  <c:y val="0.1388888888888889"/>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BA7B-4B68-B5E7-2C6FA21D39E1}"/>
                </c:ext>
              </c:extLst>
            </c:dLbl>
            <c:dLbl>
              <c:idx val="8"/>
              <c:layout>
                <c:manualLayout>
                  <c:x val="-1.1709778233963298E-16"/>
                  <c:y val="0.1388888888888889"/>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BA7B-4B68-B5E7-2C6FA21D39E1}"/>
                </c:ext>
              </c:extLst>
            </c:dLbl>
            <c:dLbl>
              <c:idx val="9"/>
              <c:layout>
                <c:manualLayout>
                  <c:x val="-1.1709778233963298E-16"/>
                  <c:y val="0.15277777777777779"/>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BA7B-4B68-B5E7-2C6FA21D39E1}"/>
                </c:ext>
              </c:extLst>
            </c:dLbl>
            <c:spPr>
              <a:solidFill>
                <a:schemeClr val="bg1"/>
              </a:solidFill>
              <a:ln>
                <a:noFill/>
              </a:ln>
              <a:effectLst/>
            </c:spPr>
            <c:txPr>
              <a:bodyPr rot="0" spcFirstLastPara="1" vertOverflow="ellipsis" vert="horz" wrap="square" anchor="ctr" anchorCtr="1"/>
              <a:lstStyle/>
              <a:p>
                <a:pPr>
                  <a:defRPr sz="1400" b="0" i="0" u="none" strike="noStrike" kern="1200" baseline="0">
                    <a:solidFill>
                      <a:schemeClr val="tx1">
                        <a:lumMod val="75000"/>
                        <a:lumOff val="25000"/>
                      </a:schemeClr>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Hoja1!$A$2:$A$11</c:f>
              <c:numCache>
                <c:formatCode>General</c:formatCode>
                <c:ptCount val="10"/>
                <c:pt idx="0">
                  <c:v>2015</c:v>
                </c:pt>
                <c:pt idx="1">
                  <c:v>2016</c:v>
                </c:pt>
                <c:pt idx="2">
                  <c:v>2017</c:v>
                </c:pt>
                <c:pt idx="3">
                  <c:v>2018</c:v>
                </c:pt>
                <c:pt idx="4">
                  <c:v>2019</c:v>
                </c:pt>
                <c:pt idx="5">
                  <c:v>2020</c:v>
                </c:pt>
                <c:pt idx="6">
                  <c:v>2021</c:v>
                </c:pt>
                <c:pt idx="7">
                  <c:v>2022</c:v>
                </c:pt>
                <c:pt idx="8">
                  <c:v>2023</c:v>
                </c:pt>
                <c:pt idx="9">
                  <c:v>2024</c:v>
                </c:pt>
              </c:numCache>
            </c:numRef>
          </c:cat>
          <c:val>
            <c:numRef>
              <c:f>Hoja1!$D$2:$D$11</c:f>
              <c:numCache>
                <c:formatCode>_-* #,##0_-;\-* #,##0_-;_-* "-"??_-;_-@_-</c:formatCode>
                <c:ptCount val="10"/>
                <c:pt idx="0">
                  <c:v>59298</c:v>
                </c:pt>
                <c:pt idx="1">
                  <c:v>62395</c:v>
                </c:pt>
                <c:pt idx="2">
                  <c:v>64669</c:v>
                </c:pt>
                <c:pt idx="3">
                  <c:v>76464</c:v>
                </c:pt>
                <c:pt idx="4">
                  <c:v>79747</c:v>
                </c:pt>
                <c:pt idx="5">
                  <c:v>83012</c:v>
                </c:pt>
                <c:pt idx="6">
                  <c:v>86262</c:v>
                </c:pt>
                <c:pt idx="7">
                  <c:v>89495</c:v>
                </c:pt>
                <c:pt idx="8">
                  <c:v>92702</c:v>
                </c:pt>
                <c:pt idx="9">
                  <c:v>95884</c:v>
                </c:pt>
              </c:numCache>
            </c:numRef>
          </c:val>
          <c:extLst>
            <c:ext xmlns:c16="http://schemas.microsoft.com/office/drawing/2014/chart" uri="{C3380CC4-5D6E-409C-BE32-E72D297353CC}">
              <c16:uniqueId val="{0000000A-BA7B-4B68-B5E7-2C6FA21D39E1}"/>
            </c:ext>
          </c:extLst>
        </c:ser>
        <c:dLbls>
          <c:showLegendKey val="0"/>
          <c:showVal val="1"/>
          <c:showCatName val="0"/>
          <c:showSerName val="0"/>
          <c:showPercent val="0"/>
          <c:showBubbleSize val="0"/>
        </c:dLbls>
        <c:gapWidth val="150"/>
        <c:axId val="579428064"/>
        <c:axId val="760267552"/>
      </c:barChart>
      <c:lineChart>
        <c:grouping val="standard"/>
        <c:varyColors val="0"/>
        <c:ser>
          <c:idx val="0"/>
          <c:order val="0"/>
          <c:tx>
            <c:strRef>
              <c:f>Hoja1!$B$1</c:f>
              <c:strCache>
                <c:ptCount val="1"/>
                <c:pt idx="0">
                  <c:v>Ingresos Totales</c:v>
                </c:pt>
              </c:strCache>
            </c:strRef>
          </c:tx>
          <c:spPr>
            <a:ln w="28575" cap="rnd">
              <a:solidFill>
                <a:schemeClr val="accent1"/>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Hoja1!$A$2:$A$11</c:f>
              <c:numCache>
                <c:formatCode>General</c:formatCode>
                <c:ptCount val="10"/>
                <c:pt idx="0">
                  <c:v>2015</c:v>
                </c:pt>
                <c:pt idx="1">
                  <c:v>2016</c:v>
                </c:pt>
                <c:pt idx="2">
                  <c:v>2017</c:v>
                </c:pt>
                <c:pt idx="3">
                  <c:v>2018</c:v>
                </c:pt>
                <c:pt idx="4">
                  <c:v>2019</c:v>
                </c:pt>
                <c:pt idx="5">
                  <c:v>2020</c:v>
                </c:pt>
                <c:pt idx="6">
                  <c:v>2021</c:v>
                </c:pt>
                <c:pt idx="7">
                  <c:v>2022</c:v>
                </c:pt>
                <c:pt idx="8">
                  <c:v>2023</c:v>
                </c:pt>
                <c:pt idx="9">
                  <c:v>2024</c:v>
                </c:pt>
              </c:numCache>
            </c:numRef>
          </c:cat>
          <c:val>
            <c:numRef>
              <c:f>Hoja1!$B$2:$B$11</c:f>
            </c:numRef>
          </c:val>
          <c:smooth val="0"/>
          <c:extLst>
            <c:ext xmlns:c16="http://schemas.microsoft.com/office/drawing/2014/chart" uri="{C3380CC4-5D6E-409C-BE32-E72D297353CC}">
              <c16:uniqueId val="{0000000B-BA7B-4B68-B5E7-2C6FA21D39E1}"/>
            </c:ext>
          </c:extLst>
        </c:ser>
        <c:ser>
          <c:idx val="1"/>
          <c:order val="1"/>
          <c:tx>
            <c:strRef>
              <c:f>Hoja1!$C$1</c:f>
              <c:strCache>
                <c:ptCount val="1"/>
                <c:pt idx="0">
                  <c:v>Ingreso por ventas</c:v>
                </c:pt>
              </c:strCache>
            </c:strRef>
          </c:tx>
          <c:spPr>
            <a:ln w="28575" cap="rnd">
              <a:solidFill>
                <a:schemeClr val="accent3"/>
              </a:solidFill>
              <a:round/>
            </a:ln>
            <a:effectLst/>
          </c:spPr>
          <c:marker>
            <c:symbol val="none"/>
          </c:marker>
          <c:dLbls>
            <c:dLbl>
              <c:idx val="0"/>
              <c:layout>
                <c:manualLayout>
                  <c:x val="-4.7904191616766614E-3"/>
                  <c:y val="-0.2638888888888889"/>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BA7B-4B68-B5E7-2C6FA21D39E1}"/>
                </c:ext>
              </c:extLst>
            </c:dLbl>
            <c:dLbl>
              <c:idx val="1"/>
              <c:layout>
                <c:manualLayout>
                  <c:x val="-1.1177644710578872E-2"/>
                  <c:y val="-0.22222222222222221"/>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BA7B-4B68-B5E7-2C6FA21D39E1}"/>
                </c:ext>
              </c:extLst>
            </c:dLbl>
            <c:dLbl>
              <c:idx val="2"/>
              <c:layout>
                <c:manualLayout>
                  <c:x val="-4.4710578842315343E-2"/>
                  <c:y val="-0.3009259259259259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BA7B-4B68-B5E7-2C6FA21D39E1}"/>
                </c:ext>
              </c:extLst>
            </c:dLbl>
            <c:dLbl>
              <c:idx val="3"/>
              <c:layout>
                <c:manualLayout>
                  <c:x val="-2.874251497005988E-2"/>
                  <c:y val="-0.11111111111111109"/>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BA7B-4B68-B5E7-2C6FA21D39E1}"/>
                </c:ext>
              </c:extLst>
            </c:dLbl>
            <c:dLbl>
              <c:idx val="6"/>
              <c:layout>
                <c:manualLayout>
                  <c:x val="0"/>
                  <c:y val="-9.722222222222230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0-BA7B-4B68-B5E7-2C6FA21D39E1}"/>
                </c:ext>
              </c:extLst>
            </c:dLbl>
            <c:dLbl>
              <c:idx val="7"/>
              <c:layout>
                <c:manualLayout>
                  <c:x val="-3.1936127744510976E-3"/>
                  <c:y val="-0.1064814814814815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1-BA7B-4B68-B5E7-2C6FA21D39E1}"/>
                </c:ext>
              </c:extLst>
            </c:dLbl>
            <c:dLbl>
              <c:idx val="8"/>
              <c:layout>
                <c:manualLayout>
                  <c:x val="-1.1709778233963298E-16"/>
                  <c:y val="-0.125"/>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2-BA7B-4B68-B5E7-2C6FA21D39E1}"/>
                </c:ext>
              </c:extLst>
            </c:dLbl>
            <c:dLbl>
              <c:idx val="9"/>
              <c:layout>
                <c:manualLayout>
                  <c:x val="-2.714570858283433E-2"/>
                  <c:y val="-9.722222222222230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3-BA7B-4B68-B5E7-2C6FA21D39E1}"/>
                </c:ext>
              </c:extLst>
            </c:dLbl>
            <c:spPr>
              <a:noFill/>
              <a:ln>
                <a:noFill/>
              </a:ln>
              <a:effectLst/>
            </c:spPr>
            <c:txPr>
              <a:bodyPr rot="0" spcFirstLastPara="1" vertOverflow="ellipsis" vert="horz" wrap="square" anchor="ctr" anchorCtr="1"/>
              <a:lstStyle/>
              <a:p>
                <a:pPr>
                  <a:defRPr sz="1400" b="0" i="0" u="none" strike="noStrike" kern="1200" baseline="0">
                    <a:solidFill>
                      <a:schemeClr val="tx1">
                        <a:lumMod val="75000"/>
                        <a:lumOff val="25000"/>
                      </a:schemeClr>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Hoja1!$A$2:$A$11</c:f>
              <c:numCache>
                <c:formatCode>General</c:formatCode>
                <c:ptCount val="10"/>
                <c:pt idx="0">
                  <c:v>2015</c:v>
                </c:pt>
                <c:pt idx="1">
                  <c:v>2016</c:v>
                </c:pt>
                <c:pt idx="2">
                  <c:v>2017</c:v>
                </c:pt>
                <c:pt idx="3">
                  <c:v>2018</c:v>
                </c:pt>
                <c:pt idx="4">
                  <c:v>2019</c:v>
                </c:pt>
                <c:pt idx="5">
                  <c:v>2020</c:v>
                </c:pt>
                <c:pt idx="6">
                  <c:v>2021</c:v>
                </c:pt>
                <c:pt idx="7">
                  <c:v>2022</c:v>
                </c:pt>
                <c:pt idx="8">
                  <c:v>2023</c:v>
                </c:pt>
                <c:pt idx="9">
                  <c:v>2024</c:v>
                </c:pt>
              </c:numCache>
            </c:numRef>
          </c:cat>
          <c:val>
            <c:numRef>
              <c:f>Hoja1!$C$2:$C$11</c:f>
              <c:numCache>
                <c:formatCode>_-* #,##0_-;\-* #,##0_-;_-* "-"??_-;_-@_-</c:formatCode>
                <c:ptCount val="10"/>
                <c:pt idx="0">
                  <c:v>10300</c:v>
                </c:pt>
                <c:pt idx="1">
                  <c:v>22000</c:v>
                </c:pt>
                <c:pt idx="2">
                  <c:v>47100</c:v>
                </c:pt>
                <c:pt idx="3">
                  <c:v>149600</c:v>
                </c:pt>
                <c:pt idx="4">
                  <c:v>158000</c:v>
                </c:pt>
                <c:pt idx="5">
                  <c:v>105000</c:v>
                </c:pt>
                <c:pt idx="6">
                  <c:v>81400</c:v>
                </c:pt>
                <c:pt idx="7">
                  <c:v>81500</c:v>
                </c:pt>
                <c:pt idx="8">
                  <c:v>82500</c:v>
                </c:pt>
                <c:pt idx="9">
                  <c:v>81400</c:v>
                </c:pt>
              </c:numCache>
            </c:numRef>
          </c:val>
          <c:smooth val="0"/>
          <c:extLst>
            <c:ext xmlns:c16="http://schemas.microsoft.com/office/drawing/2014/chart" uri="{C3380CC4-5D6E-409C-BE32-E72D297353CC}">
              <c16:uniqueId val="{00000014-BA7B-4B68-B5E7-2C6FA21D39E1}"/>
            </c:ext>
          </c:extLst>
        </c:ser>
        <c:dLbls>
          <c:showLegendKey val="0"/>
          <c:showVal val="1"/>
          <c:showCatName val="0"/>
          <c:showSerName val="0"/>
          <c:showPercent val="0"/>
          <c:showBubbleSize val="0"/>
        </c:dLbls>
        <c:marker val="1"/>
        <c:smooth val="0"/>
        <c:axId val="579428064"/>
        <c:axId val="760267552"/>
      </c:lineChart>
      <c:catAx>
        <c:axId val="579428064"/>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s-CO"/>
          </a:p>
        </c:txPr>
        <c:crossAx val="760267552"/>
        <c:crosses val="autoZero"/>
        <c:auto val="1"/>
        <c:lblAlgn val="ctr"/>
        <c:lblOffset val="100"/>
        <c:noMultiLvlLbl val="0"/>
      </c:catAx>
      <c:valAx>
        <c:axId val="760267552"/>
        <c:scaling>
          <c:orientation val="minMax"/>
        </c:scaling>
        <c:delete val="0"/>
        <c:axPos val="l"/>
        <c:numFmt formatCode="_-* #,##0_-;\-* #,##0_-;_-* &quot;-&quot;??_-;_-@_-"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s-CO"/>
          </a:p>
        </c:txPr>
        <c:crossAx val="579428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s-C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400"/>
      </a:pPr>
      <a:endParaRPr lang="es-CO"/>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'[Presentación Vicepresidencia.xlsx]Hoja7'!$B$25</c:f>
              <c:strCache>
                <c:ptCount val="1"/>
                <c:pt idx="0">
                  <c:v>Activos</c:v>
                </c:pt>
              </c:strCache>
            </c:strRef>
          </c:tx>
          <c:spPr>
            <a:solidFill>
              <a:schemeClr val="accent1"/>
            </a:solidFill>
            <a:ln>
              <a:noFill/>
            </a:ln>
            <a:effectLst/>
          </c:spPr>
          <c:invertIfNegative val="0"/>
          <c:cat>
            <c:numRef>
              <c:f>'[Presentación Vicepresidencia.xlsx]Hoja7'!$B$26:$B$42</c:f>
              <c:numCache>
                <c:formatCode>General</c:formatCode>
                <c:ptCount val="17"/>
                <c:pt idx="0">
                  <c:v>104</c:v>
                </c:pt>
                <c:pt idx="1">
                  <c:v>82</c:v>
                </c:pt>
                <c:pt idx="2">
                  <c:v>66</c:v>
                </c:pt>
                <c:pt idx="3">
                  <c:v>44</c:v>
                </c:pt>
                <c:pt idx="4">
                  <c:v>30</c:v>
                </c:pt>
                <c:pt idx="5">
                  <c:v>28</c:v>
                </c:pt>
                <c:pt idx="6">
                  <c:v>27</c:v>
                </c:pt>
                <c:pt idx="7">
                  <c:v>16</c:v>
                </c:pt>
                <c:pt idx="8">
                  <c:v>14</c:v>
                </c:pt>
                <c:pt idx="9">
                  <c:v>12</c:v>
                </c:pt>
                <c:pt idx="10">
                  <c:v>6</c:v>
                </c:pt>
                <c:pt idx="11">
                  <c:v>5</c:v>
                </c:pt>
                <c:pt idx="12">
                  <c:v>4</c:v>
                </c:pt>
                <c:pt idx="13">
                  <c:v>4</c:v>
                </c:pt>
                <c:pt idx="14">
                  <c:v>3</c:v>
                </c:pt>
                <c:pt idx="15">
                  <c:v>3</c:v>
                </c:pt>
                <c:pt idx="16">
                  <c:v>2</c:v>
                </c:pt>
              </c:numCache>
            </c:numRef>
          </c:cat>
          <c:val>
            <c:numRef>
              <c:f>'[Presentación Vicepresidencia.xlsx]Hoja7'!$B$26:$B$42</c:f>
              <c:numCache>
                <c:formatCode>General</c:formatCode>
                <c:ptCount val="17"/>
                <c:pt idx="0">
                  <c:v>104</c:v>
                </c:pt>
                <c:pt idx="1">
                  <c:v>82</c:v>
                </c:pt>
                <c:pt idx="2">
                  <c:v>66</c:v>
                </c:pt>
                <c:pt idx="3">
                  <c:v>44</c:v>
                </c:pt>
                <c:pt idx="4">
                  <c:v>30</c:v>
                </c:pt>
                <c:pt idx="5">
                  <c:v>28</c:v>
                </c:pt>
                <c:pt idx="6">
                  <c:v>27</c:v>
                </c:pt>
                <c:pt idx="7">
                  <c:v>16</c:v>
                </c:pt>
                <c:pt idx="8">
                  <c:v>14</c:v>
                </c:pt>
                <c:pt idx="9">
                  <c:v>12</c:v>
                </c:pt>
                <c:pt idx="10">
                  <c:v>6</c:v>
                </c:pt>
                <c:pt idx="11">
                  <c:v>5</c:v>
                </c:pt>
                <c:pt idx="12">
                  <c:v>4</c:v>
                </c:pt>
                <c:pt idx="13">
                  <c:v>4</c:v>
                </c:pt>
                <c:pt idx="14">
                  <c:v>3</c:v>
                </c:pt>
                <c:pt idx="15">
                  <c:v>3</c:v>
                </c:pt>
                <c:pt idx="16">
                  <c:v>2</c:v>
                </c:pt>
              </c:numCache>
            </c:numRef>
          </c:val>
          <c:extLst>
            <c:ext xmlns:c16="http://schemas.microsoft.com/office/drawing/2014/chart" uri="{C3380CC4-5D6E-409C-BE32-E72D297353CC}">
              <c16:uniqueId val="{00000000-7515-4FDB-85F6-239563DD9A25}"/>
            </c:ext>
          </c:extLst>
        </c:ser>
        <c:dLbls>
          <c:showLegendKey val="0"/>
          <c:showVal val="0"/>
          <c:showCatName val="0"/>
          <c:showSerName val="0"/>
          <c:showPercent val="0"/>
          <c:showBubbleSize val="0"/>
        </c:dLbls>
        <c:gapWidth val="247"/>
        <c:overlap val="-27"/>
        <c:axId val="1323341760"/>
        <c:axId val="1244189104"/>
      </c:barChart>
      <c:lineChart>
        <c:grouping val="standard"/>
        <c:varyColors val="0"/>
        <c:ser>
          <c:idx val="1"/>
          <c:order val="1"/>
          <c:tx>
            <c:strRef>
              <c:f>'[Presentación Vicepresidencia.xlsx]Hoja7'!$C$25</c:f>
              <c:strCache>
                <c:ptCount val="1"/>
                <c:pt idx="0">
                  <c:v>Valor patrimonial</c:v>
                </c:pt>
              </c:strCache>
            </c:strRef>
          </c:tx>
          <c:spPr>
            <a:ln w="22225" cap="rnd">
              <a:solidFill>
                <a:schemeClr val="accent2"/>
              </a:solidFill>
              <a:round/>
            </a:ln>
            <a:effectLst/>
          </c:spPr>
          <c:marker>
            <c:symbol val="none"/>
          </c:marker>
          <c:dLbls>
            <c:dLbl>
              <c:idx val="0"/>
              <c:layout>
                <c:manualLayout>
                  <c:x val="-4.5220631154200233E-2"/>
                  <c:y val="-0.22510038478147376"/>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7515-4FDB-85F6-239563DD9A25}"/>
                </c:ext>
              </c:extLst>
            </c:dLbl>
            <c:dLbl>
              <c:idx val="1"/>
              <c:layout>
                <c:manualLayout>
                  <c:x val="-4.6297312848347857E-2"/>
                  <c:y val="-0.34378967857534176"/>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7515-4FDB-85F6-239563DD9A25}"/>
                </c:ext>
              </c:extLst>
            </c:dLbl>
            <c:dLbl>
              <c:idx val="2"/>
              <c:layout>
                <c:manualLayout>
                  <c:x val="-4.4143949460052609E-2"/>
                  <c:y val="-0.2251003847814738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7515-4FDB-85F6-239563DD9A25}"/>
                </c:ext>
              </c:extLst>
            </c:dLbl>
            <c:dLbl>
              <c:idx val="3"/>
              <c:layout>
                <c:manualLayout>
                  <c:x val="-4.6297312848347857E-2"/>
                  <c:y val="-0.22919311905022785"/>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7515-4FDB-85F6-239563DD9A25}"/>
                </c:ext>
              </c:extLst>
            </c:dLbl>
            <c:dLbl>
              <c:idx val="4"/>
              <c:layout>
                <c:manualLayout>
                  <c:x val="-4.8450676236643106E-2"/>
                  <c:y val="-0.19645124490019536"/>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7515-4FDB-85F6-239563DD9A25}"/>
                </c:ext>
              </c:extLst>
            </c:dLbl>
            <c:dLbl>
              <c:idx val="5"/>
              <c:layout>
                <c:manualLayout>
                  <c:x val="-4.9527357930790772E-2"/>
                  <c:y val="-0.19645124490019536"/>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7515-4FDB-85F6-239563DD9A25}"/>
                </c:ext>
              </c:extLst>
            </c:dLbl>
            <c:dLbl>
              <c:idx val="6"/>
              <c:layout>
                <c:manualLayout>
                  <c:x val="-4.8450676236643106E-2"/>
                  <c:y val="-0.15143116794390055"/>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7515-4FDB-85F6-239563DD9A25}"/>
                </c:ext>
              </c:extLst>
            </c:dLbl>
            <c:dLbl>
              <c:idx val="7"/>
              <c:layout>
                <c:manualLayout>
                  <c:x val="-4.6297312848347934E-2"/>
                  <c:y val="-0.1596166364814086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7515-4FDB-85F6-239563DD9A25}"/>
                </c:ext>
              </c:extLst>
            </c:dLbl>
            <c:dLbl>
              <c:idx val="8"/>
              <c:layout>
                <c:manualLayout>
                  <c:x val="-4.8450676236643182E-2"/>
                  <c:y val="-0.24556405612524418"/>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7515-4FDB-85F6-239563DD9A25}"/>
                </c:ext>
              </c:extLst>
            </c:dLbl>
            <c:dLbl>
              <c:idx val="9"/>
              <c:layout>
                <c:manualLayout>
                  <c:x val="-4.7373994542495482E-2"/>
                  <c:y val="-0.1391529651376383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7515-4FDB-85F6-239563DD9A25}"/>
                </c:ext>
              </c:extLst>
            </c:dLbl>
            <c:dLbl>
              <c:idx val="10"/>
              <c:layout>
                <c:manualLayout>
                  <c:x val="-4.6297312848347934E-2"/>
                  <c:y val="-0.1105038252563599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7515-4FDB-85F6-239563DD9A25}"/>
                </c:ext>
              </c:extLst>
            </c:dLbl>
            <c:dLbl>
              <c:idx val="11"/>
              <c:layout>
                <c:manualLayout>
                  <c:x val="-2.3686997271247741E-2"/>
                  <c:y val="-6.139101403131117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7515-4FDB-85F6-239563DD9A25}"/>
                </c:ext>
              </c:extLst>
            </c:dLbl>
            <c:dLbl>
              <c:idx val="12"/>
              <c:layout>
                <c:manualLayout>
                  <c:x val="-5.4910766401528852E-2"/>
                  <c:y val="-5.72982797625569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E116-4787-A5F1-3A7740CF0A17}"/>
                </c:ext>
              </c:extLst>
            </c:dLbl>
            <c:dLbl>
              <c:idx val="13"/>
              <c:layout>
                <c:manualLayout>
                  <c:x val="-3.6607177601019156E-2"/>
                  <c:y val="-0.27012046173776855"/>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7515-4FDB-85F6-239563DD9A25}"/>
                </c:ext>
              </c:extLst>
            </c:dLbl>
            <c:dLbl>
              <c:idx val="14"/>
              <c:layout>
                <c:manualLayout>
                  <c:x val="-4.6297312848347857E-2"/>
                  <c:y val="-0.2414713218564900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7515-4FDB-85F6-239563DD9A25}"/>
                </c:ext>
              </c:extLst>
            </c:dLbl>
            <c:dLbl>
              <c:idx val="15"/>
              <c:layout>
                <c:manualLayout>
                  <c:x val="-4.6297312848347857E-2"/>
                  <c:y val="-7.366921683757338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0-7515-4FDB-85F6-239563DD9A25}"/>
                </c:ext>
              </c:extLst>
            </c:dLbl>
            <c:dLbl>
              <c:idx val="16"/>
              <c:layout>
                <c:manualLayout>
                  <c:x val="-4.6297312848348017E-2"/>
                  <c:y val="-0.17189483928767096"/>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1-7515-4FDB-85F6-239563DD9A25}"/>
                </c:ext>
              </c:extLst>
            </c:dLbl>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dk1">
                        <a:lumMod val="75000"/>
                        <a:lumOff val="25000"/>
                      </a:schemeClr>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dk1">
                          <a:lumMod val="35000"/>
                          <a:lumOff val="65000"/>
                        </a:schemeClr>
                      </a:solidFill>
                      <a:round/>
                    </a:ln>
                    <a:effectLst/>
                  </c:spPr>
                </c15:leaderLines>
              </c:ext>
            </c:extLst>
          </c:dLbls>
          <c:val>
            <c:numRef>
              <c:f>'[Presentación Vicepresidencia.xlsx]Hoja7'!$C$26:$C$42</c:f>
              <c:numCache>
                <c:formatCode>_("$"* #,##0_);_("$"* \(#,##0\);_("$"* "-"_);_(@_)</c:formatCode>
                <c:ptCount val="17"/>
                <c:pt idx="0">
                  <c:v>627709128403.25012</c:v>
                </c:pt>
                <c:pt idx="1">
                  <c:v>303472735026.15002</c:v>
                </c:pt>
                <c:pt idx="2">
                  <c:v>309275451819.63</c:v>
                </c:pt>
                <c:pt idx="3">
                  <c:v>192749289032.54001</c:v>
                </c:pt>
                <c:pt idx="4">
                  <c:v>40973036225.580002</c:v>
                </c:pt>
                <c:pt idx="5">
                  <c:v>123278953946</c:v>
                </c:pt>
                <c:pt idx="6">
                  <c:v>87460292766</c:v>
                </c:pt>
                <c:pt idx="7">
                  <c:v>1886747279</c:v>
                </c:pt>
                <c:pt idx="8">
                  <c:v>13674393046</c:v>
                </c:pt>
                <c:pt idx="9">
                  <c:v>29832841583.239998</c:v>
                </c:pt>
                <c:pt idx="10">
                  <c:v>7172944107</c:v>
                </c:pt>
                <c:pt idx="11">
                  <c:v>0</c:v>
                </c:pt>
                <c:pt idx="12">
                  <c:v>859322698883</c:v>
                </c:pt>
                <c:pt idx="13">
                  <c:v>201068189897.73999</c:v>
                </c:pt>
                <c:pt idx="14">
                  <c:v>4371934192</c:v>
                </c:pt>
                <c:pt idx="15">
                  <c:v>2002264163.5799999</c:v>
                </c:pt>
                <c:pt idx="16">
                  <c:v>1682748049</c:v>
                </c:pt>
              </c:numCache>
            </c:numRef>
          </c:val>
          <c:smooth val="0"/>
          <c:extLst>
            <c:ext xmlns:c16="http://schemas.microsoft.com/office/drawing/2014/chart" uri="{C3380CC4-5D6E-409C-BE32-E72D297353CC}">
              <c16:uniqueId val="{00000001-7515-4FDB-85F6-239563DD9A25}"/>
            </c:ext>
          </c:extLst>
        </c:ser>
        <c:dLbls>
          <c:showLegendKey val="0"/>
          <c:showVal val="0"/>
          <c:showCatName val="0"/>
          <c:showSerName val="0"/>
          <c:showPercent val="0"/>
          <c:showBubbleSize val="0"/>
        </c:dLbls>
        <c:marker val="1"/>
        <c:smooth val="0"/>
        <c:axId val="1323292160"/>
        <c:axId val="1244187856"/>
      </c:lineChart>
      <c:catAx>
        <c:axId val="1323341760"/>
        <c:scaling>
          <c:orientation val="minMax"/>
        </c:scaling>
        <c:delete val="0"/>
        <c:axPos val="b"/>
        <c:majorGridlines>
          <c:spPr>
            <a:ln w="9525" cap="flat" cmpd="sng" algn="ctr">
              <a:solidFill>
                <a:schemeClr val="dk1">
                  <a:lumMod val="15000"/>
                  <a:lumOff val="85000"/>
                </a:schemeClr>
              </a:solidFill>
              <a:round/>
            </a:ln>
            <a:effectLst/>
          </c:spPr>
        </c:majorGridlines>
        <c:numFmt formatCode="General" sourceLinked="1"/>
        <c:majorTickMark val="out"/>
        <c:min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1197" b="1" i="0" u="none" strike="noStrike" kern="1200" cap="none" spc="0" normalizeH="0" baseline="0">
                <a:solidFill>
                  <a:schemeClr val="dk1">
                    <a:lumMod val="65000"/>
                    <a:lumOff val="35000"/>
                  </a:schemeClr>
                </a:solidFill>
                <a:latin typeface="+mn-lt"/>
                <a:ea typeface="+mn-ea"/>
                <a:cs typeface="+mn-cs"/>
              </a:defRPr>
            </a:pPr>
            <a:endParaRPr lang="es-CO"/>
          </a:p>
        </c:txPr>
        <c:crossAx val="1244189104"/>
        <c:crosses val="autoZero"/>
        <c:auto val="1"/>
        <c:lblAlgn val="ctr"/>
        <c:lblOffset val="100"/>
        <c:noMultiLvlLbl val="0"/>
      </c:catAx>
      <c:valAx>
        <c:axId val="1244189104"/>
        <c:scaling>
          <c:orientation val="minMax"/>
        </c:scaling>
        <c:delete val="0"/>
        <c:axPos val="l"/>
        <c:majorGridlines>
          <c:spPr>
            <a:ln w="9525" cap="flat" cmpd="sng" algn="ctr">
              <a:solidFill>
                <a:schemeClr val="dk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dk1">
                    <a:lumMod val="65000"/>
                    <a:lumOff val="35000"/>
                  </a:schemeClr>
                </a:solidFill>
                <a:latin typeface="+mn-lt"/>
                <a:ea typeface="+mn-ea"/>
                <a:cs typeface="+mn-cs"/>
              </a:defRPr>
            </a:pPr>
            <a:endParaRPr lang="es-CO"/>
          </a:p>
        </c:txPr>
        <c:crossAx val="1323341760"/>
        <c:crosses val="autoZero"/>
        <c:crossBetween val="between"/>
      </c:valAx>
      <c:valAx>
        <c:axId val="1244187856"/>
        <c:scaling>
          <c:orientation val="minMax"/>
        </c:scaling>
        <c:delete val="0"/>
        <c:axPos val="r"/>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dk1">
                    <a:lumMod val="65000"/>
                    <a:lumOff val="35000"/>
                  </a:schemeClr>
                </a:solidFill>
                <a:latin typeface="+mn-lt"/>
                <a:ea typeface="+mn-ea"/>
                <a:cs typeface="+mn-cs"/>
              </a:defRPr>
            </a:pPr>
            <a:endParaRPr lang="es-CO"/>
          </a:p>
        </c:txPr>
        <c:crossAx val="1323292160"/>
        <c:crosses val="max"/>
        <c:crossBetween val="between"/>
      </c:valAx>
      <c:catAx>
        <c:axId val="1323292160"/>
        <c:scaling>
          <c:orientation val="minMax"/>
        </c:scaling>
        <c:delete val="1"/>
        <c:axPos val="b"/>
        <c:majorTickMark val="out"/>
        <c:minorTickMark val="none"/>
        <c:tickLblPos val="nextTo"/>
        <c:crossAx val="1244187856"/>
        <c:crosses val="autoZero"/>
        <c:auto val="1"/>
        <c:lblAlgn val="ctr"/>
        <c:lblOffset val="100"/>
        <c:noMultiLvlLbl val="0"/>
      </c:catAx>
      <c:spPr>
        <a:pattFill prst="ltDnDiag">
          <a:fgClr>
            <a:schemeClr val="dk1">
              <a:lumMod val="15000"/>
              <a:lumOff val="85000"/>
            </a:schemeClr>
          </a:fgClr>
          <a:bgClr>
            <a:schemeClr val="lt1"/>
          </a:bgClr>
        </a:patt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dk1">
                  <a:lumMod val="65000"/>
                  <a:lumOff val="35000"/>
                </a:schemeClr>
              </a:solidFill>
              <a:latin typeface="+mn-lt"/>
              <a:ea typeface="+mn-ea"/>
              <a:cs typeface="+mn-cs"/>
            </a:defRPr>
          </a:pPr>
          <a:endParaRPr lang="es-C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lt1"/>
    </a:solidFill>
    <a:ln w="9525" cap="flat" cmpd="sng" algn="ctr">
      <a:solidFill>
        <a:schemeClr val="dk1">
          <a:lumMod val="15000"/>
          <a:lumOff val="85000"/>
        </a:schemeClr>
      </a:solidFill>
      <a:round/>
    </a:ln>
    <a:effectLst/>
  </c:spPr>
  <c:txPr>
    <a:bodyPr/>
    <a:lstStyle/>
    <a:p>
      <a:pPr>
        <a:defRPr/>
      </a:pPr>
      <a:endParaRPr lang="es-CO"/>
    </a:p>
  </c:txPr>
  <c:externalData r:id="rId3">
    <c:autoUpdate val="0"/>
  </c:externalData>
</c:chartSpace>
</file>

<file path=ppt/charts/chartEx1.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'[Presentación Vicepresidencia.xlsx]Ubicación'!$D$4:$D$32</cx:f>
        <cx:nf>'[Presentación Vicepresidencia.xlsx]Ubicación'!$D$3</cx:nf>
        <cx:lvl ptCount="29" name="Departamento">
          <cx:pt idx="0">ANTIOQUIA</cx:pt>
          <cx:pt idx="1">VALLE DEL CAUCA</cx:pt>
          <cx:pt idx="2">RISARALDA</cx:pt>
          <cx:pt idx="3">ATLANTICO</cx:pt>
          <cx:pt idx="4">META</cx:pt>
          <cx:pt idx="5">CUNDINAMARCA</cx:pt>
          <cx:pt idx="6">NORTE DE SANTANDER</cx:pt>
          <cx:pt idx="7">CALDAS</cx:pt>
          <cx:pt idx="8">CORDOBA</cx:pt>
          <cx:pt idx="9">CESAR</cx:pt>
          <cx:pt idx="10">LA GUAJIRA</cx:pt>
          <cx:pt idx="11">BOLÍVAR</cx:pt>
          <cx:pt idx="12">CHOCO</cx:pt>
          <cx:pt idx="13">HUILA</cx:pt>
          <cx:pt idx="14">SAN ANDRES Y PROVIDENCIA</cx:pt>
          <cx:pt idx="15">NARIÑO</cx:pt>
          <cx:pt idx="16">TOLIMA</cx:pt>
          <cx:pt idx="17">SANTANDER</cx:pt>
          <cx:pt idx="18">CAQUETA</cx:pt>
          <cx:pt idx="19">QUINDIO</cx:pt>
          <cx:pt idx="20">MAGDALENA</cx:pt>
          <cx:pt idx="21">BOYACÁ</cx:pt>
          <cx:pt idx="22">CASANARE</cx:pt>
          <cx:pt idx="23">SUCRE</cx:pt>
          <cx:pt idx="24">CAUCA</cx:pt>
          <cx:pt idx="25">PUTUMAYO</cx:pt>
          <cx:pt idx="26">AMAZONAS</cx:pt>
          <cx:pt idx="27">GUAINIA</cx:pt>
          <cx:pt idx="28">ARAUCA</cx:pt>
        </cx:lvl>
      </cx:strDim>
      <cx:numDim type="colorVal">
        <cx:f>'[Presentación Vicepresidencia.xlsx]Ubicación'!$E$4:$E$32</cx:f>
        <cx:nf>'[Presentación Vicepresidencia.xlsx]Ubicación'!$E$3</cx:nf>
        <cx:lvl ptCount="29" formatCode="General" name="Activos">
          <cx:pt idx="0">152</cx:pt>
          <cx:pt idx="1">118</cx:pt>
          <cx:pt idx="2">41</cx:pt>
          <cx:pt idx="3">31</cx:pt>
          <cx:pt idx="4">30</cx:pt>
          <cx:pt idx="5">208</cx:pt>
          <cx:pt idx="6">21</cx:pt>
          <cx:pt idx="7">19</cx:pt>
          <cx:pt idx="8">17</cx:pt>
          <cx:pt idx="9">15</cx:pt>
          <cx:pt idx="10">15</cx:pt>
          <cx:pt idx="11">14</cx:pt>
          <cx:pt idx="12">14</cx:pt>
          <cx:pt idx="13">13</cx:pt>
          <cx:pt idx="14">12</cx:pt>
          <cx:pt idx="15">9</cx:pt>
          <cx:pt idx="16">9</cx:pt>
          <cx:pt idx="17">9</cx:pt>
          <cx:pt idx="18">8</cx:pt>
          <cx:pt idx="19">7</cx:pt>
          <cx:pt idx="20">7</cx:pt>
          <cx:pt idx="21">6</cx:pt>
          <cx:pt idx="22">6</cx:pt>
          <cx:pt idx="23">5</cx:pt>
          <cx:pt idx="24">5</cx:pt>
          <cx:pt idx="25">3</cx:pt>
          <cx:pt idx="26">3</cx:pt>
          <cx:pt idx="27">2</cx:pt>
          <cx:pt idx="28">1</cx:pt>
        </cx:lvl>
      </cx:numDim>
    </cx:data>
  </cx:chartData>
  <cx:chart>
    <cx:plotArea>
      <cx:plotAreaRegion>
        <cx:series layoutId="regionMap" uniqueId="{B5077552-518D-4F4D-BD27-332DB80E2474}">
          <cx:tx>
            <cx:txData>
              <cx:f>'[Presentación Vicepresidencia.xlsx]Ubicación'!$E$3</cx:f>
              <cx:v>Activos</cx:v>
            </cx:txData>
          </cx:tx>
          <cx:dataLabels>
            <cx:txPr>
              <a:bodyPr spcFirstLastPara="1" vertOverflow="ellipsis" horzOverflow="overflow" wrap="square" lIns="0" tIns="0" rIns="0" bIns="0" anchor="ctr" anchorCtr="1"/>
              <a:lstStyle/>
              <a:p>
                <a:pPr algn="ctr" rtl="0">
                  <a:defRPr sz="1000" b="1">
                    <a:solidFill>
                      <a:schemeClr val="tx1"/>
                    </a:solidFill>
                    <a:latin typeface="Arial Narrow" panose="020B0606020202030204" pitchFamily="34" charset="0"/>
                    <a:ea typeface="Arial Narrow" panose="020B0606020202030204" pitchFamily="34" charset="0"/>
                    <a:cs typeface="Arial Narrow" panose="020B0606020202030204" pitchFamily="34" charset="0"/>
                  </a:defRPr>
                </a:pPr>
                <a:endParaRPr lang="es-ES" sz="1000" b="1" i="0" u="none" strike="noStrike" baseline="0">
                  <a:solidFill>
                    <a:schemeClr val="tx1"/>
                  </a:solidFill>
                  <a:latin typeface="Arial Narrow" panose="020B0606020202030204" pitchFamily="34" charset="0"/>
                </a:endParaRPr>
              </a:p>
            </cx:txPr>
            <cx:visibility seriesName="0" categoryName="0" value="1"/>
            <cx:dataLabel idx="5">
              <cx:txPr>
                <a:bodyPr spcFirstLastPara="1" vertOverflow="ellipsis" horzOverflow="overflow" wrap="square" lIns="0" tIns="0" rIns="0" bIns="0" anchor="ctr" anchorCtr="1"/>
                <a:lstStyle/>
                <a:p>
                  <a:pPr algn="ctr" rtl="0">
                    <a:defRPr sz="900"/>
                  </a:pPr>
                  <a:r>
                    <a:rPr lang="es-ES" sz="900" b="1" i="0" u="none" strike="noStrike" baseline="0">
                      <a:solidFill>
                        <a:schemeClr val="tx1"/>
                      </a:solidFill>
                      <a:latin typeface="Arial Narrow" panose="020B0606020202030204" pitchFamily="34" charset="0"/>
                    </a:rPr>
                    <a:t>208</a:t>
                  </a:r>
                </a:p>
              </cx:txPr>
              <cx:visibility seriesName="0" categoryName="0" value="1"/>
            </cx:dataLabel>
          </cx:dataLabels>
          <cx:dataId val="0"/>
          <cx:layoutPr>
            <cx:geography cultureLanguage="es-ES" cultureRegion="CO" attribution="Con tecnología de Bing">
              <cx:geoCache provider="{E9337A44-BEBE-4D9F-B70C-5C5E7DAFC167}">
                <cx:binary>1HzJctxI0uar0HQeZEUEYkNbd5sxAOTGTGZyLUoXWIrMwr7vuM0DzGEe4T/OoQ9jfZurXmw8uYgk
qFK11OrfSnWgKhEIZCC+CPfPP/fIv952f7mN9rviqIujpPzLbfe3d15VZX/55Zfy1tvHu3IS+7dF
Wqa/VZPbNP4l/e03/3b/y12xa/3E/YUgTH+59XZFte/e/f2v8DR3n67S213lp8lZvS/6831ZR1X5
lbYvNh3t7mI/sfyyKvzbCv/tnXm8so4v3h3tk8qv+ss+2//t3at73h39Mn7Sm289imBgVX0HfdlE
p4TqukEMCv8wg747itLEfWzWBNyAGOcUccKevvZ0F0NXcxfd7cqna18ayv1Adnd3xb4s4U3u/33u
92rYz5dv0zqpDhPmwtzB5TRK44/+7t2RX6bmQ5uZHoZubu7f9ZfXs/33v44uwNuPrrwAZDxVf9T0
Bo/j08vF5uxqcfy1efg2SPjEIBxJbiDCsaRIkjeQMIERR1iie2D0p+9+wOUYlkaa14cp+/1V8mVo
XnQdofOi5ecC6Pp4tbKPLHt1ZB5fmT8QJn0imdS5gfFh9wuBYHu82jl8wrAhmaFj3eBUUthZD3g8
wHS9i6L90d0+OjJ39e13gPXmASPI3rT/XMCtj2fW8co+/YGQYTQhVEpOsdClNDAfIUYnsPGEThmT
GDHKjdeIrXfu3S7aJ9+B1YuuI5RetPxc+Fwcnx4dn1rn9sXR+6Pt+eZ6Ydmn5o80hJhMGCWC6Jwx
gRCXI98k8URgYSDYYIIgAf++xutilxwdJ3fFp/9THvVH2yJt/Lt9cvs9hvErjxrh+ZU7fy58zatT
a3F6vD4+/5FWk04koUiXhiS6gXUmRpgKOkGGEELqBPB8Qznq5M5PdvGu+B6Dab7qPcLtdePPBdX5
4uL4/EAMn9b/l8jYt5EQwAlzbjCCdR0LKTDsrVfejU1gS+qAFdPBnBpjW3nul7viQBC/NqQvk5AX
XUcYvWj5uQAyj8+u7MsfCA+aSIQwQ4aBqOSYMjQmifrE4IQTYPQcGxjo+xMQT+Q9r/fVp/96uvql
FfNleMzdU88ROs8NPxc4p5vzywNDPAKPdgkezT7/2qR82zaSB2tGACYdUWwYBAOleLWNyERKoI+G
pFhHQBZHJPE0hZASSOIRuJVql9zti6+N7cuAfekZI+i+dMvPBeLx5eoQih1iwt8Per4NO2CLXHAd
cUEoo1J/66mA1hsG13Uhjbfh8XEVffovCMVu068N6cuQvew7gupl078N0evQ+YUswCcQekpKMKEG
OGsIX16tWzKBlsNy5YQYjOkErM/L2OblIH8fjm9/97N3R6N3Vvvk0z+St+KAWv4JxIH1D7X5Okg1
4G2BF4Fag4iU+BUmmiATwILosFIJkQyzkclf76vdE0z/url/6DVahA8XR1D8yZWaHxz+k4luCEQF
GAB2MPB8jAafSADqoA9wghHsoqe5f3LA3xX0P2oFIzwer/5kgGzOrY06fpqWLy3JbzPYmk4mmGJC
hCAE8wdS+tLbcn0CeDECoQcQJ6KPJRnz0z+Lu/Tjd+yS555jZNQbk3VcuAebeJARxpLmMVAPkG9H
euW9nXwhKL+w03KiM0lgrwsMQTIB7WJkE4CmG1QSwg0CJB6N+cXzuL/VTD/3HL/x50n8yZajDUHU
Hy3GETJ/JBc/qP5j/O57vVGS1eb9sfnpf/7RCF677K9L+xBHA+UE3ilAhxyrJ0KfYIjgQL6Emwwu
xUjeV2m/u/2eAOFzx9HC+Hz951oXp8fni0//+0fyygmoWRJgAYmf6ASi69GeFRMp9IPCr0MzcLCR
DHm6K/xP//c7WOXnjiNgPl//uYBZHR/Nro6Xi/Mf6EIwnoCUT4mkOr/fF2KEDZlQAmQfyPG9pj/2
6qvd0azeBX7xHT7kZd8RQi+bfi6Q1Gb16X9d/7Fh/dfNmkYwMCvwdLB1IF4+8N3XGHE8QYJRBAE1
x8CHx15eQXJsX3z6J0QN3+r0XnQdIaQ2Z28c/RYUMLfe9W/9/Pb9N/p5iiaQSDqwyEel+/U763jC
QQPniOoCYSzGJkOlUf09b3voNX7R+0eNFuFlXeT1p3/Aoh8zmstvZTQahjcVoIUgIM9AreG/1/AK
A/yWJBCZc4G/4LWiT/9odsV3ve1jz/Ebb1ZvoLVv691dCt8yfl/b/EZk+QRCaA75KA4qgyCwcF+/
LnBWBk0ccvBAaylHI28A0P7wF/78yBHM1/tkP9T76As4X9vf+N5yIihFBPj6IZlNqTGGmU4YpLch
rcMeyg9GWe7/zvf+k0e226vLq/Xx+x9IUdCEQgpUHnRLYTDdoLDoXgZSUBUCWVTChHyTotnWVR3v
+u+gJ889RxvwuWG0Hv/kuJjzzY/UI9kEzD+QeTDyEOgZhI15IxSOQFr7YCkeJIeRlmx66e2nf367
YXzqN0Ll6fLPhcn8arE6/tocfJvkABlqzkBRAPmXQ4IaYwiiRhsFvJkB3oxAvga2En767gcVaF77
B2v6rTzksdsIkcerPxcgl5vVYv0DEYH8sQ7eEhR50K9B56Ew4yNEyKG+AxJjEgIs+J+n6X9A5DKN
/Pg7IHnqN8Lk6fLPBcp/IBMGGQWDYQicsAG+BaE3Ua8+gUwmAUYPLBbYwJjC/hsJsBddR+i8aPm5
AIKKQ6jO+IEen4LHp5QTxKBaDUNt4bg2ik04hLyQzAT/Mi7LOKv95O7TP77D5z/3HCHz3PBzAWMe
w945Pgc2/Ps2/dtcDJtAvQxwMKBjAqgwRLQjgwaxH0KgSTwVQY0Mmrkrd8mu2H9tRF/OxD33HIHz
3PBzgXNxZf5IZIzJQaKjgj/W4R62xcjVYMj+AGaPatGIkF3Ut98Dy2O3ESaPV/9tQF4LMS9SDZAO
p/i+LPJQ8cohLHv9thCoghQDQjIsViIwFLw+rbgHx/rf8LbfEZ+OBP3/cLH4+vjD5vRHlu9rIOKD
QnJIZxkM7LYYJeo1jiZQXgIZSBDM7guBgA49WKYHVI7j3ZAm31PG/9xztBKP12/kElXsSj96q5ao
829UDTQGe84QUC3DKai0h4zW61UooOKGQVU244eitbdp1+dR/759/rI1fO45ft/PUzjafFtQGf/f
25fegnP4piQfbCwOVeRAmqAi45DZH/lmDpEhlYY4iEP6OI3zPOz//At/x/77XXNz0AHB3kCCnQpI
UoGcOxLGBEj1kNnSiQHFiV+ocPvvfPE/uRABaZLF6Y+szCYTmHcQf6QEeY7CwaERNlxCmS9CQCm/
jA3kSHyo2/mOMOu552gXPjeMduGfHBso3P2hx1Lg1AnMOdRlQWIE8iN4LBIhKBIyGOwqkJMPSZRR
Wcpx8X2HUZ76jVB5uvznxuR3R/fSZL666d6Cv7ZdX0vFQzEuAodlIFBTQXmAcs+R19IPKStEwIRD
OcfhQMNrL/28hn9/RF/2Ws89X43/P3+ubkSsXlRKfJ4oa1ft7PtzjP9y61Mpxajr14Kthxlb3P3t
HUaQU78XhD4fkTw85xUfesVSX3fa78rqb+80OKEAWSkgIZRCmh7dnxJq9w9NIIsL0JY4HCGCzMb9
ka8EKni9w3dP4JTK4UCY/iicvzsq0/rQJOHUEZSSIcQgzqNQkmF8PkK6TaPeTZPPM/b4+Sip423q
J1V5ePC7o+zhtsNw4aQMlKyCQ4R6YgpKCxRBQfvt7hyOqR7u/h8oJwXNvDqyC8tFaBFEyMyGdN4H
yIoFOsnd3gq1wdZQDTzu80R94ZsP4c7bbwaCAt8LZ3WAob3+5pTy3KF5Fdkduc5Kik1P62wvae80
7nGlJ9064+dBotldKaZOhRQjdA5TlChUskBlmN8U2vsu3OCUzL0U21rjzzU/lCpPihUr5bSL9fXQ
OObXB/7lKYNUBsdQFAbwHKb0xZTRqs7KJgoju9XxievXmyFtzEyn6zxK1yHxVeHIs8bTY8Xc5uQP
vvwwK2O8oCANqowhnSKh4vj1lwvUD40sgshmdbswimTmSfzrEOwKAErgSGVMTr3emXZFcBf04ioR
v/bxpXSrP4APTNDbcYD9obB24S8GmeHlJMSQfy6aKIrsyqvXUpTz0EA3rs8XstJ3ThC6qmzwxXe8
PIXydwSpzYMANVoyCUtavYiM0O71bhMk4UnQCMurA6vIN/Qu7Pq9i+v1EGnTIBosQ0vmmZfchqW/
/fpAIJk6fn1ImiMBTpFjYsCZlxEMdVMIOA8zGJbOE74qw5rMKHZaSxTdrIqDZE1gDrYdq1dlVOVW
hVFqhb5WXgSp7pzqMZn6XqG8XtQ3iMdmDuetl+VAqEVj3JhFSha+18sPORgAK/JFcCI1wlSYaVi5
0vvgRJxM43roVQ4XiTsF5uvbg+HTWacFg+oqs09EBKvTmdOgV7h350ZfKp5my7jKll5KnGVFs2pa
bQLNN/3+qnJ8x2Qdj1VMk1CBYaisnLenLnK9eRzLLcGZKZFUYRxspGfAB5kkppuynez0VWkEe7+K
TFIFqcr77Lqt6LKnnlQeKg0lhto78UpyA2OsTW40g2s6NfPNQstu/b5NbNTUxjWK+s4qasbnZadp
VuYTzxa5ka9hAaYnnixsxrPI7Poqm5NWludByWZ61NXnhdFEJndYbmse0pSW4G4Fdse1NJzeBb6R
Kx6kvhmS8INgaagiL/8YpXjn+0UL0xVb3uBwFeruvtVDomBNySQLzJ54xAoCUppBFJWmltcrneNW
sbqcNigcTFakriJBtqzTkitZupcFbXwTDK5nJx3PFmWNrwo3wudIOmjGxHAZZpWwSCfFVdrgGKYm
aO9kRVXYdroywAtMo8FNZnHIpHKTYZi5xOtOirriyheFdtpVRDuVLpt1Rk/Puhils1Sm55kXaJZL
Y/c80yKpCOyWKRiQchaitLF98Ew20yp2gYndyLJdek3Gl07pSzMN48gUWpWe6ACAJXwnMR0RFlhp
bdmaoi79aQ53b7suCpRMhWEVEfbXSc5LZZRNqHhT0mkHoJ47vGm3nfcx1fxqHYhKzqEAfS8Gv7dp
5ubzgtFThCLHIoGTrspUcdrGcz4gz47jgJp56flLL3POhj6rtnVAtXXA5HUaN0vdCOr9ULgnUVhU
J8LpvZkOc4LcqrmOol4VWdItH/703QIXyFk61E0XggUXht+behR7Hxua1SpJtNueRGgqMyffwAas
VQwNs6SS7WktWqU1nrbqnTA9rdMr7ofI9trE37I6R9PBM7g16EOkaNA5GxSl5Sauwylt9FnhO/Vp
X6fNaXv4c/+xxi6eRn6JFcvmKOiD09zx3jM9LjYFCw2V8tS1Yq9Ci853fvU6vbV4uE2lq1tU6w3L
LZN8SZl+WsRdY0tjNeT8IydDoEj+wXURMTGM3a6KoVWeQMmi6zRVtsl5nZdzEEemVSMW4MXsHlaR
UbaZkombm07fmq5WulPWo8gseqp8PYXLKb2KyuhscPoZpaHpa9VNUkbzgctbOKu5oEE8T31kJu1V
7MBeNZwPjdfcOFxeNa5x4vDEdplxdeAMSAtcFSfkInSbs0Ek8zys50bgK92oDoMPscqdLlO6F125
sWFHGcy88Fz4NYowUK228dzhcuDxRnTeuYZnTM92wIhuPENfxIIuWGr6aXdBsu7CIekm0fSFjqN1
F9CFr6uKlGvQvzJ1+ObIda91I5m3BbmIEvBNSbpMyqmnZauixHbrRhuvb05yv4H9lJ3lZXxGgm5a
zQrXddXQNbGSvXaLBUlUUoGDbU4Kjy6cuD6JovYiz5K1k1cnUdEtnOTm8PKVm+8Gj0/rjim9Tua1
W5+UTX9TRET14Qr7g5kYCIxbduYTOiWRvInz2jM9XF3pnTCjJt8cnkPy7iYKtau0THawkTd6NpgZ
GF0VVksakYtMT6/9wL8uqiZQQmhXVKu3frohbXXhepar8+nQ9VaXogvfqNZRks8PE+HV+oL40cYd
gvOiHxTv0HVSidOCx67SRBCovmaLrkzmByLGmmR9YGFD3gfKj1SBXKG4nl1HBcqVoQcqqhvXajKB
ldPTnX6wa3oQwygbdsHaand4CjGqDdWbtdSqTYWM3Byoqpr0pOukq4rUz6xIInAeoWHRLN6Fhu8q
GEFjCZQpp04vqiBEJunCegr2Zqq3vgcGO6itoO2lSvKWmkaHLtJB3HpNT82sCPchTUxce/V0kLxS
TVq1sDVCcFvYE6pMq1wR1mSLPN808OMmZwagUyXdtmKo3crOUG4QhqvYCVVLKmbXTOyQCAozrXor
TwKzKeOFX2Zg6sMytFIez30SLUO9Xhuu3lg+Hc7SeONXsPkbkkYWHPtDC4M2jWqEm50nUtNMVsty
3nThHImmO+dDqs0Jz+6gsLS1Rde4i4R4+NQvukG5ltTz5APqGgN2A2aWdFyrIzRcc6OIZ3FHAsVD
gk5zX8arVnKLua5hcw13QAxzvLz/45J+WTA0XOhuH0+FUQlzYJIpkvXuxinq0qqCflpmRmRTiYdl
g/kV8ati0YouWbVomMfCoaum5/VJ0bozP8ZAg3L5oU84tbz03GuKehVpnC6Ddo6k5kxRWnRnUa6y
VHNOkwItvK5sTvDgumaiY21aEb1b1gERSpRyJruCn+u4ZdvQF7O0KdXAnfayyjTH9v00muo6VTlH
+nsffM5sqH07H1AEm7XxVgFxEpvBcs9zR5+XNCDncAIKcA4iCzd5ugtCrlw9BK5WZ/o8r7XfhqoO
wQK7WKHGbbbga071PC5mBso90xWpu5BUonnntKlZwepVeptJmw1OtexyYQLllkvXkCsvlewMNeZQ
aUatitI708IonAWo1Jcx62alPxgL0bG1y1JpMU//mDddNdeKYFg1aVfW8Pais3AynNIwpwutTwYL
TlzfIZnUKyacqetUxcaNe0/1WtyeEN8/49lw3jj6BjmZMiotnoP8b7sDGWZF5sMudHwlefhbIItl
DGWZyid4Gzh1M5VsGnD3o1/qdAblKttAi11bpOmHpIw/Olp63cBZJtX6zX4Ig7NYdI4aWKKbOEyV
54tmWmdsZwDJVn7jG3ZYfUi90AyqQlhxG5lB27jTgeHCjIAfKuQF9TxaCWqwqZs20pRDhjdREa4T
0AwvuVfRyxCbeVgOVlll4CRZvs9SX7vr+sAENgoUswZiVRWdWBs+MqwkdrDVtKK88NuaWE2fD1Na
GMuAp+XWSZBvgwvlK8ILIHDV5X0E8ChDbF8G0rdp1he+6z3+HNPnj3//1Q/9bH/n7+5P4Dxff/3x
OUd0UA8+n9YZSRKvj358S+O/JmaA/Mog9/E5QH+jZLw4LP8sgTz2epIyILcM0jnouAQKql9LGVCX
CvW3h9NSh1Iz0HrfHT1KGWwCCRYoDTQw/FYK/FARxGyPSgaFGg8ORTeCPh53Jt+iZMA501FMBnlV
OH0LSiVQWfhRFjqKy3EZYxrFCQba1OBZBMLLSVx7oeVheqVhKypRo5BmFAp+Ram2q7xeVrHHVr3e
fIhuuOesZeivw7CIFfCPO1r5gdnxUDWcL3tpopZq5uF0nxpQjbaD623AmDtWjipsG1U5jVsitpHn
g2kOejOJtIOjvy66feyazVDLG69tPrIh/o0GtbEqhsGOIFK1O6intBO9nWlRgs5oPKwKA60cXaTX
LOHajOUFbPYiNvW0ISeZTGu7p41nCr0KIY4DH0l9Jz6jKJs7VN9qrWTbIdc02ytEsyp6kVmyLXTF
wLCrIEiTaZY3KnIJtWt9WDuEaae1kcdzLwl0q3KiX0mtR8D9+C1vPGeGXa4K2fwWVcjZGHoDJrXL
L3l502qRAirsqcH1XTOlUW9L1oYq18DbDW6hQjdSPqKeFXc+RMcZX3mus+GFUVgG10qFfRgIc9dA
dSMzTDBZZVq2jKgLFr3kZuYz1YGfuC5Y50ybQdsNmktN7dTJuktDB/qaBc1lkeaJnYnCAu5uU2Dy
M1gYjvKHsFVD6V44PrvhojlBDULAUvJtXaN6RgNm+1oHAR1rmAmuma1ZVF62mqGtw9zlZm3IzGSp
R2d5VvJtQnKz7V1f0ahd53Hr2T42bkGGeg+ZqBmu217VqaEBokMFMSbqTN3QPVWjmM7jtvNtLCC4
1NiN3zNwXcbQmHXk22VYdqYXI4ggQ/fMkdGqL3W5DAnwzcxDqsqaeJ7VxtJvrCbKT0QQLWqa7VFM
lEa07aBpbB5QT2wGUn+ocgYBfBzNI6d2NoNmpDZPwshMPU9b3v+RzopW3qAyH/vKwMIq/IFaTK9T
s4n0fedE75tG45YXwGWDn0dt7F+jcFFGrrxuc1FP06JBJx0PghMaB1dRJ+aFF2tL5GjuKSQl3dMq
yr3TKIm9eSXRB1GzbCZE+R63db1yA1qvOK9rC8TN3GqrATZTQje9Kz5IrW7NQERz5uTnRaStsRBn
eo+jGeZaPEt7fSWz4deCkFk/GO2qavrOLoOOn9fc2zmsc1eHwOwcxe5tmWBnxTXanWbDXelwoMF9
y6eBC+TSw8NFK0A88alrglhYn8dOgMwAlPbrHvu/uoZn7FENgYgfXFStb9yA8LLxy0R8iEBLVfpQ
65eVFgqri2NfCdQI08iGCvh/Vq01zUGdYk0x7TJqyUBrbUmkpoK4q+2mggWUJkA8OZHoRm9FoMI8
2dYhpluj6qTVBglai9glVp45icpl6KlOQ+x9FvqFEimSU60CXaTpmnyegQY5jQxSnvVadFWwtlSQ
LBiWg6Rsw8IK5imncy/OsFli1F42jteouqOD0jFwhkBq75Hh8w9oiGA1tl1vto3uWqzF/TUaxBzK
Ipndx0BHywKYulv7EAG2+6o/cPRYi3+NQ89KQHj6AJl1k/hNdNI2Mp+hsj2JUXUauMHgqlAsqZFU
KvRYuw0D5JmUNdEsTObJwc7RKluLXhFgTIo7paO8DmUrDquDo2TLs6ycy6JYNjE13T7KlChC2+k6
rnqUVRCAJ8opY3cZET4bcm826M6Vx6LfjNJYx0N0kZaVPfjS6uoe4q28TlWg7bnfwb+OXsyDqjzE
c0WwADwd13O3sDhNnMXTBOcQJi9KyW9axjWTank87ajGV7XBZ02bgACdgBEJh/OQt4FqjLi9lGzp
oygGeLOTRNdDGJsMlCsaTzk4BT3ayaWVQchkojTUzdZxK+UaWWJ5TeQqVkJI1AVGqfoGPlFxEkfD
eYa8ixg50z5FYEiHjCyjqifLUMuh3O+5buCnZTSv8lBPaa771AVQjN+nM8+JrGc2ww7FLA9ZGQ7H
7Tn8qBScoAFTA3QFMmiPWZnDz4Qx+DVFyqEI+77tM5XB9zVLUDsBNEZwev8zF49cRoMfg4PqYAkV
xJDugYPTQv8WMkPG8vp9QQqczoLyKBgEQzD0l/K6EeRge7Xam/pdNUxTUdqoKOmvdcqcmdZl6czv
M/990jAlA1btNAxKml8SvigKVG/6QKs3PtRIzJqy34ZVzi9IGe/7HgQ2CHpaVZeVuwCxT669k9r1
6dpthVgXXQdBpg6nt6ZEyxwzqD3joTrlIbf5uMhe5ZvGWR+YWngbSF/A0SUd5OKRcM7hoIgjQUac
Gi1aRqJEh0zJvvdDPgtl29miwMVZ3M3bwLdSJ1yVIs9v04aepzRJThLUITtqBjJ/sTi+NKxDuuJl
WuVwIp4z+O3SQwUJhlz4aL77NgtQErtT2fTYjPPOuyj18jYHzntSdA7Epa7RLrWclVbtp21g+h1D
7/W+tvLC7RZfH42EUP3VeDhk9uA4IgwEDvZC9AhlnK/Hk7fSAyrgh1afFqXNCmcGnPzSKfXclKGk
dlCgeZKGyYqQ3LH0so+An6T5grf9ee7zFDyIqMPTwPeBT7JOFV7YpidJJ83E5d7qvrEJWHjaRv1i
IG27JIPvrMHKVAp7Op0WrHTWqC+w1UN5n5nU1Fjf3zJ0tTtnoLFUdaoPqm6rLeh01eK+w/1tOqse
HkkPj3y47b6hJIa0pJuAtzi0kFZrlHDCbtpBGet6AP2pV6ERr4w4EAsXZJHeSmmgrxMIqJf+kE0f
bmncoABGBKrNofGhb1oSu3Z6Rzlulhez+4vUB/va9x2evrio9ZAJqFi2uu/cVilb+EJfsUBHA5DR
IJy6B4r28BlyCoMlskyCLFoba+DexrqPOiXCplzdf7q/joPwsbEq+9CiwtmBbLiLC5etQxy25Syn
sZ1EJD+5v5b01B2sIUT9jNTUVaLO2fq+5f5P7VanlDT94v566okK0hEhnt43ju4tNIFWjffRkcSD
wDkLc2voS98q0sysPEC6djACVt9wM4w4CH3IYXLdH/54hjussaPyHEKh2f312MedWealZt3fEdZ6
p+KChFMO0b8Zp6G0vO63Ike1maY96GFOsAvagZkVZpnCRCbXpMgHiw01iAVNC9mXPM9NICKDGUeB
ceqW05TkkeWU2R7oFLMzMDR21zII52HBmS3DjlVkQQSJj7KbQcUet1qYPFNG8tLI03ZWJxUBbRg4
naPFK2J06Syh4ixO+m4FadFuWhqDp/LMde3Y11I7qqphjsMM4rg2RWbMomIJk3kKJTHIBH4RrnrZ
+hBhJS1kEpFj0so9AzXAmVayv8FaMQPKv5JcFgryksM8d91lcqEH4iZgHeiPmlZZieaAJHiQO7BX
qrIHOTMo8d7vNCAsfvW+0EBfggTKDeiqg8La+8gKcTw1UL2UdbUdHHfa5q5m0x50zkJzFz1Lp7DX
L+IKSGoOMRsI5cUyg9y3WVeQFModZnLPr068xLNaVwLPYa3qXec29NoLrjurNkdgo8oD62Gwmpze
zNmgzXhOsCJxA4pKnJxgchX4iR0hmiu3A+EcQRq3lr7yhiZSpWYD7YznXVSfiCRZ6JC5UxUgpFK5
Ct30yvX2Qw76uw5PP+wcO9bSKdXZ2ujd3xDLQdTV2a2LusL2O+VVLuQ5DaOdQUJjjituJ/XMaJrO
bEV0k+J2pQnuWDFldpK8B6vxwe3p7eAUieoiTYcIyV/fzy84juus4/AeaTErBdp2AtIi1DvXBWSN
aqZw4JiNyLdcb078IN5A8LbWZeFbmKcbZ2iEPaQ5U7VLgv/P1Jk1x8lDW/sXqYpZcMvUo92eYse+
Ub1xEkAIIYSQgF//rc53qs65cXlIu9O0pL33Ws/C5bRmGWqsulG26HL32HMrVXugbsoXb56rQMR/
tFkOLQnBJKiFlBm+LAVRJ8xPf2yWiZPFDDz5uGz9GjS5h6a0yqLugYATKNxEvIO/SgPrsDmaMexO
VA23PtRv8RQ8GysF3MfGFUmaPo60mqgIq9VEc9kNyXFzS4d1u64HwASKt2k1764/9Vtz6KGplMSp
T+1GdtTUzEUUPfbGeK8+/O4pgNmJJge6rxKyJi/bFovzYlt5atKgbszYHebEq4Jkac4qwtvURaJe
x+CrhXvuhURc/QZYRUeXw5zR/tC2tOR+VkDw3L/abrZ5sI8fDt74QXilpmyoOsHHsonbrG4NLFIh
U1UlajvTpmvLYNc+5FyMMVlyvlukOPa84Q3UwA3H/vg5tGc9ReN5Nvh/RH5TTbjr95Gm5FmnJjt6
zh18Ocznfx+ozhxQB5eIMmk2ViQzWS4Wa/B/PoW9ja+HSNVJH/9yMsUP/n2PdT4EkKYJ4+MUe/Uq
9/n8vx+ajP7fL//9IIhxDsHPPvVqO21KvCddc9OSfZFA3Pog3AqVYJtv/WCw6dMi3jdoEUmQd8we
ow1tWLQ/7JP56fMJx8ygDv593vHUGekaiyrtPzPiJ8Xuy77i3VZPJoSC9WAS0xWCezpf4xfmVgxg
dO9zP4YTOYRlN2ZN7g8Juj7VFv4KmMA2iyujzBbgDHDmSooDQOTEN5ft0KqNl/Ad5nw8DjlmxUL0
3Q866x6D0HpsY9bD3OA3GDefHazFiuj0wW7jrZfhG0MFKCHSsJqw5drbrloxjkI9kkfrbU+pmdbc
jz4UT/7qSD96Pn+NBfubwadPEoytgtYJjpy6V1jFdp1KrkJZBjNeU8+XD54sz5LPH7J3ftlIMhSr
o6TkVm0565IKo2E9QKepBsGeUDTxrFZfvAQKu1suMDqGipL0tJHsKRz7qdBtWG18eVIN1flgeoXD
wC+2NRwgyukl5yZ49djrCm0mH3yKWUz/jJKwyRcdB2eug99qrhLqnrjFVZ1a2ODINp9V+e8NywhA
i3Aip3aEd83HJWcu7PIh9217BDgxwzvmcW07+Zgk6hqigpLuP56Zy2q4LAyfglz7y15opr+n3SY4
rvJ2NjWElWeOFZDIaybIVhiCZ4fYWiHrw0vJYlWP6Z6TBvN8EC6fS2/sE+EGvz590nrSKARbVGGY
eGBmuLBsLVYhPzP74Pu8OSxcnuDmPFMvafJpni8TrK6YBKqe9uFq+/RnF9rXQfZnIdZb7NIDtIfJ
m1Q+OQm4JzmNUIlS2BJ52qULnGZb+YK/ZHT7M1q4uKncb9pFz/5mnkyzdWgOpgehI3hkqIcpH1/t
HEKGC8re7lkRSvOTKzrkc1Y6hkbQR/kp4VLPU/p3mBP/SBhM50nUIrnP/QQSrDIbFEq5wNVyouQz
ljRh8Snbk4o5014asn8HZjWVJNlj6ok8nQJRdtw/maz53lWDzUpIUqRj0xZh38BY7sxZJ/rAFCad
tgfJMHgbzSeKa7/z/cfgLboAkVDccZF96s1xUwm/G8JPjAuaxyFKdjts1z4xHK5l4amOAS9QeCMA
ZHmN/ktgNoHA6Zf9z7yrsATbJHIsIHWIV30jWwx/mXV4FjHJfAv4mVkFF2+3P8XmfgSk+bBKn9MW
fWKnO5t3cfAStObRD2C74oneWwE3xUxDCW8oyR3HKkM2D1qBuHYwlkIyBkWkOjjuloRQwe876s3F
zcsWoLvgbv4banWMVlwu2T6N2/LHrjH8m0i+tGt85YvQuUnZLRVPtonCgmwMZZkuhZratWwIKJmk
L+XiFx2O12KHtQoqiObgjafKbpm60OnQbvsFxN8ILGXzrx7pUD6i+LqHutxW1uaBhu4RJFgPCEj1
xRZ9jMwX1W51lGcQo/xWT3nsYotJpkGXMLXXfR6HYyxNn0d0gBVrf7gtpJCfUji+VJ892y/56Mef
cRtcTDNv2K4uy3UWmSKrFjX93JugGjxOc7V2P0dn4HZZ1wLWQolYofWP9IwJB2ltUS2NxFE7mPa4
cli+C65Y1pkfYsi+/Z6+jfKqRkryzUQ3uAjTuQWaRXqPHhaD3etlv8WWPTU8/YN7lKg8ikkdohe6
0CZ+DoP+78B2V618vqhsmivmddibkSgVrlzKssdJGOy41cy55XDefc9gWuJb1RmJ3l79YMtcbNnu
CrOvONqXqKC9wKTYDHOZCb+aY7wfUdOgfY/sg7b0bZqGMQ97eQcNUnvsTlnXqoouvqzCNs6HdmR5
Qsa+XJPsgzD1zP3p9zZaefYCPuzFTkN5HnhP9wodxHhOuQMM9e/TSWCmy5Ewkud//+r/P+DfY0M7
pHv177vzv3+VJe+C20eG6u+TtkCA4xRLemNsxNqOtmJcsyLRQT7Fa1SZLHts/bXPt+grDTGott19
6iDzn8UPcyZikfdy+PLn2MdBRa8TSxOoexyCAQ0hATpM8V6yQsLN6iT2ioVOP8MlpDkMi2+Zkase
JQxMH7ZAEIpiIJfOooEKUnMNbVYmY4rWm+D0Vz4peBNB8/esxPk9FH3cKdigE8uDv6Q7hNL/ARWp
FDAcQLIWfJzXfF7oY0vbrnYW8JyGLUt8lXvjjjq9TbbKSFKv7ZhTSZOjcmGZtAHkwX0vPNQ8KA99
ZZQn8wVuBwxRAeJheh3uNlIqt4Pd/TeLwS1atpoNwDcy8tiEBntGo/Km5HFS9N3NgJZaRSDjw2oP
x7XYRHg1QYPDYV++vQ1sVOKg8u/DZUNzUGQmqpEoi6AJUBwV8HH7bTE5VTYq+EBveNnjeQzW8byk
UZ+3Dp7DgHdoslyVG58N/ONYY5oTnl96K9gjDLZtbnfLKxZ6r54vx7oLg+k8r2uTK29yWB5r3aQj
qSG+lCCkmhwat8Y0BxPL84Km9KlF95RMR+uv4SGSThct2wvBwmdFxStWr7/xygSAO3wo6qVZsJ2E
NCeotgpeUXNZJIz8fn5fJhCMUGzfsEbbA/Sfm5rQEUYEfSBamejkD9doZlG9iOw2tVznXj/9CZzo
cl+T6bx2y/98MFK+2KFJi1a4NzEHB6XtUPqi/ba9vsA2I/WSvGkqwzILmjn3dnvux8A7RGE3FpIN
tkD3Opzn2f68N2EqjdBUDknteZAK1OJ/RvMId76bauCHP7Nw/mA82HMT8R61RUzn5n4Vgwl2hN8O
We7GcTndV4kaTVvsXryjDULb1S2hnwu3rbn04Vopx5+DdXcHOsaY/fB7gGLXqwuTQu/jX+fAEKGJ
o3km8xTeUCHQVkHN3oCSeEBFMRoUolmC84CB+my9d0I8dZ8Efo1YBhApd9iAaN2k92WTmFUiWD4h
U3aQWtK2HrKTTd1TFk5XmpgjF896gtRpBWlyFvsPob/SyrH9sAJl6WaOEjHvsHf6/rBOqZ/3uCbb
o+br6+LO/bSaXLZa4/HBD72wOoiYOjHcVyjvE/aeCAaP4X60tl2/HTtCK9MN7E08LXrDwUuDImQU
4JgdDtPiSAkW8j8S+4dlJq5Il2QuFNMHsPR/JwGEZAJ+FBLCC7hy6N8tfQbWkxBaB/J7cWp5mEb6
vqf8y8+Oswi9S4ybTBTK635Y1di8nW6tXcOSJeTLZMFUGc/8bZJ+gO2zp7lK1SsfsB0WD5V/Jb9G
p97DWN/WBPoti5IvbsKuGLKZ5gu8SDQv53haKp3470pkoFtQG/jiBXjJ3C+TdcemmtYKBWTFqeI9
evq131aZx3TkBdRPP/ceYydx2ixdVoxLdFpFGqJhBaIEUWfNRxddubuT7bqpmoGWiW22M1iUH32/
rAUm5eYoxLtx+pQyIa7jene6h2PYgdOIezrmI/UxCKYTqGmV2Zxke1/G0wotaUVPhXRS3pW80cur
Wr18QXwYeJc9Tb7rHzReCJYZiGBXUzZvRUvX8ZTGwYXSPS0aA4NWhiCp2yTaSku6tykgPTS2meeM
ugq7g541/1pMV3tLEqFFGHEWTvwX1y6uY5PgfJqnAc0aszksI34I4gW+DRlPGEL8ixq2xzUabK6I
F+Urk6yOGu8adi+zd4RwTmonbXDoyavWC6+m9b90gVY/wFoHRNbM1czSuZgDyBE7CpHkzOXpYOZz
iM0wekM1jG347q38TliOpaQLP2SmKXSw1kEYTrViWGp9O13jDSIXxvVyDNNy8ZKH1sf6W2Lvp+3y
pl9+BRLNx2B9fiCQE6DnY8jJ1vXM0ng78ClMc38p2uWO8s3OO3l9ExxI/JKFw1qksZK5TgzGxP0o
O1jEQ6Lwou+9VIgOqdKbz+q7NheRpqDJNsDPa/2a0yMfNIapNiCls9sxM225KdoiiND8Rk+GOinj
t4xlMB+4H5TQaUBOTIUIRYs3faq8cY3O6y5uLEx+tiNMxhSbL58psGzn5V27D1WmKAy/fsTa84WA
HDyf53gHYcR4WmZLCBoZNGtN6coLf1TXXcdDtZNgPWL36EMbLSXt0yEnZr+6XyuGq1io84ykVT4s
CrAm0MUms6VRtdma5pQAAskba/xHaFz/zYHm1aKBQMOa+aX3YD170QmjzpJ7Ag4pD6PLyptTD3Xo
YD35S+r9uu6WPKfJPucDx3iBJ9ck+PbuQqDscYJ4dPUKj3hdscHxzdJFQNRMsOgyshfLNP0OvDwD
gXfS3fgeiAiTpbfk2ZqZ0gM0nANn+IgX/t82kwcwKQTWbPRDbZsDcEj9uukoqI8+1XUy0YPVQpYZ
OssDXYbXQbfibKfu90gA3AeQiVNH8jViOo+35keg7dVQBUCh7y7Mgn7VP7o2xIzqQysN0vW62+2X
CbZ3Sl1Q/Gt+XOqdl6Z/VJ36RvoYJHObvqQpz4pULVEeBOYUrWlwi62r9+hNeXZ+4kF6t7vf+Kp0
RQd3nNrGguzNoHEyyJNYsdhC3sbPTURxcswoJy13Oe9mWKV6KTHe2xILy8udcWtJ23smAgWu7+EJ
zNNv6YvybseLRK0PU4++WjbtWsTdFkItBk+LnXpjkQ/5IzmiMmIVhaGPxsI/hjCx89DaTzXYEB6Q
fpe+5ecla9ebYg0SPjPQExLYF+JN336s99wV0o5QxOMtuA7BXNFGPg4QEOo2sVDhIKJoTGh6prdk
3q/pNsEDkL9nBXIlbKeT2aAI9qJ5jtQ4AS6+YdFu1zH10JjNfRFse3IgbfyINatyHgxtbdEzYtvN
Jy+JX0hQbfvWXzzaKnjyuiDYbRWDegNoF58tNF5PSM9kOeRZQwGxixTF3c8egc4AykvHT6PcXLt+
LIIEmubO/B5uPbqKiPQv0bgd9AYn7J788Qf6c5X+WHiIF1XZFMhqXOV67HGMYtPdoozN5aCAUCXu
Vws9DHs8wAmbQFuYzK9k8+dKm75II4zcyIcxzFaoKHexeoy7P16mhmfwWrlFHuEGjEkidHTsVxwB
Xjy/O6Tuqk7fKQ5v/oZsjXIeeoASetCgmAMgjmJKash956DHZ71pD0bClVjU67J+BgrbCH93iJ0S
NaLwxeFp83DogPNIeSig83N7sMJcmi38DcC4uc1U3FA9vZxEAwyhJMOr1O6dB2QssmEwYHNhyzI1
5UAu0BqoBvQ8qFyFHq2QwXLOfKim2oEPgbo1JfFhsAvI6y4UoBlMD4x5eAia4ZrAKcpB1PX5iF4s
IrrY2ZQdvFCc+XgGa/kpuuUJTTut2sBigN7ReHQbRK7W1ZO/2eu6sDHXFHA/xJMQguARBfKzv5Mw
fAn+NMsXThcN2bSJS7+ZvrNY3rgiUOcmudfzgjxRC5gIzmabEwRQmNkfJ7RDGJ7tljt/RxjPMwPc
j6ptpgRd6JzVu7KYEjOv2PpI50nKonzps5Npx+nYM4wOwj39u3SxjN4zFn/HPY7S1nsB0hnnJDHo
+RTmJdMGbS6ZgziPmk336LMVfM3XHmETP8UEsy68KWCZ5hkHm+bSXZcYHNq89WHyzKRgKeSzTEcG
GZN0BczXvI1ukTnfuuQ2rtPBStrnSsyQFgJ5llK0+dh2l1FAF5EoInDUYeok05jHLT8mFO8Al2iK
elzneVYpholN1MNmUZ42/2Ul4T0fQgoz9Cfqs7Qc9IhWE34WHTaNcjqiX1nQnAHDOQf80ZeRredE
3KIdRHO/sx8UO6OAhv9qxp7liBFAawDrDqIR8x78TEdIUwKCXvJGz59K4U6yapDFwIKgCLwL1S20
ZaRxijSzT3SMPhdbqannRRoKluuOX913KJp6ZABefAGLDgTzg+1QY0bWlvOEJ3PIdnVJeBxZak/y
vkx7MxY92siE2HOXIGKHDFYc7MfQwgDsZMRyd89I+et7gv5+jUCms/QmN+6KfbqNEzRDiiCAkJjL
Ifz7KvJL4u2XbgpUFcvho+1lFYUjxNAjG+bfUogXrhGtoKKcBl7GUTflcox8GK7tl+fpD48c+AjN
dOdQCv2R/GaJ7o7Oz/70k9IlJu/Z+9Xx913roZ7S9jsMwr+oahdp+2II+V8yb6fInf1heePSYImn
JMpbnLh+y4otabxCxAFmw+5ls5Esd4heOGgqpaIDX5d8u5/5KUpE5QbX1DAmcWvaMxJ4BEOnxJEI
g75MtulzMt5Z+R+bvwwXa8OnaUnVwTBCDmSgZ2/GtSZe+uAx8wJVbCgldOdqxarHIJ5ewhVNFjPt
UwPqo9yMf7TZPgAHnBHtyxZwl+h1oHRJ+7SmyK41DaIYSKJdxiZ+6vzpb9Onya8O0FSfegVQRXhT
Up0wd90IV0c/bk+DNyUFtM53mm3ALBEcZJbakwvNN/62nv+R8EjkrleXCfm5WMf7xQr4RRv+w/CM
IKytK1jMLT427Z7UPQkeOgP5A5jnx7D30RW5dlOTdQue916BS9yGP7GGOwpDzJZwI164a37HcxUt
aBijEQ/lLY7naZ/+ZvoEwomLZTy6lPdFONm9KJse2wAl8Df+Stx/qWeTn/Jn04hHmyHsmET7n6AL
55Psl4v8xJgNlchhskZD+ephvqhopl0xp+q6OM8eaFgsqcQckilTOKLeWAt9MENsDqwBlM0t2Utr
qrkNvNpnaHsRSK192fU3GjZtnpq0Hjs35pnDIQ+xCKjvmjul3DHO5q8xbEiOLMSdyJ1gVssEIY/+
e8SZVqQcpXjrvufVwSXuo7dwNaoQE8Srhv2dQ172STM9Nr0EWuz6J7jxT52L3Yn34ZltnXdIZihK
0f14jSQ4ZAcfK4a0+6Cl/zg2c/eIyFVRb0u/vjCVxfkeolavvVdLlQDlRWiBJMIhbSdyBFyvJmMI
VARRV4cQk0eJsmgw3iAnQDTYB0QEwzVBZY7eUT4uU+p+7F4PEw+pjg5MTR4IhvqQfrGx++Hdh6oe
EgF+bvZTGJLLCPMBZ3fkis1ff6nZYMDOWnuJpg7nGAqeGMZagcM8NDEwxHAMag0ssRTYABlJHyGR
e/RbcQnFPgr/8qSH3ZW02aEd9qjeMD2SHXRs0r9Dd8yALMXx0Q/Wq4KcNC3mbUsY9Bcu2W2DwQL3
KTkOFaJC+qzb6UEiFCSZwUpnyQOMo6SAtlMZ2L+XzSRH27UVT/RQ9luEnAcSXpLGryL9Ehvg5NDu
srAQNTTst0ejEWjaBIx+mvJq1v7FoeONVi8ttjHaEZAlqHZCHTrdvJgozNcVun1H2t+Rds/tPOuc
jyrIe4aeJG3s6zg2/rVD7I4xCwMMeCeXCeb15gkbrSvDBtErSiGm6QiOXDuGqDEtPzQauM4G4/bC
PPeXASk07hYbcCmM4XegonvzciJr55UIR78kw/5Kt+yifNjIaoEO5R7mMbwTINioVGwFMZjOFQU3
2u/LT+7eMdU9O4w3gdiOPeJ8DpmhGkzVY8inTw7trWYMSn8cLXBS+ncxLWHZ9y48kTR7Uqv6DKTM
ij0IFXyF7iGaoBx2+/zkSCpw8wHoOlkT/EqDs+f67NhhoyKc68A2+foL/AEcm3Q9owcbi3ja4rxL
bUFGhq86jJIpON9OIL9898/jRcDnC7MHGuDPZiMrjI3YUaSSlIcLEcoalMJWgg1VBfDWVzcEzVGJ
ILimYoRj3Cw/KZFfcCJygSbgQY0tgp+2uRKRodvzt4rhUfM+/rGR5fDB/aAAbEUwmWNW0cslaZsA
L4YuZTZ46LC6OReBfqKcwj71zHULmo9ltqxGH/IRDROep5cvwJgMevcz8wGhztF0mHBDv4Lu+KKH
BI2Y+AS+ZyuGDtOymZdroLA6fUbachW0REjeXSW3Dsq0y4qYbqdYqxBAFfujlr02GbgqxzECBNP8
7HjWHaUvoZHBKKq9KH5BXfwQY6rKHhsBXZX8mEP1B9RPdsDa/mBhj1EIN4HGeDafcWfOJGfrnF0S
zUQhewrCR30gee2dTSpMqdLsbRgvOPZpaTwuzmoYp3IOt+A0ek25Nen6zKIFMx2eY4w1onRjiIBm
GCMV7wmQZPJNwrvLiZ6bJz4sD0vE6gE3ychjEXfHcO8OI8xQKF8dLWgEdlaS5mK7H6BFaKFxiEKt
4jdkQgpkR7CBZvgoiPtA6tYW1hYJzk08iQOh/ikwAjxkMc0dTpEY43U3PMHC5RDd1YudMYtTDEf9
AjBEye2IkBHgFBYVOuu6MunYSaYoD+3YfwWIBCNz505Tqv4qunjVwxhkczFwHhZyJ89ia6ssgawS
9A5VvVtp3mLkMC1ybBtk4hBhhnx3YQFBvrllnf9J0G5lezHtFFeS7bXNOl6lXELcTl1QZjvjdyI6
OPvuI57obzeq06blKxcpRAnPvLN11EW0i7chYEA+2VxQKeCmKviXnCMUAo2lAKLFBSRXK1gMakO8
RGcof/yRNViESFM87Xds3UMmOcbLKJBEnNslLpBu3OpxGb5C+LMzn66Kkmc2+Bp1tH/VwQBnZZya
g2VBMbjTQjREOb2Tskv1Uz/A9/N8BHIHEDbjuAOOnrtfOsw+e2s+ZIoHJWuX5vEH4Wn4EC3twwyT
I5v6L9DZcZ2o8AHapHoMM7TPJIWXNpkiZu2HpsOBKNIX8dwcpTpPxNlDELnmiKn/JQGEBjh/eIzA
rRaCRGWCwLAWdQy+DZzIZsuYo08F6Vi2SOHkfQRtIquiAGdymuGAh2p5nBzF0DSaQ2vj764Z2jLC
JjkmTXZk6AUKs0XQls123MSAztshuj12ISzfZOKl9Tt0/qzBtwjSeUvhdfMt6a5tZMDLTJVr1xSx
Exg/EQXhnnjDd7a45di59luS4G+vVkhqKUZL+PZDPGSF30DK9tErwEoi/ylMuqXpj/jDrKKyC98r
NmCDLQAmSZa4KoFhX/RE+LnR34FYL2xJ2BeYKdyRYSsaNMhluMmuDmZIOyTuHtLgvVHzLcVdEfIV
zhTmPnT0X3uioGFN5Uoh1aYK7846AaoIeEaApvAdI9RYbA76q99gxuk6bgrcNyQo7r01XI4HQ409
pZ67h0RxoVuyoZuESrG1CjL0CiMCtkyXe9p86Yb/tln0LDtTdl5/G/x9uoDHcOjirr1qrz5CIfUm
nAIHg10x7U8pafpztDv2nMBaE9ZFt/XsY57YeOzKRUFqzUJIJv3oITE+3w+f2cPF50jhjMsnbq8D
aqphj/gLbvqMgvkBc8tdAzrVQkGmRFIFe9vCR11WzA9dSJDXom/Gmu4i6HprsoHWmrknzd1BQm/5
kflnQwRODZnNuOuHfsji0EKvc28JSfHS7+sbATNX9FF4znrxN3LRC092ckyS5Jt2/peYccORgJHv
VLjfVnKCCWeDjIhR0NufmrkFIcv+Br7pkACT7jQQWnrJ/tRGPYbAVWEeZWHdRz2vxtSlearxL6ln
bNH+p/ztEiWrQou/4eEkXIomk7jPxL2E+WgAHU/ePQfGggkHqxiRLLLn8+D6YsePDmAMcwpNZG/X
p8nH3Szszl93T/ED0BncMgHjMVJXSOotj9zjOM/Z+nsJ4xbUCdK8zUpfdYggXuv8Olmih8S3Lwv2
O9Iia2YNPIrlVScN2IfuzUeEreoc9lmMJjH25wCeigZqA4OxSFC8qw0LSLnF3Yf0s5pkXBl/gieF
G55EwBIPEcObDhgFl0CmQ234+pRJajDjdUEh0UsdtSVfEsWsDVf0O53xz1MCMwF5fH8fD7MjEeg0
D1w04iOz0VB/9I4+MvqKPVzrwaayaHn8Os9zsTixHj0cDZ2JoO8h6UrW935t2woMWZVoTNVsTv4m
VHQ18+5dvkH8vQfsR/DCGYOBuD8HW/eMk+clUnFOwQ9EBmeHCimF2PATiJLA8M5x1wlrfiC1XPFG
PDSrHk7wDc/jlIpTkww/9nZ5iwEsjYgQ5JG731iJgweQuiKYQIYeoEsz+UDJwq371Wkoc7iR3DvZ
vLQcNXoqj6eHaBzoyZPC4dhKn9Ym0Fe/z0YIuqi0jb+UaFKaUqhQV6kPbVv0IOi5csPjyCBXzCIo
4kA374jSlYHiYQ2C6ytWPChDuA8/2plcAQbgmkf+/BLhZP5/bJ3XbuPAtm2/iABzeFXOsmTL6YWw
3d0shmIsxq+/gz77YF9c3BdDso1uySKr1lpzzlEU3Cjbeh7+LVDYoejE6zTHwgF399eURAC9gTVS
W9M6/kwL27kGvvNjdZge23SdaZTr4RRt2eC1N2wY63gS8hTNRv64ip0l/rPXmtjD1teKF93jwsk8
wDLdpP/E5Igmq3dOjlEUK6O1X4bBIAveMjqqken3fLo4LRum3qZUzoE8EdM+q10Yoy5vfdrlq1Kz
zm3fB7shiDakK6i3SJmSbo8vZkiATrXhl+4PP8QoBdXodFENoIO+//AxYa0L7qFzLOnqy+DmZUz4
hzG9FAEDqY5R/qIV0S3TBp+IUrUqAj7PtiZoKCY7JWA/HTOE9gsG6KtZWt9GsUPhTtYW0ANF6d8Y
ETunPTbXBAGAV3lOYklZTJW+pY3PMTbCtujrRSlj/dhYdNPuSP3M9CC2hrMUDcwYI/jn3BGdbeIR
uPdyb3xL9bRd5T2KW5GZayX9t9lPbtXxBY2tZRnplljVGENa2qsvOnIHfb0hjbYxU7yPncyfwVNA
6LE9n5p/2MVDfRKYvltVfGpZjwI2PXUN9onYC8Qy7EFqFM63FhroFkJaC62VL2WGP81zJZYEhWvD
Vj5vwyhfgxrQWKn+jR8QTl6ZuN4x2xf8WV06UuajUEX+dX6ULmpca2FZXrM4OBpttM+SvkJgSo6W
XzFxrtnmTJg+VVh+hmO5q6eIwJtK/qVue6AHz5e+JptlhPccd/3gLm2mc2FGnJiEDPX88OIhYYM+
KvE0m6gviuvKC80DQZ8YYbBdez1xV1LsYilyZ6cIBW0nEzc4acOfVmjHPm1xmxE0LjpnlQxmvZKR
wfx1tFvqZqwe+VjBf9FfmV95m8jCgs7fRaRK7rSLI3B4hZN5iXFy3JzQWue9vPt9j9Ciys+Y9O9C
zctCnrsxFUEab6Tr7H2zjRZZ4n8QWkTQrMtN1EJVWG9GlVdUM3OzmTy7ONkWTe2ni5wyV3OhCPj4
Z9aNl8fURA0R4rpDngmsgxOUi6ywd8pNMVBHDyPTz70XjxRkAJsQJU+h+amw8CyciSm7wfRIc5qM
z8p4h0jxFLdbv6ItMVzvlS3OWBEK2ZRQ6qnR2UeaIrh4YAx2g2awVAh2ES2AQiW821CGFNHWI02Q
EypUw2WWiTfsXvTk2WJCSl4FSVkCKcEJGxOyTZGk0kL8aKq3166fD0tM4MYq8W5Z/xc/PYZ+lWbo
SA4QkGpMl3UbYKPKn12p8PpPxR7Thclty+7gpsNL3MQ0gjCQyN0z3ENNbZOEZGqMWENFpKlsWlt5
QzcWJEuz9sxVHTKfI/Erl1NguidvjHhPGGbNZuE4UEFkK3mpYbhTcFJoNjGAyeST7CXCWVJRaCQr
UZfRMXEOXRaoNSP+96rDLzKNP50xwnEpJeJEMO3DjiIsjGE7jMqhW8hWEouaM9Kv5xFW+tLfcOro
U8u9uvC9YV0VZbxtdf+nN6MP3Xs4srcvQ86aWWKDIqPC3ju4xZMlQ20dlf42SJmtt6X8Sw6WNzHb
ae3Y5n4x8CuroWeoS2Vml+1GmOSc0PuJdmtjtpAWzmtLNMzPUpKgMmYlDJxPQTWy1lO8+H7JnT5V
LY7PatPEBk2kmF7aAq+ig+IKE1pfcN76iXNyVrlg1S8emKnUjCXCFIiEh/n6aAt/L0AkRVNbbdVi
Ss2FdLCFMua5YiuI1rnXvVRx+RLH7ksVfWli/DB7etxe6VR5JgkoeHRkb7EqnnJaKd5r+mY2IxfO
X0d4j1Bo09aVfoP/ia7zzEDrMljeeRTjj2nAE7S08cAQplsMmN2wmxo34WvvniyfzC7emrq9NmV/
11rnvdCy52bwrj4eMzT/7tPIBcS4gLq8TnizidO9VxmGwrL5Hqfo3EYRqbbpUeEmT/DVHLPQNZdF
UvurTJj3ygv5KL2tmXRqlVnI1fF4CQcMnKra25X44/e2j4zY/jFdV9+8+fG0xxe3FGWYopawI/eF
cdQit1vXhW4vrbHqz0rPD1rgv9auUTxPbn/wAumuLGcY9olBAsV0NGvti7+uhR/L0uW/CU3+oFqF
HzJllOlamdozoKm4fab2mkSnAPfWi0oIz/BxLNpwAucVJ9auLTdEOSNmSgQFDEBndlkjPLQVXm4R
X6JcqBX9KGGmbO8bZY386eXrPiuByFT2MnP5kEtNbeMWaI2icOnDQC29KHwDMrOOfHHFqX0i3/tk
05kvEyEYsui7aQq2dmTf2Uwr6hI5u9AH3GU5s7kcJB9O5iHOXkKtvqH5b1s4b6vRsJ48sgCitPdB
bw4MzOK3UTRvfrHAikBGB/KU5nbEUmaD70S0ARDKibx3hvktOilJsEOLkmUVy2dRp3+ydlr3GvGR
yDFedIFzvJ2hWFF4q5X5QJR9GztNW5iEZ5ZtyAQR6me37VMIK1xboTSpNwGlic5aFrT0ODFH/Zge
hjDqdzLTu/Wo238NxmgOt0SFbRRPSEFYrKIMN39YTQh5TQVZIQodK3lhTQ+2YT5eRSG+vUx+4D1m
TtAwYMoZtUFXahf2aIt1aQz8U2m0NCwR7GUQghWbxFobZ3HPDdeJJZsdPjAryo/MPq6pP3bbafrH
ADHeipSGpITEsK47hJqo/04dkAJG0yMJZFcv7tK1UcV7Jnv/qv5bFzYe2mp8JKo4GO7wN6/qeiOG
eR0NmoMM+eObZWSvhtwiwFbST4SouxO6HzzX2Waevcps6xbthmngLtHjfhVb6o2/x8Uuu12WO29W
wppXucbL4CXX0dN33WwStI2N1ofiEA4R3CW3AUYR0ORU7z0aPT5+CGXW4NG9BFuOkXqYLEMEPuAV
sEZE4kO5DFzz7pWdfm+EDE/MLvhJFQkHC9U4zpNnQ6EPCbaRFr1WxjCJqoCW1CL/IL3sYms4ZCZu
9pU4BdU0LqF7VItQB7QXgZkocdq19mQA/MIHHWukH4Z8a2hQElt28iDI74Fv78dAqDWII0pcRsA4
0204W7E1btzc/jP46aEBS1hgQpBOfKDWEWt7mt4Nv+1xcR+7NHmTpd4/4UtbtFJNRzrmjdJpDWXf
M9YPt0no32uZvDMYZ6KOZcOJtJOl9+i12mueIB+TSGHDo78EXlsuBpMfQdLDBdN+jnYfAExipsZK
VeHGHs46oahJ9iQj4Ctza6ZkXDybD7vDNMrIEp8qnn3oHlmrPbFMYDAIYSrWTHqjJsqXxSz2pam1
iaPyuS+rjWhwHgdq2mpNQ++ZDt8TAzxMvaxD0gdNGxTfkRh3UY5aK/TEpQhDas1AM616f6huTR29
k7q6YemGHWZ0xQHnT+ax4ab9rRfgAnD+v2oT92VPJnMuJBGa+qZaBgXAJyuwzrVdLJlKDxcn7ll4
CowkwvJ2udLrY1SMBVKfdzBMdZCZNluNclovpl4cVPbJX+Bu44oc9fHf0D5iu1r9VIN+rdQ4LA1p
7iYvOhGKhCaaBN5WizNmLBMlF06JYqkN2imvAtAyQstXaaLKVdeqaVVkYXpNLMs6ljCfWrsWpxx/
XGtF3kWatXuBngpveIi8JYXXm0v5ua9ZaC+ZJrwzn1wyZf7VLDy2D5vhPoHlz/QY1mF8LZ0dDaK6
VAQHZ0OZv9ONX1ZKANHDtY8uqvRZDaQ97cJbjl62J741LJLBf0dzJWPa78waSaOpwcdWm6hPvoeK
j3CQwAhbGX6gG7P1mWqHm+8c43+M9OTkBtU6JfZT/EDLHJcdOlkaASQmT/+wGq5mz2xfraTHT1cf
0uxDw7BFAdx+li6sQIKLuygQi0hZ4yFQf4YWRISQ3Z9Bei8kWYaFHeKdVw7gs6w7leUxc32xYsre
H3zmSLWeYXUPSZrTFq4T33xpGUr5VVWutWokh8eN4VrJI5HwTRpGnKNtfaFifmQTL428Thr04tmN
sbObxy70mAA3cl1k+lPRpeVhSOJ/te3fqYN3Kum4lia7W7p/SaiYRwtppo/sYjWQXnShoxEpY0CR
jpVaQGnek4XdWxI3CPnUZS/mtsdELdFd918EgiPSKXLz6e4PzVNVGU9dyM0CDYnis59qYhS+g41r
eO5D/Z3B+J6qpZmdLESFmJ2RAdAKQpm5itZFMBwbcgalXXx7RvnX70q2NupYOY+QPWRHo3BRPFoM
+Y2RRdxdct7lcOzXOnHw6qr1zl83y6GiRfWystonRNCYvc1fB4Yvj3kvzonMWPfq5k3aVQOttl4q
Mkt8Vsl1yux6L1w9XVKx7kzMVbEZvOTS1TaTiifcvNg+muCe1t6XGSzgF/ISOopAJStnMwxMQsHd
tIuuZGsPI2evcCjJUeanNk8vHibREYDLxhyMD8dqvH3iWGckQZDSzslO9PEAD+ohTHk32bIaK/wq
sgZHiBWM2I/ry1A3cB2LcFwk4EYXYZd8m1ZvL6w/vj3pzJJjtn5ZcSNEBmYcSrSihRvQe9HBKYdj
GqYYBBkZrDSnGB7cu6sh2OP1iW9NYxZAXCK1C4JvEFHttoiml95kxUzLEim88N2zMfhnLYm/Wi2U
d5Xm59ac9EXB+w0Ht9tTTBEuctu31pLvWZ4byygMN6Woz7aV/cNHkyzqhGFcig8aVXWZEGfd+AO7
L8CTlaU53llNpbYEgDNitI635MmtwyiiN93C0dACRtFIRnl10TBEai7wwazlELLZ9857S1/nJ54g
nWRZZ4FBUWR2vzF1b1nl3dxv5NNxwJgcjtFbVDW82creYudbpWjXe7uT9JvBVNJw02tA3bVkizsv
MP7ByaJf1YGEZkm9xk920LMkPnUKY3zWNVfPy805SbzpfbM5eYZ1bBMHHKWpv/Z2cyEZVBxdM9rr
9XQYmwZ2Q4xltNyGGWMuYbQMnBeyYKEbOtxvbVe84KcCy+6XNlUAzb6lt9YSswwM2ezJnNhiCkkY
YoitnS5EuzIZlQILqxPKglJs9GiTw//ZZk+TbRtbbSYhaz6+i6rZDrnz0IB4Yn2uAG8E9nsTpWQD
c/ttWFl4OVDVACjGJOFMEEztfIl0abhUptsfrfTD1Ejjlc5UUR4joXDmaAZz1l6ZRAp2Yf0XRH1L
z+puNK+9aap+WIHzTDqv2bexzyA5Z7amhxic7fg0lfiOdCOcWLyIiXt5/yit4FJnuDYiJPJVT02w
zkhpkEYOeB2iDVbcg2RfxbYzhcSc4v5FV9n6QV/uxpjWONiEVtaRjzjKwE0O0u5PrvoWU7uTswsx
i/0NliI+nGba9wX5WExdn7DGjZWgiCZT6mHJMgYKv4T6tG5e8JHZCxcsli2Cdp0q58srY+sghxEh
oc+3+SQppVu4n4MarrqNBScIv0hvHc02kCsztdJ13RIjrSaHsVT24oa8TI80LmMUPG5B3C+DrD0z
AxAbvrsK8HJs66l5w230Dy9ejrUyYBwEzLTWyC3F9fTHUqS6qPWx+wgCSYRlEMLJCWwdg2GaxtLb
M0PdEukzV5DKnrVoXOslWXd9tDB/NtA04HGvRsbSq4LTvVacU0HjG/XPxjgcRJ1/kR5t1n7mPKFl
36VXxbPBNFkbLAfRhD9VY2ich027nkI0TIVaNfMQclxNzIiGVBqL3mvXeaX3H23/1YSXuh2dazOy
h2UJrGk9GuJVbih2Y8eAqZx3pMFx/QbWZ4SfjRDq+DCm+OFqGoD3it+Dw078drhbMHwHHQHTScP8
gt1qOUbg/zWMX7oTvRss5etpxC6hTz3wGfvURKz6eXfLErEDb9q/KIOYsKeppdCiqyUjnbKNpJYy
GnttA8pQKtyWRlBtsK4BEcGwTlYT0Era1afeeBG8mNFs2k0f1WoVCf6sdge+XY4VJiCW+65UOqW/
DW49I5wtLd1iqUP9MXPSFQO/lUwT2pQ5PQV18paa/RPKW7KR0lj7g8ttCfFg3Q6SCJrOKzDIAM5V
4QkmrHsTmQlnFRL5Bg+pSwbMzzZRwErvcQYbs+Pxo3Cj/OD7UbDs8h4XFzdzZ8WSdeFGq9sj/LE6
iekZYvrw6IQu74b02ZeadWtj5VO5e2+DsT3wPupl1LneMvJlfFBG1mzUhPHAmCjrWr9/9UxmngMC
XocRba9gebxNUbbPpVxS+iVPOCLtjT/xAY/NT4R9/BF7fnMb3eZiAj08J3V+yTN6pbj4l/TGd5YX
BgzW+BlrY/NkUJ/GyUUaLwGsgGqYtIPfuCvTMYyTm0b5FdCJeVKNx2ZQBQxVCmPTeQLyb+wG29KP
7eVAZIK0IzHzwecCcSuEB4OkGIXcNW85gsJx8OtqXXybTHchcjMlfeL2OwHh4ToNBf9Z1z6xi+F5
oapK4uKUSb8/FmY8XUuVRctBztJ9MD3n8PIIIOgRMUIknGrTlb6Gm7o3n+BcSGBfmasxoGWKY1jp
HwKt+moq+HwscyAo5+izWHUpjCZaKyfCuVA+deBKN8oqTp6yGZZLaGNaLB+R24wHIAC4A4Dobbto
/mx1LUWlLbJHVwhn3TWROiVj5x+llzC5aeoTJ2bYl4ne7fL7KGuYVEM8N9fuZGjbzMNS5Oe1ODst
zMBKs/2Np4Q4d1Wz7JreWTaN35xHcu0H2l5jKzGGPAX4/lDwp/C95j8JqpPI0vFd8kltSU3769+n
9USzRojNuBpxkD7Pv+YSDlioUDfvmR+7qJWV3e168xk0c7WirQ2uU9oG199HatTuEb73w++3/CnU
ltFgtSR36b0KME6f//NIlv4F1j5HEOhS23UgI8uQrMTvF33gpJUVZwtseHfJ8fd7SQqawk1ifa3l
ubNH8cZU3RnlbRy0t8jHoTnRYEC2dfszE67hjIAT571WoXIBjgSzARcgsJ5So31vMl6GU2tzrkbW
p3ByrZduGncNSuiHl+TJVtXsWSE0mGPaWPrWzNXaCCLrEWmyu9s88/Wo20nLzmEzZc+JEduPUHpk
WZofI5PybmlBtqjiWjvQs+mHwi4MeP4YKFqsp2IFKnzaJVq3rISL3c3JBodi3cs3Dm6JdC0sRm2p
HkAvJSKInBE4FCnsdZHDhmG4IUNWLFAXI60KnJbcIbrTXbnuuRh7x1gb8xkMVVWoezdmZ1t3QAPa
hb7Pcjt60ooRcbEtx0/isRD7AofQJ5XDFrGy7nBFQHC0J9m9jJpdYHHQ6N/mp2ECULsWvr1RCCgv
0hX1GivPAwRXufz9jaSrIbk42vn32e9vxR1VkGnW91FHCvH82l0PdtQco6Y6V5Bh0vXkKJxpGfsq
a7DAbZOhGsHcjJamStOFsjz1tw+/CCQZP5M+Yi/CZ3h39drdVs2g9onpWaAqfQcyqeHsmNxk6yjz
fjzUzK/5QfC/D+Dnao/Kru+a9DdQWC24baN/mAIO1/l9OoN0McE2F0Pzh63yjeIchHJYlwNwSaRE
2ijoxj+xLQgOlOOKAyvKk4tLdxVEYXAkolM+e1754ge1tR9FJdfl2LoriNvu3q3L7MOBORNXH3Zn
68CEcv7Ys9EC4fOc2kHExc+jLDS1uSCMMWhb/bnVqu+xdNxtE42K4E8PVZxDAGjsMZXUiP6VvkNp
3xtT6OD3MBzyjKF1aNtAU3vwc81pcES/SnPlnhypiothSGIwfSV/rObYKC84U7EV6dpUubNKp6i5
Vr7urQAaUWrPTztdmw6zoKQsrd8KLy43dlmO72MV/QQdCCkvZjRr++qTAwLkT+rrH+3seRpEkBdX
GnYOjug0oAIlLqmsfq3BUNybDit1mTvUfLXqrjbHkiymAhCDTlIKzIyTBLiZXK6somaWiqte24We
6J6pAuXRGUK5CH0x3G3rGUFaPxV8yCs91jlJImCNC+3kYzKDaSMjNS7bgrSybzgl8KTW2tlZx19u
6FuxxSSRjHPwFG4opNAPJA8HtUroG+pH/dLbrb5JaSb+5xFZamvrp6w1js7HH9tF81GV5h7jjPtH
2eWdcjgyyvS5DS1xUvhslz2jnk+nV4/WAUmRx7Z2ETOXV/dC/RXjikbSjEeaJv7zvd+f+soY9n4T
2Ku8Ep9+HLl/tFztmrJ1Pii1EWKsdtsGwCtRADmqqaxNcwfCL3nnNBMC6Ob46ecov3iIj241Rs+i
gunba7zMyH4dOY3xUPiGzVvz37vOib/nBwRiuqvJ7DSfA1mt0aXgMWp4xUyU+6Ha6DB6nsyMeSXu
11Nq8886SeFcGXaAV6KcXNr8dOvoXX2jGQk5YwJffc2EaoOng+naIJtbYgOD+/3BqHf2STl0qfNi
5QntXseaefp9ht2nO1uauMzflvawLxyCpJlWQSNMTCqDOLZ3k+2Wl9HWkvsId+qUqsZwt0nebn6X
xgpt7fJ/L5LvdSKys9tR+pamWV7tChtSPjQcgECGnVKLWQCAdLWNDNIRR63OmfhQggl3+DO4gtxF
mJrPXRkQkXNZhhKz/YfBAmtr3qZg8EzrDVjbQQuBIjapa3KwDzZxrxDXpheoMoF4jgaj3nhuD+fL
1BSWKL+mxo2A2fU9znYLZOru93so59Oq0n3zIZr0P79SIBSdOgknpezH+pZGYX1q/J5JOzFtM2UP
IxSUYDJmM/woxlzdZ6Dj0s6qlGLcae5WSOHQdGOFIVkhnOm2XLVFh60wrT7K2MbKErcBF/M8yf7y
pcntYMPm9ioMpJNqgq2BR+4exhmWY0T87zj4GYQ77/3ZwW5AOK7sylBbnDQH38t+kqFz/zgETOpk
Tn+UWksP0HIwTNyEO90JWaYrTjT576OCoO//+73//vS/j2bmByWbCas51D9bjAx+E8Z/2HgYbHSq
u7vDMO6EnlPWeAgGbibB6XXJ/Xd/t2ufvDuTg900r8XSms8SSPt7nDoPoGz8xaJ6fLdcjhqalDcc
goqOoUhozei665uVFc5R6N0zYLz6NhlJc6MnHWlFE1Z6HSBonNFTtahNV0W8eo0R1VpWHCZ4NW0C
byKwzYOPBGnHpvk9meb/PDD+98H8o65WH0bZnGgtk3uJ9HnuQDh7kkEjOn9EAy0d8Ng+J/XUk+Mc
Q8PEuG1020bO/0yILpf1+R/6vW0TdtYjK5V7m591lVuiQUxOQ1Q5b7Zh70dnPGYRMCKCemS7x8Xv
U5slkcyLhT85L8AXrinH8+VvRRH1rD/KNNzD763aJ9l4DUq8Zm7EP8uBNe7B6tP+TTnnpI3Hd/oT
zKsx41R/RYg7OfdzddYmMuWgCZ9ayMTv0RL3ExL3iK2fKmEkuylz7wOr7ymE8byOfSBdAob8VjMx
j3iJ9tzGYp6xAD2jWVrbXuseG+NcgAFCVttBVrQeZWiH85O+5iwpPRycfWrE4px7dnSe/LQ/9jq7
I510hSr5aAY6bzl8FNWjiIN5MIz37v/7yEbPNrCZXLDkZNtSJ3LhoTp8AJ3eD47TMTMIjH01MYYp
q/IUlaNaqPmTqZzo/36aYSGeVSAMgvovENlxv+IbNgzxbUd+vlaAzw4ZElcVD9NKBaN3ZiDuHSEy
ruoWzSnP0emM5kFANVrpRc8RNOa263Jz58blJ2MuTDO9scMfhom+aVbscGLbB5i2J8FItau6/hXr
MKtg58NxoAG3a9QLshHcOIQuOeXk4WA+tK3+jxrdM77uq0rlNnQVC8K4ggewy3NaPmnsONFw0zrR
55i6pF2bbV0135rmy2USY1XK8+IvA0k/0L6IGLY7jgLA4MsFvE4mcpyUJIxhwoMpdCB/yVQwm4tX
jRnfC51AnBP/KxDz9bz3DhNp7RRqyNb2Y8a6xoqSttxoFR6vOtrDo1FrvSYwMpXU3wFuM5kSOTYS
F2LSqputYBPygUs2loARwWaXGSjeUA/VGtIodQvWI2Jx26YYLkBVPrRZ6efIv3iXAZ8Ahk02r+/k
h3Lm/xtoJsfyALiobQOEXoSvi6qtWBt4DbUiiI/eYBzqNICYqmG1Jru9KSP/xWxBbOgmY1OTCQCo
nvrLkUYL1B8tP4Ppacg+PHtR995nH0mFKVKMOd4YepoubtSyjhlN+GHzDljF3RTzW+SQBbiZGnCR
AB+GleebtDN4cbEJCUug3pkxc3Xdsl/jFNZZCAWD0j+rNowho1m7LirOwtPUprJCtchkTKuiud/l
1BM/LVtjTeO+7GWebbR4+uYW2BX+t4NnetnGTXEkTXbL6vn/sizEWyclh/NKUatvTIpiY/rq9aHf
F528QI0poShaYtf07q2oAZkXBrEdDp3BrwXlf5ca7q3sus9UBNqqGpkjaXHN5ZwCCnK6T5t+QYta
QZyY4JoFJinTOfABHSfb1D0ijnLjP7nfFSuvhlTTkHGKK37TNNud8IJhO8zufAYQY8dENGz7lS44
4wVTUM8hQ2gc5LSEcZBl5ODQ5C0lfvBTTOrdmm5RTdqQnVFsy/HRNFawRtEFBKzq98bOX1ToMIKZ
sJeNbrnF97k2SG3v9EoKToeq7oW0m20bkivUlY+J4e/E3bg0mybdu7D5FyjxF8+aE3xW/5TohEmc
zIMB03AqjOy5fK3kyFVz1t0OJ1NerOuYHtEJdQV4p4bv7x5puMl6WYZ5GB91H3h3K+64uN2m3ivq
EC/qvVvpAwsq02QXh358rV2fo4MiMs95m1GZSOItUlTtrvNv2jCj7jPvHHeY3EYsLFKG/9q5WvHq
elvrFibAKE8/67QaVmHfY9KR0TkSLeEHVmg5UvE8e2nxVzINfvKxbgR1mpw85xIHlrXJRWWsOWkm
eHJ9j4W6gfM7tAy/8/aLyESy9TLni2MDxn3HKViCk8v2EEElp2x0z8HAEqgZwbj3kL3qwgWBNyX1
Xi9pjF2atbEMYXyhMWpT5BwgE+q3IdS2acxF2RNPaVrjzAzFuiWuad1w3xGf4hqRdX7OsdbfWlt6
Z0IOGwYEb02WjCyrHPSAZeKWSu+YMzrCpo6vFC6gj2aCXUVGVbHPqYWI/XGMWFmP6lnXm3g50AZ9
Aqm74ZkDHINVpJ3lZHJmN7+o808OogRqOP0BhKLuv18k/m/X1Ibr77O+zaDYgCTY/9bXcadbh6lp
v8MWpl2UcrTGVFOLUlk7Fw4GZdHRHZZzlYiHNSX/XOA+f4Str4s8cT8dGX+oQjtCn7MeLM+AmbU5
HDdvmrrXH2ynkKAQAsFxrUNxbiFhr2o05Ae7xjKOEvmjd5wWmYw1r9s/OY5M3rK6+eHgkvhF2hgg
s8S6wMjiBL44zK7M7ROhf4Ktkz+ZaD4SOpWX/3Rh+vja506HxS7J7V2mNXOnJsiPeSHHXTqm13L4
LYnRMIu67W8LwVl945rRkc3xWAx7sjaBj9jhT9Rcqj63Sx4TVeac5PjStc7aJVgzVrrVN0s48c7x
d6JCKjCvF43Ov0TkSUN2NRb48HMc4kphrwj1nyIiX6SmQb71yoey5avxZrNjbzhYrDzhgVuXHHaC
LGrVp1GvmtPvo98vbs7rFySnQNu4e8tuhwf3KAwnq4rWrtSMY5IOKFp9yCQmUgiMzsjC7001z/Gu
LoI4tzYlNthlM3n2s20wSCZzRKA/nC49vuRNLgmo05z7ucfoaGoCBXZrnizBxkYcfxtgI1yVUdtP
IsfDxGl4oCBZTzlOhqdIZfYTdeWw1iaOzzF/K8K4PuChcfuV0ZsvdqOrXe24FXGDCb5NWZzZIOiC
fh8m4VicTdf4Cm27Jhsl6SJojxYiEsYpmb/oYZTwB5pDN6AV9kwYxuPvlzgYMIn+9/nvo9Bkok2I
DfZBVJ2dtAovv198U//PI6fszpo+Goff7zd+wB75+6oHy7x7tqUAAgaK+RshL7byAWly/oKDQgJk
nytYxiBQG6L0nWMqgueZ5bl3XS/dAP1MPmdcIbNFklS10zxJ6bwaUZk8EqhO0HqGevd/iDqP7cat
LYh+EdZCDlMSzKREikGUJlit0IgXwEUGvv5ttAdvZrfbbYtEOLdO1a5eRPHN0ZpvfUAyYm2g+7RV
gizRTXVLbFy///vbQYBS5/a6jrzTiDqoFfOzbV2x2cldMkTJkuNDupU1EdVIs8TZiWh1bhrSvbGe
5mdoff1SVKO376Sx0WUxPItG4Mc0rG7vua5yNhMKjLS+rJGpCflT60c03jS/SiUHaRlW5ZuFMLch
Ju7QULcG9msflJ7V47+/yils2Y5jaB/wqhhbBTF62TkVhKhZf0rHPDr9+yv+5RnhuJS9gVHJ0Aui
DhNbOuyz8pAaDZQfrJ0S/wPlM/9USDcO0l01GTeb67HWreTAzrPEmSQie0/mYyP0LPNrxpH3SjF/
WFFov5XzzIuywuOYKy9KrTgPJe0Rb6iSkzoq+b/P9f9/++9AbKWCN0448ZW17RY+hPbhGke7FtNz
RP7aWcBDV44yqUTUqkeKEvlW4ddeFHYlt6Pn/mb6YGDfy4yNzFJjZQOxfg8Zi2M18VssWev/i6da
ITYYxrwXy2ZKkokmD+EQ/HVt0Z6jdNDOsHF+/x2UTfgQfm33LNMMc+7PVKmCmjz2Jl4+HN3Y4eAY
U0Tk0VrlYw4xQunO0rq4JQKDZKlYA+KdIW4OqDjfjMl89KHyavRs8vRwFN90dPrsm60PIb0aJqEJ
AaAgEp9yfCArxJeXlJ4HfL0U/wmK8/Ox62HCkD7ldb8d9bLaIkKILXme+KrNc+G/Y7PTx2tvKoIP
Nx7pxvG4iavpElBIs/RSIZ9jGv8ZhGb8OpK8cdTy1nJMb+YeVffBDfdVH+CaI0K6Iq/T3WJz0A4p
78GFPv+toih8AYFgyFFGtorNR4HKe2TGZTdcOMHnNAfbZ91Q09pmWbZx8vr/3wFSKvgc+B2GRufC
fze8pkfdEhLIuwfm8jVDQnsAF3G6tntMvamf3TG4cGAhtuB0eBwyBK68341ZZwLZ4zwqXIsvyIJW
+t/jaeKB9AFuUvN1MECs32cPuZ3Ur4x69StquMVsNR9t65HzNk5enu1jiz1TjJO7SsSIYaGEwj31
BYKZowzRhkd66DdlHhy1oeNLZ+K7JsoQLmtgINQxWsfAMrnswxG3J7wtnh6pB4l3vvqJLOt3R+nw
4I7t8t8/472AzTdpgj3VXTADZKEfbDvNcRSJGwpuDn6oEt/AcZdgZQhbwsBezFSDt8Yj5Z4b+utE
EtPXqwDuFyANQqSAueoqsjBC990m0AcC9UVrsV7E+ToQEloNTvupw8fa9hGph1oN/1ptjerHH+GN
o7kFWGJVIRuJ3IoXdlswttdyHyhz3i7rvofOuI5j6WwzUvRd9pI6qXKxuhHuqSoIDIi3qMEtl/YI
ZebU7QiKmzttBAdjcx0sOvMaqWm3ngqeYTZK70rOqYahrsm61aChJPVi+UhjRa9AVwmQg6209Ak1
gwrW49dBcGqIMuedpXRN2h8nO37+fOHcBk8hU12LY1L1yQrMZWaaOiAnMyXyR9KV+2JlKkW4UVWV
DA3gyYUYg13IO27ZTw5nUaIofRRTJy/QusI+3mC/p0LT0B66q1dkmaK1OenqKWTYzSbVXSGsf9bm
jMflU1io7gwmYx1khZG7ZEKftrpzqSbyuTg5t0MKdWlKuxcPgPBLr0WXiituZ7amBV7Q4WJztKfa
E9LH5SR8Q8VcTFdRvOkVffJdoZ5UhbpRNNxpzXGtxCY5+Wy/VoHmvIW8z34wF2XuiugSDdlRb70V
tm5vyFS1K5m3te8Cw4kSHK5UiIDqcQx4zxRkDXP1AoA1NlIyWUEJB7sulYEjS/WadgXmezc3dgac
edJBEB9GkzNnRU7Nx2GGyFNiIGoi7aAZwQ1A2gmbfrMT7UNIjE4VwK84OyIWFkdNpdS2sEYomXJf
BUa7ikT4Y+OrQu9Q0y15+C/FkocgxhgHbBhM7PDbGRwaVEddBwM70IxFVVZq36ERrmk1eO2nUd3k
kPxTrgG/alyo7RENcCnuEq27eJwTyU8RfzLnLKylapsCZsHaS86h5OpO+O3Y4E8ee5sZG/AYDMra
UkUlj6yVwUqZZzHU1xofw2kc2q0FIiaOiKiULh0VQf5ptoWDUKFuoUGtVHOQBMtHA62z2Oj65Kz0
AaB3djI8XAcKHekcZt3Z5MqvBkrQbOQQ0NAc3no5ol5bbe4zcZaLAsATR8lgD8RiwYMn34gW4BLk
sRolJ+JRof3mefw+hLLBUAZ4ILK2cQwmC6BEt3SivRgVKG+6LdeYfAFvyfDL08QyE2p2rO0Cr3iT
vfSdLRegNRjCW3nByDbby0drQxKu41aaknXrOcY2KpKNJUp97WYs9fuJfrUQWPy6nTlhw72W9EJU
BvjRQW3GdWQuHD7H1TABG8onFU46RmcqzzwV8CWNw2Bn8fM46X2INPxPeq+C2leR7Okq06eZqx1a
PY26BQlwmjocXdlp6vQ51y7Ype3y4XIOoSkn8NWRji6lU+0T09XV0uJ+61R1cnI0ibEfzKRudsgp
HeeNgioWgiURRIUmBy+rfjcU8fFt5gnw4gotpGGvGxg7x3HOxASCU4ZV+oRp9on7qdioOBJ6m1cN
KHKyCX1CR5/+m1WUWA4jlCjTPfWF84Rm99m40cENRgAIme+W1nfr4EXBj3S0JwgApFyGDUNhCArO
U/QnU9S4MXDxcJ9cQyN46wF7bssK/J0e0lVQOG/gDT+biLS3VxbvVe5uHAvatpviWLFLWj2sv+kk
wHAJZyNxtSIiFZc+H20MY2DEynqdk+XZ5lFtHPXehcv0YI9uUMHS/eIeSPHWuxibp3oVBfGtML0v
kARAc+NVi3SzaNTUXbFEQGwyYXvG3K4qrzTdyd6NNP4Ncc1GpsdPHvOEplQanKpp+1qnwS+kY5vB
M5bHbL42rUZ88RqF6gQ9odPbYp3mHuYYprOFOJTFcKuMIF2r0n6ylFhHHVlHjZs7LpLat5h12CuG
5iKbwnMfS58j7Csi5V62zinQXOKmOeCSOOeLcA+puWYUuWdY+9eV1dJF8o9I1qbs9stDmTlwz6rO
XpvBstDtX9clN96qEqVcNa6t/O4TSNt9zZkDu+Qur9zqjS4RsgJGkjBL6clL+CXIOG+L2n6DE7+Y
qJhbMurwUuLr1k20Oh0vyLJ21WONkydjjQgpHEIW/xLonGLJvew4AKbaiSp4xOFlB/B42eN2L6bM
WXY4+RYj/LtDUlXs6cJoPXlty1G5O2OOZbOts8NpPXWnExH1ITi/VMMM23WrASZhiZ2gA9LSwM1C
K4n5bxRpigGJVkgmSD7ozlc87QfojYH+g8VR+26p2iJBVMGcj2pAow4m1DkGqTbgRFTKUtjARgQ8
llhFa4QOYOF171BrL9R3Ixrwfs94tErbdam2T+bMTGbkGy517r+SuDzNKNEmj42rKAPM9x7pBQ07
MfotcCv4L9RgA7fpjQ3NYbjNS8HRzfiJvehmNbJiqdn4A2cD4RD7wEBJ3DEHDVsxFE2VuRd6+jXU
XvBCG+dO99Kapgl5bygReh2z9mJl6i7W0FEnBTWg1XjgRrVTLtnobiYTfFgXVzDA2nGV287VrCC6
BSEFBO3YIGYDidR1Lzzz7p/fMTkQc9CPHFdoFu9rrJxW7gc6qrQmrZXdm86WZTvJjQ5tVhryXZkr
ILVRAhcFeLoYJpPfm4znJEqTTZLq0UtkudmCHTdIm7r5TcjnYkqcirvMnllPDyIChSl2MoGQOkzE
mauqIihmjnu1dcEXjpXqI/bUcCa5cK12JCDe0NeQRMdC5wxOCEPhPbcUNSMTSZNMN2I0WCxjaVrv
tNY8uMyBq04fT40kOl14eOSJ/O+wlElfqS3iEnaynl96aO4YiMkl+No0/PQGclRgBVR26e6yGEey
z+kzqcHD5a72EXbqlxt9cGkSArdhCOlyrhhwJ7HJycTonnU2Qvs+ATfG2thG20qlZ32M7IMh0xux
PCaRyUAjrxqg2Xhz+tRmLve+own451hht0rzF55tn7gkMXt5PyHcxEDkaL4I4wuTGu9FyaGQGKQC
m8mBJ1d0q6nRHmbJsDXVLrQ7HisaixnDhcAfJ0hBBPyX4OB1gQ6uDo19xmlwrwm4RV0CMyqGs90l
6VvcE+dloZizlnFd8kDJWOe+hS88w0qkKLek0ASuH/w2bqPcR7xxSzfqsxUtVrHeLELXaRa6zRw6
WEv2/4Qzh6ZYBG2+phYU1HWJO2ygIY/vsVx6NF35mqP05DXrYmlolf4SRcPDCVmOWBUYFWzxZFZC
3GCaQ4rYTi99raR71RvFiojktMjC4QOaqsqWM/ELieyMSUxdtzK+GWb9FWTUeDtK/arW4Z9sfLEq
LE5T96dxALxprHSWAQ8qhilIOznGaRqXNDQ+bMnWAj4bCHVHudGk++gbWjvD8BRU2B/bySBkzbRH
tKT5djvyPLJyKWjT+qVT3VKRXbKgeHKA4OxBfMQW9skaI87AJKAUnQyghHdU8TZLaXJfJXxxvpd2
VwWTSDoWNle3F286cFY85CxQj4l9rQblltYO32tPgLkedOH3GrlhLEFphdfKURUeO6ZrL1odqC9d
K5qCMZmAI0RKsXwk7gRSqwjFrp6f+ka6jnNHARVBeKXHjcTSckGdC9GGTts5u6GS1ygQ5S2x1NeB
y831shNlc0tgdxygmUkS1r6Z2DZjTZRMMnMqR/IIm8HRTnlqfMtIEFuJEYNzPbjr5msWdDnx5CL0
K1W5Gt6wd1Wdh7JpnAYruZNr2mJ52PWKd0vYhi+qPPuknoT0dkeiTUNUiIy1ghN+4ewcaMt0/zSz
i7F7KVIbm3RhHhzNXSbI9uSaK/qW8JuX4Q4OnQeeT+5gqb6QyKsBQmTXFpPl0nPtgzR1rjAceYwn
Dc3ycjeYHzafqidmykmUfQY4DumaBg7luQOfcYPHMK6BieoVhPEJZ39rK6RlQRxBIfK633psvyl4
+neNNXbJ+vNuaa80g/CbdGhLTWNQlcEQKhS+ON6NC1RvkKUqBdiacjPQh/2hwLwQk/Ky+/FgAxl0
g5gdDbsPo5+v2HirNYD9s1bnpj7qEeDJrpPjLpyCremW3xZzU2d6c4Se+H7jyCtcZwyg3oV34rDp
ieO5vfPtatrVCAhqp2p9bd2Edt1wvBDgOVqG8ScKi00gObfaSv2JcXmlutWPOfYgdqy63BTmX50k
kR631i7Pxoehuh88hfEXej7lQ8ua1Wko5VmXSfvF8TgiJAJdBXdllFLkEKDDcgLcVpArw5QTrdue
O4WdPWTBnB/TPOsx6WCtGV8rlT1N3IznIvJ8JkYudzP/HQFYrQJJYU6g4olJVN6gE0oih70hzT7H
pn/UHH4WrOqsJSo7lwV2NLXFIdOylhzfzZRVp1p579bo/AFS8ddxAHvw51VDtlOq+AdWiL3ocCvT
IvdOyJVeOPXVVq1hCQ5Ro34dznrwxwGFT2bwJhPvT+BZ3iqr3lN89T69AH+SGDQl3RQ7M9S/cc8C
kvCO3tiIJc1/EzYQln6cQoa+fDboTCgU7s3tHqbT0fPU1fRUJ3clQBzzFBbgicEkYZQFGQEbs0bl
gdLqOKMSe2AlCTmijbe8lOlPn5c3nkoNWkF2q6uvlk2+EW9uMVuS1lNIgo8Hgw9FksnTwy7saBsM
MvmLUzvvcbnvTe1SDKpBRqE+MFGfwcMRqQ9dQD423YgevEeXQdcNmQwpoGM5bZLjqZlZij+eq+zs
gT2XBuVsY8XkBi04cuvWDtdROP7UCBiTyc1U8AjCPXfMybKWJSnz0LtmqnIR9XBunUZbGSE1GG2N
s8Wqjd+wSY5V2J1TeIiKlR4SEfyack/doUTDzn/aiCkdOFWBUMEJ76cOaZAsqFcO62DfJ33lEzH1
QZYTRFetFDI/8jYT8MZzBpwXSnYSxOrmd6rd5lubFPs0MSd0UBsCPT7Mwd2056040t+9II75mYf1
YzTz18i2TmmVfaVEC6LZ3cWOMuQhpg41Ics5WNuzAQK5QECEKaHyAvqzet4DZkTlC2ENTMHj0tW1
bGmYP2M8mJyZa29RNwtRs4W1aWUpFF7vDAYnO5Mf1UUZTTa3vFnxmcoNZNi3UkfeGfVcos28sGCm
A6ip+xXg5WvvgNQR0V+6RwUxQhg3urZwBya6kJTANLEAxd1CkFVIHI3AQ5IHIEwi4WwyFm2YfKig
zVuBpZZ6LQiVyWuJ7rbojPyruff6yomYOKaWhgE1SLdmP/AeCbjHywpxtoqulFcOC8w3j8yrjm7a
3lXhFXhTnD+WkT4hgXB8i7XvrARopRf2OR94wHfUFdrxEzM45sqEUMqodVdu/EuW1/eKShMCtpxK
5ua8sSWMYHd0D9jZHDJXMJaVHwN16hDtCrBH9OfoDNWYhmCHJXSekFz607YsZ4P2bNcFeSDg1kzJ
6xxGFboqLnqbttsCaqILZmujDvKR0OlOCx7hdcLquyoXwFHyZj262sXsGAWHPt8hpAKuMXN3Mbk7
+FafoO2VSbByUmraKrL0q3R1v2icwLdS1v+WfpwYNzksgQ5xclBOOXmsSGLtdxMeZEMsVln43jbd
kSzK1TZml0Fgfc5KoYu0vcB7jAPVa7qFucbfm+Tfqqa8BZ0CoybsPRgufkp9DxD+nqA+1oG6K/de
ln0KqCAEZAk7j2wRcyDZe6U49lWj4d8fz6PMnyqk11WtTqvZY0s9jY/edght61tk0m+N4OLWvKbq
dujQvuBhTLAmu5FKJ9y2ePnKvxIDTt/B+4g9LVrbSgqnonxawsClYXAEF1STNk6xrRUq1HX33WQH
ZKHYJm36mjbtIxnDt1RTTxMBl/ll2VXVs8XdSUnYeZA8WZ1EbCJULBnYZ43MzcFzFAnl6qSmnGt4
b61D0+6WA80a1fQX9QENOBhYpsIEkA2ttqK12hVpy7uY7YJSq9jZ58U9r8xLo3Jzjbx0eTqLdUwa
lm3qLphwKRfma93YCdo5aXwX9srImQXG5/voMTXIilK2UIm6FTr6HlO8TjJk/NNqX2hCkrsZqFKs
B5spzp40FwgUUvdU0IdRY0Q6lm3yWTL62Zl9cuitW+l9wnCsGODAq56netLtQxuEeRH4ttsYey3N
t3AV6mVCKJ0+Q7hJsJhyWwH7FD/xbT370t64o7qrdOc7sYNd0skLn8cR39yrKJ1pGYNcI+D6rsf5
7ItngkrIPwWj549Kc0QWokuhHQ+xaXkQUgxK+tzffqT6orThcTSHoeO1zsh3b4X+XZp4LcoAF39o
4rJlsxgqN9XgRqm4QQuNf0pV2Q3l2R09E9+N5TIBhfDrVYgBIQ5csgc870HxjFV3DWDWwH4/GQxK
XtyqL4rNZY/pjdAB23BwULmfV/z3o3i6plGH7d3acy384HcnfkCuFBYEsiDvv1wbe57kb32Kxzke
WKqPgQd/twJ41s/69GQ/8DexmdJbno94UzpNOeN9QfILnJf55xgGymWBN7YCSkQ58ZYl5GMAryGK
RctfCiyN3ClG+Pm+CJHhIuczDOK/ypiYK4M3UJ6V4LQ60XDp0V1VMhH0RUy6i4eTyWlFsYHkWrQP
0K4UxjljKylsUhnHpUO5E/SREL50Km9ZSs06M9R3PDWntmDhzblqIfUSaixZgSkcYc0zXQSmh2rC
lcFaHA9vuo2qv2bUdzyDZqiSN1Wrwh344HyCuWCbDYJEo8ckAjUHBAYR6cYVr5PWUBRgElHTyGcQ
HJcG5QEV3rxBvDLkznlgKpeMS8/TEEHJ29cmqGBPZewq8/abOWWicM6gOBwvSbUpE+uplOPBFfW6
CKn/UdmWIo0nlKZnZgiLWMSsqrzqPJVHWXbf1HOs5Wz3cHPZbTz6JZMp3ZbEhCHEYXjhvWJF6hNZ
4miV8uqZ1g6GHkomVVI4rOeI78ouNUAWvYQbGJofMh6pulLPXmLwnWkcR4HLtE1+D9KAWw3RdmEX
e8+OXqWu/GkkGXGoXbp07tlPJmGNCwNfDVDyLUGkwneznMSl7N/d/NG57XPUNWfjDvqljSyxJgST
Elu8Kwm4A9e41AmVtVgb6dIjXt5r7+FcyJqZ7UEtSlj6eJCNbAhZIsk30bhUscVvZvHMveJP3Fjx
OlGyI43AYK0wwC6NNufkj8yNQON+kxdc6okiF5Wi/lKcwAc7qo8B710APXKZK/Udzf+zT6I3ynHo
kyvO4UhtKl29NJXxvlJjSluF9vnvZxbqrei6E8d0EkcD8pLy4kyoz/bM/DHs7GfiWt579HDjqLIu
GfHxMUBQEZ6w0PWbT6+I8hWcDEHp3BmH84PkD/lOrPl11x0k0H6iwfmWnD0gCU++2V67JMFDLRev
R70GT8NoFNFgAPopfuYVKeKea47XYMufmVo2x3BJwrTqjpUXvcNMeOYNdK5YOn9HmEwsTD1LO9U0
kHVKSrW8qx87OLvIXlgf861Q0i91YvltiK2uIP+lVoo5jizygjDuXbbRK+tJqtt4IGi/pSg+K1H9
hCpIN4ejo0D6hPxwwt5eLdra/u1zLCxFxeQzNYDn7fEV5x4F2BmOa5xmqgDINfTdGyoNsRpYh2Pa
roFYvKXQ6FKS7wz4F7KZ/doCh6STCNFwWZhnNSEPA7Mw3yItkyFSWQSO2WPMLratPHV9QMIxtRNo
lwHdmm08OwpUkxc6U5bUybZ+mEVvnnSPHMrBUgbaiarkq+mqawoGfAgMyna2kKbERvykQWML3fRM
cNplNpzmFcm6D4al4w4LiRfAV/XuWfPrbtB8oUUdenIIu8BR7sJVd/ONK6x7oeHTpimL4xxzjk1B
sMe9vqAWHh96pzw6eowXrsPqyqmLCzXvPzABVoUJD8sswIpz4Jk7ocuseMXz8m3l7T5X4dhUJeJz
moRrO0x9t1MgD/dYA7vwARXn5mThT6kBGAynefAuGPa97jrKiaNJ8pYPmC3xIS1CddjxmnMWBR+u
x3NI6/Qn4adjLo5OTiOHmkVLW3jcNq67weWmb0aSqrXFMFWMp5mft7AMzpeeEV+CEvoEo2Ug82uA
usmYGqyBp5yy0NrokL5qtzlDrHpoWfyjEjOc9Ok7pyZpaVj1nf3YQzG1BzuqQ2fRd99wNPDI+DJ9
+A5THkOxe9XN/GcwyEi7LG+GucwjidurwkA4ms6jyngk6X0Fbrcz083E0hhdbNthO9vQUKKuQ8ok
UPqWSj91n1BoF2Sl/bzWzJWHJ5faxPFcW+VX4z7gXX1YuMqAKSHQKVm9j3gY0sd96caNp6azY5GX
koFxAcs3JSZTvYu7gKBpvNeQPfzIBtdPncKqbPjl0XpmRfFK5yq/aF9EGd2jkRN2b9e7uYDYw3lq
03Dv0dlO9i/tjJWCTMDLn5fFMKGHCUGbAbR52+c5/Zo6ykrVKDFwQ2RLeq8PA8igsvimpapKrAce
s7XRRBXo8ehgNe01IMPopsNLnYBLbL3pmJfKq7kxXEr6RDYqaEX0tNYdLsVM/nGV5kF1kPoKz+CQ
lo714gQdko8wHtkPa0N+ZvnCo4hyck1/1KF8TSZQpM6ZUBcWXafYyS4CBU4xFDkZIFVK71PCiouP
YkC7FDujaHY2RtFgPBse9SqhxTeddxCQLNa1bsv6BrZ7OddPT+OQ+kAoEOhBuvfMulwx8YQbh0hZ
lxT32Ott4tXFVmnhF5c8xVViPsR2Mcl1dfauAdBLB0BHQ8r7NLNGmrHIOndyWIO7mN0X3bXhpLFp
tDHbpjxQeUVAz068i87Au04F5UTtu2TWrCY2waK110aqKMtRNCdcm5RFs93htX0VDpwax8KGNbW7
udUZFMg2H5iq0th+czR0u8K+2SnPNMkzjYjI3MaXPcN4Lmt0yfIyBfu4b7FL60cONUfDKavdvB9Q
ICT6hYHKR8aCASDjqFFmwXJK6LDqQnomSh21SrDnIY3Zjdz6kIwhFw6nQUme7L6dbVek17osNL9z
K07xq8CeIqzcnyR7EOgGjEQtxS3A9OnEzOqNAitGNct9KDZY4rC2q3+r7iSn/FP2olwnfQE4x9Co
DEs5QOkuII1eDiRx+hNcFJifZPlZlNL5wEqm0vjdguRE16cnw5nqF5OPpaqw+HsdjTgl4mNrlGtR
zt0q6m8bwtAgK/HcVobkxrO5s53oJenCnx6bz6lV6333HTbAXlNtRUKXJhZr+g6HsNkgzT9DJLso
FB9dRmLLKfBj1lI/UBko16Cjr6oQOjCH/DfrPTn7RWO/4kg0VhToYvJvi7l/ufx29IhTKf9HaHrb
omcnCIwIPhCLUw7ncSJ/1MrKdnH9rrUMrxGgJJ/Jf9/pwMoYcbwghNGg7EFU3UeZ1JvU+rAVhiSk
TMwQegM8WfkdPcIfTNvJEiHYsiI/n6ZXDwoqx26YjF1zbeKc/D0l8SteIH4LXI19zo9Hv8uCgRD/
LCnFsbD2bj47cvWHhUeKCwq1qy6+27oF0WIzjc8t225pHKFOQu63pivW/we18r+6YWz6zHngln/w
3pu/M4viWqwWrGg8opA9A0YXwv3Nd7Ddopeg5IkJY0NLNGZ2SD9V4f5R75CLPnuqpbDrsTMIUtyx
GWWkJJQWHk6jRXqx2onFrSP+4ixrF8QCedIHP0UgNT9IKSWKwp8kRi+G2kCVXwZ+a26q6puKV3Qm
9kb0V087DI8KLE2T/VlY6tpSwGwucDhWRimXal6QkMOp7zqYc3DQJ43rbUMDebTNsTECR+yhVWZf
bWgQmY64uYSZXI2q/kkVbevgeYZl3bJAtS9GihsO5Ic2WAVr9x3LbW5Hbp9FVid3PE9ji9LqUfTF
Czp5wbTLdkpwENHSwMDb0fpB7b2Lob4OTcXL0ET09ZLmLTeIJaPv1H5aNpiwPHlD73rRheRnodMi
7H9nSSCfAZwJ502X5K8VM5kImouWWQ3hUdK61ud0xyD/L3trunEmMBd/0TvfJgIXi2YYELNsLO12
tUprAD8jMIli0jHA0F+eNP0ZXzQQdIaRJgA3KMO/MvUOrA4PNT8lbIPsnIbygjw5zylTyCG9yqZb
dADKDzNvsi6dK8V2Kuih89ZVU+ASGVH2EsJi3ExAOKxTHugwxMiKNO2ajjWFsET1Gyfv4UjuBuKQ
j8PhQb06+XpMC+50nQhFYua62ZKHKI2G4LlmkPhzrJMHzEOoQMmIilJUO6NjFmSFGCPOxT8UqKwr
BX3HBdsAchEnS+ObgM4xo+cxapTGwLksiSgxjOGqy2tJ+6e45DRmxi4rPK2EuT+JQV15kOv1vH5y
E23TWBuZQelpM9RHO+Pc6vyv3aOPS3t6MaeT3k3IEZISjCiZVXXiWXst/1JzAhsx2/5m6H5nO/qS
XPqKvtWAh3VB1eiEmbB1kGUVZXgiT2aLGsqfrzQlm0cI3wyYNgD7msrFENGn75iJ0bw5/pfgOxVq
Tky7tFaKTtfPiD6MRkyBkgAvEU0/leb9W/UvIrDmBhKaLtn1SY0/yFM4smub0Gu9ZW6U+6h+K2tV
sJiwLyVNKxGVU7RssrPnzUyleFMTLsIvwv8VDCfxPrhI2K3zpIQbV1Varhhp8JNl8jzgFuNHctjF
GfW6G4zXoSS9Bizl4jYo1ICCP9Q4VbZZZ93cWHzCawJsNp1Lq4PMF+NY0YfvHkZyhGFy2Xqsrkva
ldiSdLu4tEDQUdYC/xuak6qPLPlYCbr2n3+/EJQ5MGWQ5x0nOSeERwTNmXelGl3SWfmYtKMXkQUH
6cOav6Y7OLetrSCTAIGOwY0fKvU+gtGqYNEsvZzvtp/MvQEhN5imiw0HdgXP4W7Yaz3rqFINLMnS
wmPdnqNuubu4GT7ROka2pdmnPoyHAW29i40nF5iHaGWBXQjnOg2y8+Dz7q6wqb32kjcqwMEKSfeE
MXXg9IsZK2SbUNvJlo3G026VpZmiDVsZFNqsf+W56bfadKEAaKGbAj8yeCzGg0TS72p4vjNeBvLo
Qsf4VSLj1jK4SBWdDjTAx8DsIyPAJLoxvEyDNMBq5ilZfPy+mo3X32Qtl/dJ+QB9Yy+RgJWD5sH1
AQp+kLrjfdievRcJsgHLFMheytQ/3YzzrRF/Rk3TzA0wyUalpuezBZMcN/nZHjRSTNIoeXMow8pg
Annw6FsH7bRTIre4uxQO7qOA3W05RMWnpme30aBzWDGt8jCSpziGKZwqVWdmZ1f79ETJ6Vh0+gYU
p36aSk6/eg7zgHO3RbQ1q17yqKx36FYMXEPwx2LA+exppvMx4BoHpRPyxl6JMK2dfWZeuVcdRy47
3h67zO4oqrjBS1X3ttY3fhXj7PW6gPTE327OXYsW3Cyx2GONT2dZU8dXl6TGY7K8aVvujdiyfHNs
old94jWdZux5Xd15q3JHnMpKwgaMhcKOEKMPJ/TilTfFyh0Z03BdYS6ZP0iUMf7kKm+PY16o1/lD
pMEvPBeGRbFwo1bwRkj26218ryw5595IGYwF3acxblu2KZSoIpvbPTbLuCcdz/LA04K7mCqUDu/W
h3a0zxrjyzM4v2FbeSMxxmlrwuwKJcYhgtmCulZhzvTNZxfwUs3xN9BrDJjWjv5aMfwlnAy0+xF2
ExphZO8WSmeTlmz+k3yn5EIe5z1l7/bAtd30UyNTtYK0GyygBRKrtEHL18kcDkg38Md/gF80qwZd
UpfrKVCjtSP5gIo69rHNMRt38f+4O68dWY71Sr8Ksa8nqYyMSDcQD6Aub7vam5tE2/Te59vMs8yL
zZebPOeQECRIcykQaHKzd1VXV6WJWP9a31pBc533lkgz0j1FTqqWdorv3UGUCwLvUbP1FwgawImy
pFuBOjSdXcFkbhmatFaEU/4uJzzrGCmQbeZAjzQ/Q6sBoyqNS6rJl1KXHBH9yaIReyvDNr+KRpik
jESG0bqn/FNcehaYfXYslB/edJplUZO5Dqgvv8ptrIuYRww6TRG/mSSP2wymtpXj1NUG2n+yfVLk
D5UAqZzs2bg6i0KT03qMBOHGuAnWPUZgxwSd7EIs1UeDfnpVLeDnMfPu45J0RwrMgIqk9Josktxg
kqjoG5wOgTTF2gsZQboEE6gmKtZ4wjOEXnT50JygsQca6kJSrqTUt2zTupAK47AbgOKYmKU1m+qi
FzEQj+3dGgNy9920WcfJwgaXnhHMgYjSAVjdreVUrPk1pi1alDxrdKPvfQDozdT5BFj8RZaOydKs
8RXblF2uRPSZw6DaCS96KG03XPz45V/+9q//8jH8b/8rv9B25OdZ/bd/5c8feTFCZMJn/tc//u0p
xJjz9Rm+/XzYP/7a78/yjz/yqD+edfnWvP3lD6uMlN54035V4+1X3SbNzx/Az5//5n/1m798/XyW
+7H4+u3H22ca8v7RURJ+ND/++Nbu87cfzHfNn7/h77/g/AP++O75LeWBi7fk863+94/4equb335o
tvrVMpgumJYydGp1lfrxS//1+7fMX11iomSgMGJaNjz+H79kedUE/NBfba4vDOktC3O8Ywvx45c6
b+dvqV8dw1Ku6zJ+sZSjpPPj77/8X978f34Yv2RteqGnp6l/+8Fr+fFL8fuH9Ptv5+iWzlPxD5cv
Yes63/94uw2ZAP/2Q/wvvwBWZJXw/jAEJ0Qy6Fbw+/5WNMGxqhN3x1Q1YcTVOpt8jFPGNJp11jJA
s4WL3d9AbF9o+rAxLa6jeRp+agaVJ9SNpDyP2sXezMZrCP0AhmmvpVS0kPT6sXWIhjvmeDArNe6C
3ECxgKncmxS2FIWH4E5Cb9mkeneha/NxLk7STPru8bSmi7It9XnPmW+DzmcAK7n+jHZGmtMqq1sS
9hiVosbcEtovr60YlEidrPLRv2+q9LMFULgspbqLbGAPuea+OzbjPQySKRZ8fZqtW+hyJvEBfHar
IApeeNVIHFr/NN+qkascaCK4b1uuGDhJ4WK1Dc6tuF+Pgq14J41tWvvfCSP4q7RiaBRyhcOlmTNZ
TJ/G6InZhXPnFwESwvhI/BrW3DxbKoySO0hunQpLQ54U051Rgx1ocxySPVVMDJm9Tagwy08JVH2m
TnvmFTtHK54iH5uHxWIyiYcDTmZWHnGsL2Wrofa7FUpsBm2Ant8PLaAEPcfPwZyvJ3okltLKburG
R90e7s0Z4jVCBrApIGyw0Szaqp8H7sYrfv53uoAHYtGKGoS9Q87MjwxSipq4xhe+6/IQ0FtSLMq8
/ewCUkyqGedcERxNMndecGdp51EQ9DRSXtrkPfqTu7UbZxu55Uvo2vcqx60vNAh6JnYCGoPgcS9I
AtIQCpJRjYuhZkZTa6y7ncGHo2cDrS3wUjfeYUQQ9zPju/b7Z8Pvz9y5WTj5VGAwGO3DGBZ9D3UU
ODn5EobaBFh/dvPmpcFA2OC21RRsvbyJ9gzHvLVr/xz0AQu39otKLYBnjEuKqGclIeASGfkLhUTd
lTsZb7YTk0q2vvKKF4qGNVAJonY2VYOh1oCBzz5Ix9CnEVTpCu6qv0iJKHWyv88GtBY3fzEmZ6lq
V5xLfziWTrkqKf7Z5TZWm77wn+oGZ2RKUiTv3FMvhLeMG+8LCApr+cj+rPJygPGdU+XFIJ5yRRAt
jvMBCKPbmywf6ZsqjrIge9cU4Y6RN2DKrBl4B9aUfDFZFtpaZ+aeJuGLEYZHDcta3Be4IfXhxMyV
j1Fz1yhZV0JHm9CtD6Ebp6GMPqWpU+Al2pvitrYj60IaLVy0mWRoMt00dXSXNy8+DKu562aOr9aQ
X3IxnDQDRpZh1UcNPmODrkwBVz5PNOHsuVr7XntIoPFDkZXvbaaVaHHhraGBAar7ZVmM7rm2VHBl
WpJ2I/igTLu7QxDFy3GstonBT8k7giNYn9VOTt0+0dK1BEnM9snXEdyNcVVaWFbJsZQ4ubK8w2pi
IpqwfgXLZuyogi9Kj1F3QHw3c5OQJX/N/Gh8nVi6PjgN1pg4sEirGorsFIanvdeO+TlIIC9ZiHmN
W8Qneugj9CGv3WM4+cAd6u78Jr6wjwqPNoCdPfj6cRvVtTjUCDuATurrUCXeahpa0JeZX9ynyG40
3BfkVrpKw/xVxBeVJulGr+P7zsbnD8njtikdTIQQwVtdX+PWCRdxPctjEoNkbFc7V+MzrES/F4UF
yJ3GegCe99QQJHOvybCkSLrbmWo+iUW6djOinCxUmQFYl5rZPGOVM/v0l85h85ROsw2Sfsa2QzMo
I/SSlBDmVRqDoQzCT7so3xvD/WgkbEiJ3TxxxLYRUbJpw++41SOWZ2i6Ril4/1U1M7crrFi6Tzin
pDxGlNlrl7GccSw95LzUn5iCMA/RTAMcAiEInYAMvQrPlgGBMR1MSB16dfbxzkMxV6sI4zqDNmQ0
fyroFZ5LXwt4VIvBz/qjFlEPNPsrtNr7ygykltoaj/rIU3JFPCsuWQMxD9g0a03axh6b6NxKrDcr
plpXeS7sh+CtYX54i6nKxmNpf6mk+cbD987MrtsEmcT9mhAQkFgpF1mlNzegwvR1JdWyFnZ/EBDi
8YyZ3a7TTbId6s3JdeA2ocLPYxsbqxNHP2O3Wfo6r7cW2Ff7p94Wx8BU6cYGob5BFLxBqTspr7wN
KXmwtbbH/Kpe+VHXXTMhiJhAnMNIb3HaBt0xiFTLzLV7yUa/3AyNfAWyBxwkKYMz9Q3+GaKFf8YE
oe3jwd7KNHrorSg6ZFWnH3ypt+vYoy9bd7ZmbwaPQXfbTIR2Is+0CMNHL3atf4mOTZIc+d+DYS2B
XtJcNhdsx+LYA/HZ//xihRxzuubmq5RowLU1pMm2RbPUjfY1hkx4rWsavdpSuzhcGls/40OKdsQv
DgFT/5bRfNGlJJKpczGA3w+1dIhsJxSv+TdEH3yW8BiLG4qMAeF15MyQOeNBPgeQrFuzIkdDPeUW
oYGjIsGHX6QUy1Elr60CqmGveoDpkOleQs36KPsyWBH/PeUCUJENQ6QMApw6eEg2HoEKgqbMUHNz
0k4NLdr26KkTHyvaljbUOPNo2mv1dhO35QXeA9JD3h7c0EQRAxU3QX5SCqKEJOe8YUq+YiuyLHMS
lzmYTgfqARGj4d47j5qvkJ20txIgH9froX7MIbmMjGsXqfKh61WAbT3ilUGCRY9kf4+fig5KClzH
sF66rnbtN5N1NBQFhNRWLOuBqfUECUPnvk4pIoUBZsVya8ZqJxa/q88NYrSe69Qr781oIAGledeZ
MX4XBv5uL/c2qnU/RCsT0FfJk59F5F4ZrG7buNPOhsfognjWyjUoUdGDbJ0EmC3YI8mrcoTm7cOB
PJJr1FagscyLq+RF6gVbNy+98fOZQCobjHAKL3vuUAAGvsc4DBo3cVVWRHosbeNKO38sXf0o0+mI
UKjfpLLf9NJVpAQTbVVOdEZFrXuEsfnt9917O7XOMwOWcvga4kfaIAzMdeP/8H0NFDTDcKz/bGvz
b03yf/8Pe6SP/M/bm3888J87HFu4BttJqQzbln/d4UiwVBYVtqZlsI36Y3sjxK865G0aktmX2y4L
hn9sb4T+qwEMxuXZLGzv7L3+G7ubeZv0l82NbenKVYAWhSsNIA3yr5sbSM9eKIRJ8bldX5oAvNDc
jqFFq9bsjnCk1mNYfQ62uSqTbDfV7eFPb9cfu60/766U5fy7FyAkP1lXlmCPZxn2X19AXXAT6CuP
5IGO1idVeWoCI1x2LtKmIeNrRseMHCYaOay1Dh2ChEjwnBYa/rW2eLS8+A0ZDGSc6X2OAXHpOjyp
fKQolGWOo43Wxg3Mx3YOx5BaIq8SupdYkEXuaJTp80ldT1JzrqoaWryGB8kTghYz0yxWeCMdJ43u
EtpmQMO+gLogB+mfaSRmSk5hy5LzmTnfVPVPyVQdY95dAOejccMN+bmrq33p9zBYsigFvaO9CC8c
dw2UMRlRRVS7qb+WbbyrqV3EapTdkGlmVAzk0i+AenS4AeCBC2RnDFFlZYt1U1X3tpfeZ6oXq8xv
iC8A+Q1SsdQqv7zKU/cu0q0bDcPDlaK3PLVpL/aSC6v1bquy4hamTXlYK7w8W6sjWZvmGrMdgu/J
KI+i3tSG+yYF1lF8srx5VFtb7EbdswipqtR9+U65PI4HeWlJk2fG9KALcRuJp9m5N7CFo+I7+yYg
TrbGx5lidOi0g0nCR4FVJVJ33+vRg6BFCI7usvf3zLR3umfwrmks3nw3+KwMsR4NSZ6WTuiidJcq
Kb5bH4iNhPwQlxTnTSWKeuCAA2yfMvo6RJ8v6tZadIW7Aop1lbjMGEvCiRFkqn49g+9qq91E8Atc
orsdVZ8TcMRiNrbZH4PJtgl6aa1XWyOudqlsNk3VLmNGEky1FgGVRQ19j0HqrCauoW4yrUXlrazU
xufqQOmVD3ncbBI/WUkUw4D78M/n8rILpPI4C9aeKmnytiD5qCm4tiP7FMiI8VX4WLPpriOKaMxo
VxQ4PbUCHFa+sPFzJVG6tKPmRg3mGVO+I+RrMWkPXZpcPH/ONxfAz7Ld2IDUc6Z1Tl/nlRsXO1Bh
ZoXqRoo/S4Emq1vQVc8heEyjrSmqaDasa3/+9qDZUMakOLbG+Opp+inn3SwHahqy5OKCLDDAdBbN
eI/TY4kjd9F5LWgKY11SOAPage0UzbdpdqH/8aa1QWliVGWMj8e3c9xPYY5PJrwVBjryFVT4XVc+
GinCfu1DDo2nm6CNXkLh3/XJeCyYcMkw+jA468M02eWIxLlDshTeSxcs9cK8Mc1qa5LBHdjjWMFM
ikoP8wc8//bgvHYsGU52178OBrPlMR0OiQoP7reWsdAyZETyKN7Pf39+W6gv3TqYYLwyAkEkGHl7
6rFde7a1Avy2qjt1mo+ZwIsA0bIkr3eSFASuonWQUGnPWT23T5M6X+XWtMb630RE+VVzyAzjZFfp
dU0sBWjwOhrSnULYHsMHWiefPL/57rz6ZT5S/JjKmm/XLi60KC7mqysXyJXW2WdoASqitKiyIAQr
Zg9Wco8qh5OPSQnHZ9gzcKcQsrAMpPf6yh0QIwocwCGpbOvd0cTS0qsb3zSf5o8z6MQrpKm910TU
Do9ryQTOBKCI8Trj2di0XOLK+TTprLZkeWhVtU13DjafmGSB4MwvkhbYnlo5RrBK8QTMpxCraVZz
wWOnoqNwD1KbntoOgh2TPQRblV7pQ/ssO/KWGLF7RQ0hR1+t44r0m+XPH8sBjIz88wTzw+5G2Lyp
wr9PlP3QXvigKHGy4nscayD/m2WUcAzaya6+L1PaYHR0ZGHczk869NOJBeq1FscrOG3wlwxDv40n
EyQksW3TBlIsX+HvsD8BW38FDAV6F8zHcdPWaDX9qC2An/ccb8N3WxnZqiVyvuTKZx+ISJJWzEN7
H9JcxZRNC44/vwwqXTvzxUVUtCczjPfB8HDLIYKilSlb1SDErqH5O3oVKA1P6WCL2J/HQiPWlDNx
x7VLIQkb003IBP8lgW6hYYnRuBGsgwCbjhP5krYLmlBHroY6EdWc5NPJ4WArrQJPf62/JFRu8sAS
twLiEXCPR/iR6bFoqpOlDRc7N9ctBAYyjR6dUbp9jnEfU2KWfdrJuMkoeE/q8g2IrLZy8m3ZB8WZ
l7T5eYf/H6tms+iC6S1ZB6HZ/weK9r+x5MvLNnz786rvnw/8+7JP/ooXQ7g2sLufa7u/q9r2r8Jw
CB+aLusuZUrWZH8s+5xfHVQZc16Q4Tg1DYkW/Yeqbf7K30StZF/PZE13dPHfWvc57ryw+qusbRpK
svhTcn5iNS/M/iRr04Wp52ndsu+2ww9NY1vfpnS6pXX8pgcu6NteDatc6xVXU3kcaODewBG7cxLb
W5uF/RZBW43SsN9BOU6OYGWGQ2eYywpo+TqytOZmsujP7OfNPii5cIPu0rN7jN57rfumgPDLnSUC
lHX3VnwoanYeBtZnrBMbUHjICt4sMAQoDT0vjcr6Kz8Nz+B5Ss48/WjPmRF8Ul/wWIiDxFjYZwFj
HZPI4pajBxAewEtVZCAQAcmOo30EswjC3fmczbKIPQsksXwWs2DizNJJMIsowyyndOgqjmkisMxS
i47mEs/iiz3LMOMsyPSzNCNmkSac5RomRoD6wu96FnJiFB1NYuSs0XiGGnAMmo9A+0nQgJJZDArt
QF01PwUilKJklozoO5vvsNVLhJoUm+TxRucCeBs1Ar5MwWBwzsFfl1PZ7UqFqAc2ACQ2OhXl8ghW
KFclCpYzS1n9LGpxXaG3FZmrmwWvBuWrnSWwgbWPhSbWzuIYtTz3cpbL1CycGbOEVru0NTB/w7ai
18V95ukRnBRENznLbwxv5zu8OLizNMfFLd/Hs1xHAOrizwJej5InZklP8xl1m2qKT2WgFoJWVMb6
gB+4yRn7rNPoN6/T6N7RAaB2mW08ILO+NjjH7KalETJoBiKts+/FePEjtcsY4a3CDudTLvoVxSgw
MU4hJmz8Kc646vHqXVWTkW/AwUMTH/YkO9Qud61kPdh9QsNXvW20eDmYsjtMYCOhbFgf1SyTEk50
iUbCHOQKnaKkNrOkiu/qPXqAVlXhVmvfh1l6xVY5roDlhejHcqXPAm01lOe+0IZT5/FTWE11a41C
PAp9X4aecN50081yL23r4aKOOuvS3Cujv1GzMOz6KXdddXKKT3pfWLgN7hWdHetwlpRpSzw5NiFB
D7WZiPIxQX2eUKHdWY6Gv/Htt+tqlqnjySa8GoHINV1gpSXQYZfc0MIc3IptlPVErLvcBJT08PrU
R8RSgmh5y7vDXOIq9liux04NmwA4XQ6tbenH7oWpGpHlIMK3z+Fq8QUNq9lTdVtx+FwMV+txuFmX
NiQpN4a4/sr0MbRY8HsR4RVAPliz5TQtVCa2GHGwbQ4R1YJVwfIW/ADQ4+GEvchZ0Biarrqi/s6b
BuaNS8mTQVnTAqvV0e4af+OHeGJDehQCn+xVaHcsNlloFhZjfUn5yNaFebSS42fZF9Uq7Wxs24Cy
wKtTziHCo8PBUgX5d2tPzYsNTxrP8QTThCQojKErKyQa7TQIMrgkUWDad6twL34evAIpZmovOYMy
7ZKWGolpbALsswxuudRQDHm26fyAOJsyTnpfaktVfuDExseFYkTnYVES8tA2XVnlS9eOueWywPRL
/6EgoI2QLxIG5S2WQ8XRrpzkVoleHqtyqXtesbYi7dUwmeCkCnywUwyXDCjfEtc09BYteyaZu+vc
YicyrmOJETnwVkZnIzF1b4oC77x1HMo6PBqdvA9sUhOWH5IZpGZDacGH0uz4aI3geFtNmlym+/5m
LJXYDgYVRqXDlTkCAQONa1MynVkBDGgZqltw0VxV7104dMIuMGdA1GCYFLJrBGzJj9VIT9DQoxBc
qQaGIb62cP5zeABaGY4h0bftGJhUMXQLw+iMa8sMgnUhe2cFBOZF1zNrl1ATaPtYk0jHpcCguzsn
0PJLMSC+eTENHg0HzUvkVbciw2FCRyspkgH6od36DiQEBAOZinypc/pvK218zXqnuiPCFDIraG46
08Z/SK3pFJ3Ar9OVyWb7WOHW1liWt5X2ELbjS1fjEfGH/FzbIx2yThHg3eoFudzJWtqMLSCNhNkx
z78rQeeSk0XBuu/M5tpJn1onURdrRuDJXgPPPrNXakA5ntc2D7qRVKu60F9LG0+WF/bBNjdqKis5
fBfUkdZzv2e70BvTXo6yLVc1CvMCvThdVfQ4M19z8jXTHGfrcdN4DLhHlF0TvlFAKpdRXgYHttjj
3eQXD1mgBW9DUZMWAcB4CnpjvHjKLPGr8wA3wRAHWim+4LG1T6wUIFvNj/D1/LkeIDRWzoQFdqCY
ssIwLRjtWFV8mxdNuor0fjuY/sod2SmQJkRONXIdZ57aYmSCPuFQMG1COIDlvY8jz1hynIJHs4ku
qxLkovecxtNOL1zMprWgMIRNgz0GNyrUlz5ZATGgTecSAk2HrzOdQtiJFZzKvOiWRF38TZRWX6mN
eXSI1WoIyo+yc/SlPffhNvTegh3JqX2wspVa1HOaoKwy1sNt+ALA0Fv4TUKGyRObvo3PcWmIlWXT
1Wux18yW3UiwWPoztT0RlH1pzzLA8GmTkyeHkcFod63pKiqv47kzJbs0CoSEH8OpBlxx7jUR7Du/
3hjj8GhYWrV2alCtkbfxhKQ016bzrfRf81ibhX1c/40OWSFo9uGcWTJkAw2fPdY6isezXigofzbS
LOTkvUsl2VpSKgNNptOBbBKS5NO9jNK80WYuY9eeKzHoFCjFDLOhqKzrhFodWlOumJT5q1rE/RHb
MtYe17/zRyoMVMLNBu+dfPdw8WJpEeemE/WZ1r929OudUla5NUKRX6jwtBeJJGriRRilNUI158a2
IFlRTLalAirHIqrhpg2GYlMIz2ULRCl2yxjpaZLhmcE65tg4ekuNijGApNt6xGW7tEIn3ji1+9zJ
xoXkUGBEz1MQwnEzHqbMs7aZhRPCe4ZNqR6Ix2bnpE3fmYBYW4bTclXqkFt8NdB0+QA3MTsG3Zgd
TVcSc+GEWPnkL6zIa181ZItV5xvmXrZedfHiR7+iSjafAZ4hStq8BQ8WXtQs6kTqhz++pFy8wb9k
AkdjEwbl/ueXlAgXVW4RjgzYATjz8tPoi2+ycfauikR+C/Oagy4NppXgAkFGs+3u3Tha61NLBg1D
7doPOMYWrTW9RqXTHAD++beuC3RrnOr36Fpn7QyEoUgf6nZMidhCHJz3BSfBgn7ZDaThIqnOjrAE
lah8SolT79vQ6v0rTcetNZYU71FgsC612DlqFOCs4Axx6ibaWXWd/+o79NhG8LlvQxLCa8p3AO3U
MebKIJ42BdsB3BJaw92+uhRdZm17vRiOUcAQHiLzzi7HYFO7xrutYYZF97EWQYIxLCNZc9SD117E
zb79+YWB0gZW1OM0V+Xo7EtunqppVRlF+OLMkhLF93NLLLUGFs5A15iJOq7jbTsWkZychOaM3j6V
TfXo9HyY8CfG2y5uui0VweEWD/KCvtpp27ax88R9a8nqrbiYbXltlL62sXXkIEvP7HUzRDsu1P15
rHE5FoCaPwb5kqfTdypz6zrIlAlVll0yoEB/H3sdqICY9UMvu+lan0jfYkj88GzaoI1IvbaVvAlq
j0qcUH4UjwJi3EdaR5QIho44A1e3D9wt7lxTCIz0PYt59u8vdGExOPXj+9qyP7sWUgO0ZHlocOod
8KKuKU64bvNrzrvwGBWZe+ld+EtWZGePoGBfapNwQR1NF/DMwZ2Wd/Z6GqnnJiCRACogz21IcwIO
3N/VGOj3QJ8KckyAvNsmX4/BZNGvw1FcqKLc//yvf375//x///nDIrAJkikDW6s+f6xzFn1hougp
qcriMTFnVrMEJ+sVbv7Ym/oGAuVOGwv3HEKQfnIoOE54nBf5DV1Gw72tyuQprYNi70ydokIoLlDc
I9x4WXOS5A8PbQKFNhupZ1Ydx5bU+mvh0dmCsBKu2wIoCcw4dw8nbukMaiD15BDFsvVsM5meD9i1
0k7CGp9JUQ1z2m7cpWm3k4Uf3/iC5Uc2yC9h2AY6ZBbdD6WNYs4m4DELjPOUdzcaF9yL8BvsJdDt
mMiTx/cYeGNnhtltZumiHXTrWmvadCfiVgMqSlkzgf/g4iskyjB2N1iGc5audFAbQ+Lc+0GPR5b0
AP7KID5FfUNgpBhui/ky7rJN6Lyoe7OacEt9yHZQY3Jo4TZeuC/BorBPdlGLU3/biyHf5xo+MpYY
aj1yeuMFwY1PECfbRSmHbty2KYdn5h3Y/LCpAnWFsUzi6MXzm4Z+dujImB9Vnq2jFrs6AE62HlOD
QdI3vftSZRTpTsQcdPD+rLdMLE9+mq0JZPhbNkMFsUgsmgAx1bEs9R0nwHSh6cTdphl37JTC20sC
nAk1e0Ael+qrYGfy0hriIeM8gMo9V6IaGv24pnxoxOSuaI907+REyM21l01vV9d565053wFI9mK+
pMLjLye6Q7L6RUuHdt0kZBxnowoVe3i1SmbfqyIMNpFJjNSd/GWSVP4yFPG1Q4Dm0HNH8dR+RDIV
MeZP3blNRecuRO7PSzxnHVNtCbSOQhCg/tomkDR/dAw20jTub+GvyIueoxyoDwWj7tpw0gR+toSQ
eduTGL0qHQqgiU/XglLrnpEC0it3Zep9VcLQPi05RqYx3JoRrJUo+6ZqlcWmj02Y+3V/IvJ9SZ28
WOtA+RbKPcEACc6UsDeEjvGvRW1FNLgxlxK44iH2mRRDxNi3gbGm5bI8AgfI0NEJ602G4dMYCmHP
0B+GEjSfT8Pb0q97NOVYXkyDrr2OAP8q8woNUoJ7NlROCyaywYIdIhPtiU/dbluxG+INbn+oMS2h
Ues90lleei18vIRPaaCx6IqZ+RfFoBaXA3kLOUrf2y7idMLIbw+hEEJDFcFVUcGhqF8jAmvI7hpp
boYeUJB0qrV6pjuR8CgATt6toJnY1RkYEQz/0Q6SBQz7FXecES4wV58KX+OVhq14qWcmQkKMHdGw
p4fOhVeHnErOpMYVEEVi17SCw1Fy+CU6tnfSqTjOrgXdd0jPUHQ5c68CJop2MCses0JNQYHSoTE4
FYGOJqEjzncA2lrG0U7OTmlpS2tL+IaFwqRDszn//NhZ3VIQM+o3wCGuEmyvrE1Us2gJM6DO7G27
P9pWcouOyJ01JPultQzAcsGFhLicEaSs12P54GaY1lkDHTLGyFe56r/0ZNp2lAIWlYlvSlBlnqTG
phrJyc675pYWAh/hqXEt5JwWB9zP/+rLEb2P3J3SsXaURAWiMWeZy64xYEJ3ZRnj0aVTd1HVRJ9w
aNF/QNODmtq98BENgWLw/hLsLUHyBBBWFlB4v8mw47cwWgLfM3tBNx50aVUQFXlVdhTe8SiSvAT8
DEV3Wh+L+7Bydtpc2RFvVE4SZz4XqqTa9DnohJIl5k44d+wk0KTIM7BULPqD03nh0gFt/Az+luFQ
2xC0qB0H5xSVSsoM4MHWNCgDiMG+WMh30affvVlce0pC8Ql7dzHHIOOOiWsSDu1SUZdTdn2w0nwy
vj6BGZ3sF3G3Vcylj3XySDwojncFcWaChNql6O2LoA7e3uY6s0Ux/zZ03k9rvYkiiiUmfFF0oRXp
bdhza+KC/OHaKzeyYRT6y7GCYRlNUGl0eCApVRNXQ5PtdCSC+d+97sEccNwlYtddWMZvPg3GFQgw
G2hExypYx5Q7s8UzZMK4f3NosURPooyoDHfBVPIKrYNBwAe1dHa/4O9gVbBOqpQ/KcVi0U5//1Vi
tklXcPJvK6wlmCMv2IQfcp1t2yTNd3aiKyKrJBeV+RBkyaMiaHNlTSF22lS7mA5PJT0uJsoBj1BW
8qpny0M82DmyMP2arOx2fsnmgJnWAAdrRleyZCprWeaxzy2IDCMU6ab8VLVG4d3AAZXg+Tfz4c0N
4Ayn2PyzFND4/Kx1xaePpW85FcNXGDCYi/y9ZawNbg4AgrhwRoAsY5slX9fdRe5TazA3DCoAX27A
7FHX2y0AdigvZQW3S9+kOCJXuutdQjx+WJeqlXCgMteiWoGKfSK66Z/rJN+PHeZimZvfwL1vE+53
YICI0GLZIsbSOWzdsRRhKa6cW8OkXJsPj2KVuyE3jkErnxs5Akefj2p/jHZWwMMQPt+qwsDTrImH
+UMMVHrjOm9jm29iC4Kww9TmCjz+H28Iq/QlMbvXvhnfmtRFkNLUsY9zDhQUUQm212ptsovxjmDk
DmLNMeqq9VTR4j2wWCQHm0hQ1miqlU6VUQRY0TC+vTB9AUVn7lhj2KioCZVG0/0QxbCXgjumFdki
tRhdipqcBoGeAvbifPmde2u42BthyrZ6ZRdDfwvdlvVmsg6Z2iJQF9dV1VzpZvcg0va906OXNC4o
qYYpbOcS0k8E0VbYM54nlU/K6R6KyaiWRhIfQOItLK+Bz03XehagKzoGyn/eQfrOZx2pRjEMnQqc
bx6+Ee7HCtBMGbW3lgvIv0JOtJAigvl+NTIjXRiBRh+SXMYS2hTmEEArAKVl4wPwtL33WlPrTruU
DZ2VcWy/hfrE70e0BRZ6usFmrxbkmqjebovvmjN93/hGtOxzXd0ZEy52Mvj5vRElkkBP/ELsVt/1
GTOHkEko1jE/fA2dmaNfjs05nZLyxpm0zynaiKn0P8uSms5gNF6auCDojRSRNyEsbAFls81oiNMz
P3r/JoF8qQK9fiCRNW7LIAk2AB5TfCuZvwOwda/CLviKmnhbEXCG03xH9Y99bvLpLNkPG33e3w2Y
t+8L3PO+pc7UKYz3uQbfK0/Ao7FEiCFxGOOmUom4Y7HApq3CzxgWzyMU8NVC74dxr1ERDwgOwUX0
zBi0ivV0WoCvCwDMG4epXbYGu2UvkLe1Ez4nEPLXhDpe26Aq99gn8WR/2bhRrqiV1lnnNh67SPXo
yhFTRgfjs4QDgz6PFb8pS7DQvrOxgCUurAGhQFHH+v/IO7Mku40s205FE4AMcMDhwOe7fdw2+u4H
FmQE0fc9ZlTjqIm9BUqyR1JMyvSZ9j4qK1MiI+5F4378nL3X7lh/liyECDdqUz1wwOmWZhBQG2o5
lEoB99OdrHJrpOBCdNBFedONj35NNHCgenff14XB246KtA0/tMDzD5MCtuK3JkZ32pDXWC5386uS
usm2MfXbUE1ESl63cJUfFKCzdV6IlWjt6N6ogWTzUuRBkx3yOfOkLunO21Fcwt+HAmjY5dknfRVS
qDBX7eCwLs1GzSKj2VpmhQu6JqRGEzS4/IGmoMq0o1PS6Mrc9JCOUXXmmLgQZGzswWdOV9hmrxXz
xVUjUHx07HqZWx9ZJ3yvNfadJWzMWdvat+i/6RjhAwf9QBFFSyQ+J6PmsJ8OVEkN5NlpMl79NgP9
IqM73Fh3o/KueDvfSPBdwa5eFaa4Qgt50BtfW2IuuTQl1gfcfjwASfmQVGEB8Mm4s2wqfYJ8nfDo
zwGEsq5PYkTXEIxPE12yBU/9IIAdq0q/0pIyWzjx9CqrZhfbzkOF2XPQP2MrFWt6rbcOc4esNssb
XZnRkhT6Dn1PN7SkwYttkLT3bglZKP/Mjnw/xb5xhf8X33SktkY+fXQNcv/cHI4aARebQlN7j3Ud
JA4/pR7zPRAcrJM9/UY339Sm9u4luJcr7bM02eGwSIesk7bixIUJO4mQzeh1kxLw0ROA4LbrxuaP
pRpqUIk7FfEyhRElub5kjKD3H8YEeSQzMbXkA0RO3PSLGl7minSXDzcORwIASncd9eQYA03CEXnD
QRV9f7aWzNoWGkFyS1mVGgcVsrNjw4MuVTOVZesJlX41mBpJ6zZGnrGx93l+gnn/ErYMC+0CKVSV
n51xzBekruDMHcSd7AET0JN6J4XsWiToCOoAdQhBs0wzAUsCU19qdWBt8/kbeXQckmKQtN5oQkXh
Pi8M51w4+tYeu/tU0don1k03u9dxFPQzrZ51P7zg7I83Ll5qF0k/uzUoXbanU2KahyGHQhB9rfFG
/xFfzE6PiaI0k1DfVv54wDq/SwyIqHpuLew2eIFOSusV58fgznqtDCJXAqrZzfl4fYJ23SFpyddf
i9a/i028TcK47+E1hgn6Ed/9bNXpuxU5z1AkjnaskpXCXcDhYoQXVp6zFqsIZsMXm9SINnoIS0I9
HV0eo9K4IbXlStORPo8pBheOOmzXNcQETZ60QLuNyBYiJzbchsnwRAow74+GdbRK/H0EeAVJHdi9
kbNxNAB2xbOkHS0zeSg7deq1Q95ayVUZ+HdmLTrcQ/WtG6NPp3lMSrx+wKIp1owvSNQ1b8BFELmo
F5ckHeV6JNx0UYHTH0NvM3AyjtJP0kNNTeDaVsYEx1dZqePNL8Ql0sePoEyCQ1luOzfS7nyfM1CK
gHidjpZ3IkSAKUgNbGvAGqcb2UUnH3cIGCWZTf1RDhZiLBr/mjVyXB7i7mA3DftcHLEzhE5+MNLO
2mo8+EEXyo0xuB5zQtFdhvarA8oJl1OdthcH6G0XF/vJiPI3IvJAJDvOs0p7SjRQNEvpghe1UQvh
10emiFSbIALXvUP3XbxoisdbTCOCGgGfPb5QDHbnNEYd4LpTekqD4EnPw2hnBWV6asRwoN3gcJ86
aIl+2uKn6gsGcXwFRZvz7Ocao/JmoABMRwJFiqkVh3psSjwQ5BXk2VRed3NRA4nb2AVZ4O1MUb9Y
MsGzMjYVX4OoQYcmfh0gFdCV03/Sn+yyEc8jwXFdbGsnNB3bqSn7G/xKPS59AIdexJoQO+1tErIi
dUpsigDvWujDShl6e1N5uHHz6V1q1nCu0Osd/3+Q4Egkz/9ZgnP3lv32f7L36n//p/5t/O26wjn1
/pF9/pkkZ/5Bf0pyHP131D0oqgVCGqQkDqKXP1U5jvG7Mm3LlhZOnlmNjQLoLzG29bulhIFC2qS1
jgKHf/WnKscQv5s0VhEeGiB8heP+O1XOj2psafOLHZsPh63EFThXv9Pk1MHo9HWfRkyQyYWdrJUI
b4bYXNWQ/jz70dBvXNpFJGCR4R2svrl+P5FizxKn7wRB8y9XumLGYatZFoTy/VtBUCM7cuBKJhRj
8JRmOFZoMhUNSBRqGSOgbOB/T5AcJCeyOKyWkwWOWaM/ghsH1TvDuhrz0MgRvUR+wRQv8U8R6FNR
SM7i8Mert2xqVmUlF50AfqYnVy61VULkW4IdnJbvErHQ4tffyuBm//1bGRZ4fFsIG73899+KNgP4
GcOPNrlZrHKYCqVLHlSQrkPfXkUBL579EPvuxi30K79kBOgFy3/4CD+7q+qbj/DDXe1b2sQ1V5Cc
R9p2gbaUJYK9Goa2j1OF8PfQQAGKIDsstU1CcsE//f6f3Fkeeq6AnJ0E6NG+vwa97rCgEZmzkWAu
Ya/RoeLow7ghUruRAXWfps+tnp+MMtx6pNX7sP5Itp1lrTg5sctpcmGd4LJuyuKhG0FmI7RGTMLh
PSTpQnFcNaCakfUcG/l7kqeffOk8BbG31+StnQb3TXnPQ3uryv7eHXyI5WhoctBoNcMI3Rs/CWZQ
ntk/6wlwx9yAK4dQAWxMmF1r0j4MgbjTp/ykcizIRP2sPCO+qawJSdMqz8XShW67SNtnLx6PiKOu
Ie5sFROEpaOPcpUSq1GPcEeFsVW2eS+nkGNrMREAH1Iax8Cux/bNFOAAQ2cX1P1GuRXJ3ZX6lBR0
ukbTxnTTNF/qiJiJbFq22rSdIoCPHS1jh0nrSD9gjMLHqhZLNTafpZFhooVeUQfPk+eeyHFbd/2d
8KtnjlaIkAyGcMkmo91eyfuKn5TUCNpJPkYW1MDXsLlkTN9YjRaFXBqmWP/6kXBnz/q34j/eddvF
y67UvOLhbP/+ibDisYtkrEJaQHIe2PeLrDCXuQvTLrqERrYRAX1Sw6f92q/lWK5M/9HkH7UBB+gJ
NxQMoEg72I4GQSFdmxhRxwQwRcUfpIa2EOBP8HKbdltGDKDDm2hsljFvv+XGu7BxcM3Nl2zPenPy
G0p0JUF5Olfs84wmxi2dxwviHcQH2grlLUlDfIk5JhTuxQK03lJiwjTSchWP3tKRdDCxQwn40FVU
Uq0F2Mf09qSrrUXeGyUfQXU3jQhupJOv5w88CG8DZh19FK06JGFR1FEye2s9cdf9FSkOK67HAoMe
kElaQYa70UcHsqaCVEvfUQP13KKMVjlQ30VD9oyWQ4KGrFHp+s4jq/jX98v6Uaz59X4RdOcg1YRA
MLuSvl2bq1yEhWZD5k/TAfgjQyoQhOIUCbELbDqVXOQ0IkiW98ebYd6UFgIMWIB43vK5KjJcwt9D
xh9Scc3r3onh22r+XlHFNNqkTYBfX4een+pg4Lrr3gtmk+uS8nbXMDnuAfZUip+Wfqno85gURION
bpiGnJU3x0Fx9udjuahRkGkPakD5Za4cZjW/vhLoYH/26HKstaXgqrg/LmaNTVu3to0QEqLFZsIh
TYj1QAeUf7aiSMOPy7vEI9Fh9IziaEkTaGV56qHUiC2JnzSXCVth7iSBdLY4e3oPlEqQDo29jxtX
t9DN7EfS9FZYs9nERizPBilUYoFJnv/O80b0eaAhQ7fQheUb5cl3o5SftEgi8ylI9o4+eRGtXDex
OPPNUwfd3aa4qiN2QbyKX6Lui0nywHKCaJoiyykfJmc4NglN6yRy8YqTnYNmz7C9nU+ybBjQ/PWN
u2hKDnZrHOsy3jUOePVAnX1HrhSfJYsZ+w8OOZyy2PS1TkPW9vb+GL7haVw3LGOBQ14TIMCED2GG
wSokuC91jol+tPjM2fg2TOG6ewxomuc843OeZWULvPj+SpFuWrfDpsFrgxhg27RE/eQIlRBFdt5t
sLXj27i6ZJyTg4LWcu4t6/JJp1s5v/I2qVQhfTioSwudZi8ouG3MBtJtuurrim8adNiCTVwUzwT6
whcO+vspq2+UJAPAt68DPqnJNE3F0Hwqdp2KVl4LUgrDSjRPAx3simypASMFSx+gh1Fl8/zOS5qV
ffb54nVUUqcE9NrRWUJwUmT3OOxsrC1oJZaT+1Zr5b2pfCZ4RNeZ8MeAYxEuZn1oMD2Gjk511lbn
Vr1YfXfVW680ULgZZJvWaHr9FYF3y1J+5uFaNHMels9KmCHWCl7c2tq3MMGJcydNY9zAXPyHDd78
6WoOzlcH2Kjrwp0JJt9IubuE2ZolZ6UHuRYBfrV55faIhbRYqEKUwdFnl0qHjABwpeVyqgzMWVwI
NZNCtomWMx/CoyqmjYlzLsTXMtuQ5iVtcB6DcRMGN6qyDsXAaYxNYDSGNXyN/a/fbBOYy9/3JGk5
CvuLUvrXb/nNt5BllEwdoKjNvD+YtOENTPbzZuBQ8+rYYzlQ7Uj4S1qbyilC1sIzhCCOC7y0oreI
Aq5np65ruaJ5vERUvJz/fzmAYS8haMUucyGmoY2L+IhNvy/QJnGLjHgdazjDgCaN7eMwwsKcHtDB
obTylhGyu19/z9nV+ZPv6Zi6a0hDQln+/m5Bc657DhLhpkJxFsRyC7AVUtK8ZA18fqsJcf5li/ne
GXa1GoonDgOo8QHo0T/NtHUyfjLoYYEWwZ+sLSMyWFCJzbdMzO81fZZff2Ljp5+Yc8lcMJi6nM2o
3z5fWUnMe9ZNIeU/85+e5bSdlhqPDHk+i8H7+mCB1WAQ81jgSRqKjWm6R+H4G+gd/3T5fvqYKKFL
cPUc4NQPOJ7Ubn3iMweQXwpWqk6UUEcI25MRiGVIxofO0T+0kBujhak1HFjB1cDeJbDltMnnOctj
3j6HKGDZ5FETkl0e5q2vc7Fhl3X5zVwDgPvfi2ZtYWq0+WO/vp7mT3dzxaPu6oLR2Y/HPFOLHLiS
Y7jpQnLlOhtyS4w2z1sOM1jfR+zH/m13kGmkxcoWwCOFFTt+CtuIDZl/paFSY8Bi0DXHMzEvNMwG
iFxYVihNsy5du0twP0vHCWjpkAIOwgXZPFkoO4+/rsD8c8UKDkHzOx6E4z99wbkc+Vt5qRh7WS44
flv/oVwpYthe9HjCjZK4qwjgda0HweR73sm0aVgjhkL1P659YlXnwqMYkd7TUTEBvsaJtTLItDPk
zQTT3lloI1YDzpfzKQmAIBVqT618U43oHF21sQJ3kxfeUufvpDmBjtaKGGjKnRe9g0zzT6WY+Pti
K2wTcouDJU0Y9o/Pn2L/BPLAzUskBj9t2pWAn6Ma3FBtrORhKpGdzvx3dhzFbZy33Lxr2SCiO/C1
l6j9NJ90PQZKw2z5T8x/qBV/8rbOH9CRrKLCZpL1w/pS2ajPyCANN+i6lvNh/evhez6kw+jwTQbc
dbg0m6MKbrqeOqEjsozo4Ii6UcB4/fWzbnz9dd8/C3wc/E+2KwF10V34fvFoe5cRnmj4OPPwli25
tjj5TiQoxenWoDfgh1gGa0mX+o0iKMZ62WxHnlqDssRi2x9pp/ZOcNLicB9pEKn96roq2v18Ug7Y
x3MMJlpWX9KuIgBR28+bn502zCwwcZfLWr+MrqQgoeXAU+RizHY9/REMxYkorUsEsUrvb5FZ7kuH
GkpPsp3JEKLA2sUbcwytGOCfD+oZFl7TOvsUYpTRRrchUQyQFPso3s61QM3QOUPNjyFlPKR98shw
jAkiexX4vo0Rjwe7qzeYqxqL0TZpXKBq2YIRkwfJbi5A5zbK/MJ6jA4jymjW2/UYv0XQ5ruQOkzS
VGamrSO7aGY6LHXqvK2ZPux17Od2MG6tqtsVLm5lyGTkGs/16nzv559ea+9o1Shsszp+RNe+1itY
mzNqX18bbCTkWa66PL3KC4jYBAjLt0YQZYueXms7sFwdriviIft2FfqS1QbsTWtsUEQvevE2bzsm
W1bhZ5t6xLYap9WDOebvOA3eItQQDQdin1vcT9ceifVkf4piCw79H9Ydd96Ivn/WMI849Ho4GZBc
Njfqvt2orJDDASzSYDPGO90Mzk2GcHfCRwQwfniLMe928LrDDqxOFhC82GYgFfnstnE0wvRdj7yd
dIIj8ThbjVQEJDaoFPV718aHY9TXhX3UpUeqQ7FN8mPSNZshbDBWR+dJT9ctHifJZe08WMYm/u0U
rnzeQaXVbA/Omfgy2uj8U0//Ejv5W0q3HPrPK/SypyCv3swURYCo4rOleUw33asOdKhwxxu8sDsn
5On1i3XJy1q6ILRhE0YYb27pUDym45Pf9shJ5HNUiC8OZFdMGGaabmncpyiC1EUa/pWfdlu6MDvs
eutERy3mco2GrT5Ve104O3rwyKL7rZZWG6wS2IOmvVAN96zdOqVBIlnFC5Fmp8ZJ9wxIs2UyinE5
orKsrn+9aHwtWL+/j2hiccng0OD//taKJEVKw9o2tyJNiU6SbpFlpPvOMy+wyHeVZZ0CJLWKWX/v
JdhyNHx2xsmawLx38pA2AttB+94qnWDu7FaySCvyp73uU+FibPFw1jKBVp2Nq9y7Spjm1GG/07Ap
Q4Pk6CCWMm/2um+taNY5kbepEsgppWJK91S7w0mgwBctB+Ne2zSI/RtlLBtm4VpqQwmAAzaNOycx
d7WD92AS/DN/G9cGHdT8sauCWVZCWf6qBf2NUXYns/E2xSDIq3fWI780QtZK4uCpZ7FsAvMUmdG+
FyTGVXs8K2gQ/O0g+TClsymQa5WVDTKQNgQ3XUqfAPZqR/wGL51cd1wOrR4PKNxi+2pwk70XtjtD
1rtx1DZTbFwEeaVZPCeFiX/YiL7uhN/dRWXQcqTO5UxiY93/YSMqqq5E/p34m9Y5p9m7xVo3taTL
0yXS6480wwluYzczGk4lgrs3kdF3m3JBUILecL7UFqmPwG966qPhpQ6qpYWQj0De9rYT5kNe1PtE
Vg+qb0/4ZBaOaa/KNL2YY3PK3OYstOqsquFcpBXqDmB2D3nWXCxdYjJrsSv01yD8kPc+JCwLjgFN
iiDufReHa31IwfS0/Ib+rYi1gzVWF8tPEVqUW5MWh9qhSD2jpHq0ZH1XW+ZD1otzrGzyHHzWyBrk
nMYeUUEi6T9Ma4Syq44ohP849/0ra/Vufbv+L2CE/mGOno9C/3mkA/nuPcze0rfq89vfjdXz3/1/
xmo8Aop64uugZv43f1mrYX86DixRyQ2Tf8x3/hziyN/J2GLuowzTMqlK5zrkzyGOCUsUXKjrMh7g
caXN9q+s1cL4sd/usG7RIrCFxSCFgc4PJU9MVJoJEqZbVfjqUNPk5ZlQQgQvMN6H5GhhCLwu0qTf
BQIXM5Jp8yxidk2/mmt6HKw5vkLiMwGG7JBnU7S4qJYWSd4kZ6Yuq877NDmkD/Wxo65tSNFXeXPb
OXSGkuE6ZXV59+PoboCPCDe9sw+j40IPHfQBkePjNCT6IwOtcU2RVGztoLS2w4TAN4WYuHETJJdj
Nyi61dO9QtW4d0qXutudbnsb4VyFPM5UycHPradJ5flNz226bWWub/DeVgR74dsI42Q+bnn+UQ9t
Y43HjLCB0G5u7MIjEUHBi8+S+ksme+1VG7tVB1RZr9GmV5JmDbnqx9iKH13t1Rv8fTuWl3J4iOTw
6vnDxXKzG8PJV7VP68KP0V+Tc1pAA1wMmnmLKjpcRCiMIcEvjGbYRGn9aeTMD5pHHsOypMsXyCto
IPWGkPgTok/d0D4KxAS97n5UUXVf1iUSqNA+psTd0mQyDlkhdnObQDOYw9VhY6+wMV3INvKMPN3F
Ay87it3FmPNxwshbRZLCG3pMxuaA9Zj6B9kfM31AfoZ5pefvtm/foK5YqZB2WR7TzyIdnMEeHiPM
gObaIEN4R1NgDUns0jrjNk/le14PiCz892GgKC7ZhKdgzpExrQfcIPdjM52hmN/rPnCZVPHh5cnA
V8nM/8a057AQ/UA39EubDmeTLXUO3MPRqD2AeOyoW6xXxUidgTSxIBX9u4LUd7N9ct30uvE7pjy0
lka66WRiUgTKdDKPX/9Db5R21WYorVGf7ycz+TKlDensbMqbTBtPA+mbh8EmftNyqsfSTMa9JWBt
Dl0vF46MzH3fGiaD9WDYCk3f83KjoRhiddUa0a0iQffc1GZ9dNqJUU6PbsZpB7lxrC9lbkfPelVV
G5+Sh3R47TYN2+xSBHVwoC669FOlbgPNvCJKZzi0YbetwnC8rTCubtXUn1XeEbOip1jXnegaHGkt
xBZoU7aLSY27btJgCzieoiwwivfSNFaTx6wrLejmmmT+bqeZoT4NxsKE3HNSoipQgrPjS90+BI7u
nKSN6jE0Jou2RB0xTPXGU6b1lB8ciHaVtKobgFho0TpERmn45I2Gxkhkjrp2rJ2NxAcNsjLubXam
MsuupfWZSny4ITsIkK1vRkgHasTwgSIBfNJgFXl0fnGHeCaBNrn1x3+jKl+Ua5aq/o6fxtCNuEVK
FlBD5FMhNM3ve9y7zkiguTZ+cqzBAohCheOrctgZWcYUGtPdfR+hHi2aZy2nepi6Qd/VInhNCas6
ff2PeoidZcJLhFe4zO+I6UlWTcWaEVP5to7IFgEktC1ySQtUEGtRRsowo8hqvOuDG9Eq49IMZASZ
bMmq6PKTh9b29Eg+y24E/oqfHJiyC3u7o0GAO/deJ5JopQ0RqKoWhygW+kNg4WaP3MDe1WHrbLJE
WkR7G6jRzfaqSdo3JK4Y+oNhz0iz/JoRGMbNoYmNW6rubDMUJU23Zj50tqXYxeRaKSG31Qwet0wG
KDqosbYcqEcn97OXf+SRru16e7w3vQ7PuQFMRre7vaaQI1teQ8AirodWr9ccI/aNbUdXurSxrYng
wo2MdrgSSbz2yX6QNuckhMqEQFmejbw4rvhLvKYepR4uTaRCUeFgOXqBZQboB+hFHxMCzh8xgvgc
VeoJ3EF3O/KF1kwF7HXVFvUOUdIsQQINGTe4+W1S8B5MJEiHzGTOiNp/eCDyroq0dNuzdG8VkuJj
MkeU85RsMKf5T4bbRid+KZ0lEVMmS0aSNVyIm6DpGOOGjrqaDaGbJsoZCqFRvsZ2PUmgkX6O1vjr
JqWThX49aLW9F3bwbAgevxau1EKOMci2Gv2TOY9abSxt24r5jd05s+iTU3Dl2gvAm2dy4CKkbd0R
UagLpJZqa+C0ogiCXcjQ11b6CLUnd052XL/zxjbLxGqupwH3LTSsvUoaerr5nFyiyDjQeVQr+0Lu
pn+0UK/77uitIfAQQJfZ23I0XbQIYuuX0aMo0ALNgT6gl1vvZErvSyjJNUOXzYWKnmuUe4ZPXAqI
L32dh8T99Cb9OpkyIUTCC0C37l+njHBPhNP4cObIQ48/DnkldbjOLnulRogEk2/vViO9rSRsmb2M
doOCFN5anBOHAXMu8oy929PWJt4T2YU3MYdInI3dodoi9fkF8R+RXBPn74og8Lgidb53csDFqWiu
C7f8aGzJBDv2P0BXpdd1JB6bGRan5STcJ06OCBzKwVvo6uhWTXUgWto95S3J9D78mE1H7vRJwQne
tUYIbt9Ew08yGOAiavpS3JWZSB5oRvdLNOEwFTx8sUWh+QdjsPHkda+ETNN1YpG94Hf1Fk6R9zuj
HbnMscIG2zU0obyXBNor7p5zz0rELAk23aJOS7BXtDbRO9LlbuFGQymTHaxvl8aH79zXKX3nKHYf
ZJNWO61vOPv6obNGhpcTlJetPT8z7gqszwcsMHsPt+cBpcB9Kgf9pq27CqIW2nUsZ+jYq+4tnYBs
T6EwbqKeeGrHJ5fdwrJ1BLil7xI4g72lAixUDavEyLumu/HJrIbkFJeoLjsdGJWavLs0eqNqw9xA
vjbJbc4eUcSwrMeYYFLDzgis3nnci20nKqIjehHct5I1MNXyZ4Oda2lWk/MK60twFllr+N6vgjZx
DmWffPaEr906KqAdlFXDKokkWKl2IP7MC++QkpGVrGSzg+LmbYTVg8aQnraq0rrGmuVrzz5R2YER
pU8qIz9jEAgQU1XrMyHPe4bsnMC9QHve4kuiVefpx6JA6hAwD99nhOoqToL3lGYMHsy71KrzexCn
6UW3s1PcSBaqHuWrEBhTJ9vAuaRZ6zxWUHy6BnId1Fu3RGASg4qPsx7IbfcRi1wQ9VU81FiXT20c
lUz/zJPtFsVp4hnm0B58WF1F4sbYvU65s1BSf0hrTsit07wPFdYhRt2xdgUGkWT7PH4aaj0jGB6g
q/TAOYYkOAxJAjQ75HlPSdmIHD6W4pM6OrOeAOVV1nlwFxq6aglQkigtSnYQdQJfQYlBKMhW1k99
ByveiBEIpwXdvMqWNyo2bqosNw6MreEePBQti2kj8nTFQJXonQJRRzN420hYwKABJmPtoCPrQuZi
oGzRSAwznfSjGHm7WxLrlGPNkZpStDtHm7C+aZFnUbQnSY9+ctTtVV/PQb/CXWegN3rvpaztXcgM
bUlCyan2nTnArId7jq41I8TWishKalMgHC6Z0wkSUFvEaNrjm6+i4YHD06KUxqrEkLLMh+5l9P3t
SDLUlDhbgfPf5EwLg5skeUnIgZ6+GAhZ10N66vrqIpDqLIMmBZrvWqAkjOWIVzOl3JtNOJvSX1OV
HSAYzYy5x1SjjPQZwRfGbtLmvGswEAH+0LySm6zsdzBvQS4/67K77miToQ17deqQqQXcJpErUHGi
A7yHPwnqSNHt0dN9bmawezMj3j1Y77CCB6Zj7jtJ3BwIAEX1rLqrDEK86MgnG3h8es99JH0R08mM
kw9VsUYFfPSpws4pNj+7TV8mR1/QYLjHJvaqWg4PZpYgd5lx9Rnc+m4G2Nsoimee/Qy2t2ZIKIT3
j6yD6Rjob22vd6j70xdAH+OqAWNXlXGw80L/1Pv1R6Jr52zyThlEfXdG62cNkP3GZMkHVr2KMn6R
Tw8Z6TzB9rD5sUIf6DJUECDS5Tjj+3PFD09a5N7NMyTjL2BpdkT8eIcG8n9MKYHDeO24BGaPNeEA
OV55Ma38lA/aKOIDRL3sSRMw5lgBk3wBVIL3WZu/aL7a+amzQ/HwGAsCCUaSYUrjjBVIkFYg5tgC
C7ejItR5MQ7Vu2pg+/B4H2UyXrWhfvHTOj/VVfbUXlndWK+dyilWlpoYO1n+re3Vb/1sdWq1asVT
c5u7nFfRHrFQESBsU7YRyXANj+XJruuPYoRpAGp5ZAzMhi317lzMo15HOCchO0IG3RzoOV7zHKC1
X6KT1uDThJ7/xbZAYpgFUgSTwLeRfGDNBPtQSPlKpXyoJX5FO9RY1wiNmmdOibgCstrswpCgvjjx
VnWHEC31Pg+g8q/DeeXp+puh6M5ZxOrol9mlF8Y1oaTvuEkZuET9TaFXp+40ZOOBLDgKqeYOpzRY
EqM9Wnr6BiKwxWE9HpLqPSjNp8mNy23CBo8vm+FRBnAXi4KYO4qhDXZEEyetA/ZTF0etiUcK7Rxd
k7WoLUCHdh8vgK4QjtMyH0GudSSYbkcEB3aJwCB+dcKAzo9rg54qf8ytZVcUD1y5HQ870LJs25Td
zrQ7EPqqJ/+ntrZ9Rzc7C9/LlKICgdtLbNX+Us+dd1aJJ0KhTpgVcvkeWpxi0BocSpyXDNnTl9h+
JPN4AGCkNrnbkX4UvI+12sSxhLINNyvKlqjKdx5IEqplFKWVYyKoc7ehm3pUfdp20ONdacTv8UQM
WUNSraA30GOq6IV3BTK839RZTC9v2g5z9pyjIXKgDoVDPsrbqsrXyvWvA5iIYK6Lg6ez1Nsd1v66
8GGcmzwkYZEyLUQ+aInXpki9tdQDOGsD73CiBTvi38yFnktIpLxitY8TqA4ufWCz1mYjXW9FYq09
2jELYNayc0ePMijJH/THz4OX32ri0Jf9gyci6rAMi1EIMLKVR2xm01WR38H9pprlTUNL9BB31pde
t044TrTNPLsO1aEolYM+q76vO33t6D0vaeK84688MLHZwDd99yLxlPPwx725L6fkBTPPUac1OQCJ
KsZotinP1z/F4Ej+iIa639NsDiH1ZsBfusJ4gA6XAC7APUQ0MY5MOkrpTOueLcGJMSFCYWGoJ3di
jahZ/30/K9CDpC+Wjt84Nf17q/V84HgNW04+of9Vtb/OJSww3TcWcILjdTKqa5eTYhC4z7DJ+vqT
LDsmX/xWPdJeAKBcfJwRLJpcrop90LlOxBfaLw4WPrBC2aboxz2sZHDvrn7bNC9Zzcdidr5XOJLw
A7XLRLVHVBRXhZGP56rqmbTMwc4Wo0zNnnZTfUPsyt5Cftr47pFAtlMUAisoqxf8+kh78BAtwwFf
O1GX16nZQawBvsCTbjEal8GhsWhU0097j1wisQjnbHA1Ydl1a05tkJJXZGg/ljl5V9GwkhqEMJew
vlE7VE7wXpSYbiSmzKqwCWaRKOf6JzBez1HEQx2BEeV9P9RuV2yHXPYbHcZwVL+OOmZeqMnNpYZ5
v2IvBU491uR7F+ti8GoyduhT90n3iDAdEU/NcTMjNe8UJb6/TkyM6ox69fTDtcJL14sHWCk9N49u
l0w9chcnhNaqlDfS66xN4IQXZ5SEEAodqEGcIjaPH/qjXlbJEUSNf8Lf7Z86NBGDO8KsMPzuOBVd
tYv64WJ7pAdCivpkVKI/lIPWHww74ixtA9ezJVPTifJsUxuWjg2RLopLIYTSln6+TjX8xwjwX/XE
n/6LwrPAyFooXP5zV/zxLUk+fnv/SH5bvrXfN8b//Lt/dcXl77ZtGYZ0dfoomGX5sX+1xdXvErg6
WgDLIEVrZsb/5W2Qv+uzkgatpNTpjAuFVuXPtrj43YU8z78TLgFcpmWpf9cW/2E268zCNEPwq0zU
CcLiM3w7m+1aqr6YpA1EHgASO5DM6HiYpc6i8exRDcW+zhwsckSwwNVYEIF9SsLk+Ztrd/3H8Olb
3rwh1Dx1+nYqhe8DdCeuDS4TE2L1g5ipJ56K4EM50e4zie+kMXf2yhA/WUwvWjQc4Z1Cbkxb1SvD
QyFdR9hORYERr5Sjf070c0YO9aep7IZV/Uayaf3suxAYaQ0SrO6yb2sTWqL8UurjS9XRbhsPCNfv
fT998lEvh9l445TxtCHD6ln2V3Y3bXHKfSTV/+XuTJYbZ7bu+kRwoE9gSoI9KVJ9M0GIJRX6vkkg
n94Ldf178Ds88NQT3Rv1SZRIAJl5ztl7bc7/UQvMb2LYmrOQOW21rUvjPNj2KZ51CDnOB40gk5cI
Lx1EiHUUf8iElX3ohjUrE/JKulptwUEztn7wd7vk4dnnKZrlSi5KBAwknTtWq74UOxaUjSgs1i+7
fulHp8ZrH5+sMNo7OO2oDWVyt9ihGSF/Dt+yMmC25MRwUxiyUnGmdsTjqA+PKhSYB3wSQoonoUQg
aalSdnS7WJkg/KPrXAL3Ma190vofbuLucgoiMhAZXvriQzEXX3l2A6IQ1n3l06iWD66aiqBsmhvk
1TtS0d00eE+T+2vOzuPoz/hFTZBk0RuM3bWJWXgwpy8zNPbhchSNRPjg9cNdDacR/SZ7U3+jYH8s
c/VXl9/YeyBagpqMMu/VQR3uhkACKmR+NgDGwfuxvwe/+hzH5lY2oGISFT8L3bhKrXjIwvjah5Dh
+yiQrb+zF79CDgeo6Bg25OSgEfdJEw8fbZ88hehfkxINDvg1/wQi9m9VghgVIklfu7p7yFyzP5mZ
CaZ2Hj2Uwt1yvYWp6HX/NOXCmetGNBZpbD66naJqKpODkEm/hl1ChxvIFUjrmIPUojkqdNJpZK9Z
D5rgpGd16qGnUT93msNFJWim4nDbCjKFjTZnf7TM8ik19TeZu9OpFASDs189CWQmCBpckrg7j5Ag
PP/7TIeoPpl1eqKX7yJ7cp2nyGk9TptFw0RjELu6d8WJFLWEbarFVGpV08nXnGRfYtZNFmx2TvjZ
mQ4IcAnbRvhFB4pHjhuqjBLqi2K41+HYPckqvHCb1YsE49Tksnh1+6h5DosgK24zwx47nc6RHdvn
traJ9R0cRHQ0ix/+80UPNGtw/qCLWhM4WV6toSZ2Sa92ttFU976EiTuPUjzrOb7eWaaHBJHBJeaD
P6bTRHHtWifhNX+mscvf2kjJfTfHMpgnr3nrAyMfy8dQQfmJPeGB2YpyDgZl/OAQVUemJpVD1ern
f73RZvY+pY+jcTJkfRk0d9hPagxy33thQDZ/uW0dBWl2jfOOA2rjbCsjijjDUObNhZ/h2Uy+wAEH
UyG953gwH3F1jmd7iqa1JZwUGEo6nWTVfIWpXT/VLiEILU95a7jEAzeQGwQ1+3EWgqIgQRchXRQC
2oxcyiRPb+/a1p6uwMoeE/0J4Uh8lGHtbvzWeI6I03pGqUKEX5af4sH4QVA/nfrBT9CTkwcKIeRp
bvRnEXNGjgC57nD7p8ect6g5Gellyxf6uJlt7NAWomUvwvHy7wuR8KxCoepOgsIZUkh4JKLG3jbo
q59hmg5W4m+RclTrUWu6B2HWJ8IyCiJAj5JD4Evu0gSGRtCU5AdJyRkawO1utjX37ABe304Oetje
cz/88lAZ9I/qAlsASJ0EQrzOAKdN04NVwYIfK9nuRTIR5aX9wubDxDPMmLcTL6iBvsMpeg47/9LP
1V/dCl+1KdnRZ+QiF9FRGgxUor5n2TVQFJHiYNuLrpw2LNaEI6bTbt+o+pbM2FUmvT6LsAN/3Kak
ZNMc6utLBW6EdJW94+DczVOdZlPsyJvjl9iuxTGLUvrJpd4/GJ08TSwOOysZ8xN7Gh4dYX2xqtDJ
04p34p5/iRudv8701Vpc0mHznhZqg342uzNNfCtHFlyVNt+mXj6JjMgikqvyo0E07kbSi9z28WTs
iBuCQ+H3j3gS7d1oa195YnQnJEDA2SbXQosnwrOXE98AqHF4brVc3zlxnh8s1w1ppaNmrnjq1waC
q3uUk6NCMCfYoNLeE3I5Qi54GIy4vsSaFz+M3U8cC3F21iwNgjsrCqlqLP9EbNRye83PbnZGeNHt
6H6KrUvq8b5Wst4OqeLxiWmHQeqmEJvgGuvpz+CLZu+nevRQJhgfeLbrXVFHgEoqge1AByRKZnK3
7WtZXgoiqQ5OTYGeKf9FtN2NpeMLBm79KMqq25gF0ejNO5mQ1p0gSTKk7zk9qA8zLsHADepVicJc
88aovHrjX4WFicRxSZlgVHOIOwRGSyBUHBZbBUb4EpN2TxYIvh0KFOTZsIlLGDTntKwjiiYHmdVs
5kiwanXyPAIC43ICvzS10YOwyB5z2/iPZpbVVlWptnZVOK8TkRYP+YxTQ+DowVEQXWY16PsaXNWu
NrrHiOQ2abblYYqqFgajbI8WV2ula1UWMIYkIFY0x5KQFlwwE1YiS+2G3JfXodf8PdnvLo9D9EQ0
T4nrrQ7csuzfEzoDOZLHYmWQUohpe5DkszsPsYdSOXMN7lj2WmAtmLaFcp5JGyi3EM3u+sLiIWML
cgovtC2NYyo7j7cCyWIqYwRk3nNRt/ktnX6miqI8MbfQ/ARTdtgySeczOvQ966RP5N4ouq6kyTbr
3Dm2ynrD+o3MMhopM9z5hIEPlx5sg2SA79yO1WEu0oFwEMK/mujbk++pVyPVXeY1c5v8ijDZqLIo
aLLN41Z3VBY4ugWSvCItxPBvIvGmXerpRKWJXVE0mCeqoUGr2RCKSjGtCBdXf8sGMZ4JQjqR7c2O
BPJGI/rxlA3iKhHteprpY/wZFKmFYfjOeTzZWD5SUc/MgizMvKvlwfOS8VqbXyKQdWSVy1tmt3C7
rPGkpWkCc1CyRWi47o7O5BEzJr56N3uR43jX4JcizHAvc4Wq2oE1i6Dcao+qG+4k6DY4h+nccM6H
gsrFRkx+k2ZFyIr71XX2uG08zPpSJEOQzohKKWcxXIYBPpebmPlxE23HcjoAzQBdIKox/0Saz5yb
cY3aVT6O/dYjyr2ooGTFkKJ4SqtNSV59D79mkv1RNFC3xzx7gYt3rhRw5UH9bbrQ3JAIuoD+ScDV
6MxogHnHHqNdQUAlMe3Odh5ZYVOrfMqwr63g1KHFjPZWaAPXbXLOiHRCuQYXiSBc84F3Ohy6ZEHk
PCbLn2VgUfYg3HmyP0qdsmNAbN4UWARHb7rDB1mAfng9TW2CnSz0bC2szyLv5HqhyygdPAvgB5qH
cX1qi4Q00pi+aqJ+Qk0r9nXYISxtNprQjDWbwqXSsw9LdcdsNt47Zq9t/FFa8mYX/JXwzz9qgxQE
c1dbWFkzPtmym26V6o8VSBnm/0HBBJVrFO4KLXxOh/iFfYW3Y453u8quFlfWRgCC0Dy/tBnINDmU
F5NnWwG3pBynr1llL70y7qVrtWvLmN4jdY8K/c50+sYmd4Pcsp+zp//8cChQdfAqGpOKMMfwlHYw
G4Y7rLKN5ACezu0pkxLGYJmDJ1hCUZzuixBJdmj7I0/mXeSwpdkzN4A7aU/+C8dIPmuPSwDAZvp3
uayQT50By4ftylvbD3lgifRj+Qdtmu4QTz4l0UnIIfiZRt3HjE4XO9y1P/tLPaSZcC65FygscJv4
1WNNtrdRESqTo7GpFECctAFTOYbuVhj8YjSVjBwMEraaN5OWILmCgrE3fpW+Y4hPgjuUw6F8oc9u
wZ5ZWR2NfZu7VzeB9IQE1DjVhxVmH8Q1XsIolKvBUEGTD6zLM++W/JrbHOO/6+D6Lh+Mv8QZ0qYn
QThsnt19W3FhaS+3//niNgFW1WFt+UtcAzZfxjPfutV/NYW2b2P870gigUh2Dfmc2TpumLam5nJL
hskSKAB8tjAIhYxGebeq4oMmDxahP2FfsAxaXNXlrl7UqpaHCTZtiWNOXmKTlLC2ODMC3qgEhPxo
jOVSk9LigY3akpmEVpWb/99HlkKbDkpKbeHFHxwRwd2K+W9aRttaTbdIGzeRhUBneRhs8sBQ4hLI
ls73CDd7ZDLz8L29RFA0NUsGNdOnHRHGoyUfhZ9xeUwOSmCWVzL2JXObsA8mCyORgeGsq2cypP8u
vzcyJRffXKQvvPlS5h824/sChEngNTQXW4bJ5kLEZMRxDwV3FwFvLzoPJSdd/U1Riq0sPo/I5WHR
ed5as2DGPuQ/zNuFke6mkKRkkbxofvZSpelHasQvFoI2ZnFs8syWVXy0teSjMhDYqSzcZYa9G8TX
8vRFGInrkVtUGtOd4yG+0fGsDb+SYFyaeX8GUJobNUV/IX3SDF7uk8rmOkWht3xmxqHBnWwXw63K
cjbmJB0CgK53+LK8sdzPWF+mm93zE8xtb0Nb7lp/IEDNaOTu3+cezRxc6pxGA9ATj11A10d95cTV
Z2NzOLBvKp/ZI/L0T67vl2/+dxmX/yM4vTG+xbbVLPFSjYUvMeTw1kXmPSydeu1Ey4rplRdECy99
mpjUZnyEznBFEHOyF+RUkXM3x7h+074/pNK4VyxqmlZe2p4KSKKuHlMQ/1JPXvoY0VpreH90C1Ao
N8myk7Fm8dir/EOibuF+QACJ8wVw2EesfOyHzrPmfE8aIqQmz19FAho0ZUAcmewntQvau7Nv0tOW
R7HEZDZ7f4eCHne2IH2TlDZvWwR5AjLWZEgsp/4XZ/I3B5nN3JHCXtVs74nO1dUHeFlGRKAMJ8IB
+iNflulcmG8RhzHZ1FSzeqic3oLIq1Zy9qhv9KHbEvHTrca42ix7mJ2mmyZZhIWC7bbicaFepkQp
gkrId7w9gRi574sI+5uY2b6cdsWK7BEiRi53MCaEtEcOtjk6A4Ps8q2St6FrVo2ugh61AKTMCrXQ
OtcIsdFnDjbMpp2gtsOPMOy/TAbY7KqsoQ75pGP511ouEarHF4RTN9XBv3FGkjpsXqIS2Ue1bJHj
8sCwbVAVazyz8k9k1M+hm85Hs+S6Dmw5EXTEHeIcH8CVeoiagRF/09/KWt5y/LcxR2PN9HayX34R
q12UZAsacElN4KFCKoeL5Kcg524lW4XeC231sFQEEyjgplX+rZ5R8kySDaWqAINw33HEUAECv0OZ
cNxpkkCXzkZpPMkIvjAgV4gvjDu845fk3WgXVqRkfwkFqWLDdNbb5EZuXHogFJz5fd4ROgZc2ETp
NJEL05i5iX9GvPK/gYzxBlEIcjdAE1+HiDILAIcZx25o9Tz636n0A1OBFrfau1eMG4QJr7mD1MCv
727qM2Ycs6PGqL3LgGeqWTIq8WOxmXs0p8w4V4bPfedAZiHbA6JYnkCC4CzUDtq4C8vsENs2+5CX
AnNJLVpWiEan2brmOk0GCrWfMSH4vI+NF7lsF4O77Fps4m3VoCNIHZZc13hzx+y517XfHr6v6PW/
+lB+RWnMCjZ7pFSG5S/9wWuOjzkoPPMq8Le3TEOCAbuoVJOEXBDaAfEMosEZ5WU2NwuvlHXOpXOa
8IxRjb+fDQMSFhpOaBQVkpl1OaRITyNY/VUpngYJkM9RKaYi2UCdc/tszUnLh/fV3036/Acy7ti6
XRCsDlImrBzIdXoDnSIKOllnr3GMcTwmdqmgi2KbwG2NV5ceIIdp0AcesAGO510xcdrtlyyzfsYy
0ca7oR52SvnhA5vunkikMCCVSq5r0TOPxkg3aSQohk6+d6Zs2EQ1wzBlvGn1twjzDccZ2ARow9Eh
9vKk5dXhX2/5/9vRw380+cuY4P8+fdgN32Py3f7+n3r85ef+a/KARfK/Jg3W/3Bt3fBxottQ7f8N
If6XAJ9xgmktaCPE+bptc1T435MG/X9g2OI/odu3CdbD8WP+v4waTAgm/73JT19feIKBw2KwtvX/
psDXxq4caEhjBDRmkCGAxTMUuyvKCuB8EYklbYt21Iw/DeQLC2n7C17U3pTGb0psxiqbzoDIg1oh
xuvFG+OFVZW7Fw9pAZN68V3ZnB585qr7NNYZ3Xl2R/qR9QB0xrubWUXgJyrgxzl3mqPTynADXDv7
HCHK/vuOZgJHOTtJf439OkfRCIE9tOPoDm0y7NHYmGnhPJMYIjmmsbbNVvviMq4HsV1jSs5CPyCu
It+AHf9m7AI7vH+LlgGKxcOatdXe6KXPWjvp2xGFD3P8Yq+sVAV+ScIJpdyxMT/pUs2cErPsrDP9
X2r3bV5hNKw1WexZv46WKgipIlcE6f4w7jSJyNqCyE19EB0rtyG6p31QOPK7d4XdinPqIngs4QOk
hgNS+pN2xLpUPljVERGsWW10IrNPg4rfM2ha22JAea3woiKyvptud0TJgvKh+CkWRvYMF5RdG+2B
mNI10ruIYADvd6zKEZIUZ0Tst1/RrHXrIk0pG/X8ZkD+pLvIHKT1nF0Vuh8xajQsUnxPwdiC6IMJ
uv8UTGV3n7iwe0NXez18M9tBP0aqelJG8xT2pkFrEisEbP3EFDUErumZSBGTRBLzErlNG7jA5LwU
PIVnMf22APuhjIIQu7RRzY3oOeWFenIvG3Gacxt4xlOnp3/SfqYYLyWebiQbZwcHVqLwyoMAqMqW
stl5hQ71oDxWq8klYaZTgolYUT+0hK9tMUdj4CtJCXIQqtFSkhQP4V1CnQNn5Huc06oHEi3C2uwP
paeI+ZpUdC2F/dAb/nwD3n/Munk8m9kfr4QI41pGuOtauwqm2fSDphxE0CXOtfJid4f2amcmTXcZ
Cw16piHNVTmb8aNiqaePM82r3IB907jeNU29pyxjRt1r5m0isLb2a/EeE6W0Saa2PI9R2l1amwF4
qnT5aeqwL1U1/1Sx+jNURv7aRh536jS3R0jdArKnjQhIBokfQ9ROynzbWaRGZVV0BjoYWNLMriqr
zmFB76hr+2eyBOqgdUJzO84An7BZN5vZA1cYEQSw9Wk1lyiZ97MRQuWNxStqlLeQEfiO6NqjC2xy
E0U6ofQ9OhoZUgUPBMmqzPtAIv87Ss1eJ1FYomaY1XlW47GZIA9UGXZ7KU7aP9Iyyaley1Y0Dn9H
zRwPoTUemft4bPI6Rw/H/ZJ0wnVlHeAHPpJ6HUHwfMiWeJXBS6e1WQ/frYwbqnbH3VbKR+HV0yTM
7BOlkggaagy8v9Y5tgTQ5GyGlV67hMzAG1E9wn9pfHUwfu12axXZqY34LFEKdqrcCQORJtLRHZO8
e5Tm9y6kJ+ymxIaEIZ7dBwTvO0t4B6cbmj32jDE6mIZ3b+g/YZUR4lq63UiZ9+l2bbaV5XgqP1BA
vvuG/5uUYHf16nHWKECgVHOEV2I3u0i06pA4ALhbbLk/HjmuhDAGtup3sURgGXbnAY3Q5GYXMtKe
Btf+ztXQrGDgMFzywPCPfGJM/rr8uctYv0uKV2KXVgOE0TwsfppEHZPGOHhuekVPFCaoNZrpJdei
Z0rwjmMpgwEhOXlU3V2SNbKqhXVDnhU03bnDqJSdBkv9WSK89T5bGKlDv5784bE14udK9DcvLrcR
2tm2cc6Nvmj2fYOAhKRbNYBBVuFEgtXs/Sl1LIw2x3yZhCMC9YTWd3PN4ZpFE+WwE92tUas2Dtlu
25QzZSGOoP7X3YBDOZ421NCjLH+LjgtJFbn3WTZ8k8neMMJOjX3+sAqQE/FuPIPLGE19mZ1GAtWn
N+kfeiq+THfAdVS7lO5oX+rxvYYs1FboSFVSL2Na54yiw4HXoT/V0nh3cv2xKSNk9ykRTwVDacs8
GnV562R6jlVxbyZ/FxXOvJk1fd9TwtAxbOBK1fOeHvtblx+LKn6JDf/L0muU8Q3HtCq61U23k/OX
0oiCHn21nz2GsbkR2pvGdz5G/4Dh83V0wJ2E3reHUh8j6LjhHImy1WBMI53HhMSddWuMTyX7mKOa
5KKRuxAX5gEfXUMVo57GwiaV00ufZXn0ekTOo+1UGykYahNOtJmS7jbpaQJbwbwgeXtVeU2umIla
tZp+RoFWUK/fBt0N0NBXWGohickSJkhkUCrTbJsIxGbjRKPTIOjXP6ym28ZdDrreImQg3rEYEF8j
rGX6cddyZ7fYPu2QWIuIicxwRL75qTeZRdq8MwY0mNJM/HS192rP0ZtpOua6AZeVUXSYunPN037X
lB0g+QHcsi/XtDoeBv+5b5uTYQ8nxrFfZDZBrQ+tR0Yy2P4rJQMHONVAseJE40yuRfHOeQH7Wd89
Wh1qvVxOC0zp10PEbLcO9VdPa2/whk3XWg8yFHSKYFurEix3zNyn2whFYmDq/Oldjup2JR6EQOk2
x9xhIRj1bBgAnB0sE6ku/Zd3itmEqDrxOHsdjHi7PHhNgVDWZKBCyjQ3KeVsy6OTzo+RGz7ZY2wE
ScIfobkEKLAmuneHCcQFdSK0OHT3+pc2tG8dLJSVMYIPI9gJq50x2b+ozRZ7Ge4Xd0UjVhjvPU7j
FT0sHhj09rSjNhN4eGz1WG7L+5hCiFf9RZsi0tOgxAEbRxxvbl9mkQYEbGx9y7mbRh10MSiOFgkY
POVjSVjBLZ6cP7FlXUytwmSZ0FGzR/8WvtHsQ3lZNsHA5qsYu41DWqxLv7qFXNiMqUA+epwuvb5c
JVm56N7jn7RYoLx4zQtEbm36O5Xo0237Yxij30QYz13zKmJRH6rZ2hEBPmKGA6QYW+g3zK8OarMa
orc8id5t/67rU4o3kjACy5lfejslIZWmGBarAlYMiiwFESJuuf9xRIOsM44eC120sAynUaboAfkL
55MekeUwD4/phGYsT7cyUq8yJ/E9k4+OnA7WRIWM1m6YjU+7BDlQKYrxUp8mxmL9M62bx7LBaJ45
lGejA6iMvpcjKNyU2qTx9DixYggS3ups3Ce1EeRzvoRw2quRJgSObrx0nfcV43paWYZ5bIfoPSVa
lHL/BKsij70tjK83zaZNQg9+Jm6UrU78Lh+Rl6I4mCR8a420RPh30zur43faZm/c2buRoC9EzfYX
vc915RnmpgrxsHGssmtoGNl11LKGCjXXlyAQ4N3p1i7SI2fpdMXKj77Bv2r1e0RLBNPrqemb4siJ
5cI0ZyXZFWYGOlELzw1l3heptUE/EyCP0RKyOyp0k6gv+kHvjpbUWzGI8ziIS1S7f52cdkE86Bdf
l8uqz+AKlv2Nkfxfs3/DtBEY0BZ9fqLqOM5oPUOGMLM+Us1/FMWe5dPZdX110NAKrvxebXFEfse5
QjRbRNh7MbUaXvfo9yGN2JJ48jYkSqejm0hvR2eI3YKCJybQdeg+al9cVMCyJnmCyPv1rSaeuyp0
GLGCmW956wWaUioCtoqGfLM4SnnDZT4HWmjtdAKfe1vixwWoV+vNsYqPWmo+SQkJqtEF6seU21A0
CGycLie2Y4hfUZAjnmd1DsP2lEyy3ljji+dFm2kaOhr1tEJKN1wayRjfBvpKeeGxjRrVuxnpT3Sl
i01Y1voql9FbFhNuVk2hvcogS8J9AcJToDmxWFpdbXpIfUnCrBXTzNYKor12xfiJamD8iC3KKk2u
Y8SU6yXnyPt3JGKcjBwShGWPFkWvqvHBG41TYQAzn1SPojxONs4SkW6miH0l8GqZVNOlsqOdhUn1
2qldmTV3MJrmMWs4UKtaS7e4L/cEDJGI2MfvKoLeayYEmbTezBHfjTSypNoXwNZHC7lPHlqUBEOH
BsrQd3G/SGxpJXoPOnOOjnRt/A1eF5igVCsR3YlVeerM4mdKxa9bXMfe/ukmCrw2rO+1rtEKbYzv
snEc4oRQknhFSnuQDS3JzCAcXDarIX5kiD0/JMXEU0mk2Vfo9rTBpUUcBV6Ix8kq/9IGyr76sRVr
XDwx0oooeXH64eHfvw+Jlm4cV3mHeUjy9wk68H9ep3LJ6A0Hbffv2xospaVwPkl0AqhYtIcZokUz
67tkvAhHyLsjQCrSpbsWqk5OSTmVV1don8XCMJQ5YFwn6rjQxaeno3+fyPZ0vEpj7qca9Ph+GmQ5
OqQMS08Um59NCJtQUyQOxNDjul2hYiAqNOS2kG9P9KPm9RJ4Dm3Co3PUqpO/HAwGJyX4MysPDCR/
68RDudoudUCK5rvgiO36HFFkglg2bECzZTa/FpWzg0wenYeKcVDW8DN4dFYuavF1XBh7I6+hedAp
1FzIXaxVKBjyUzWXsFBL42pNNifg9NRExnvulHu6wZkhildbR78fzc2h1V2P6U/Kg6EnV5de657E
ux/TLT71gR0HZx0KnjNTUi4Og0Hj6lsTjNa/GaalfTFz8kagiLeo2riKiXDmlvamLwh9saMeEBdH
LF8nurRkflvBr0FyWd4Y3LNtYkJhVHuzlOVvrNqhxFDYdp1q3Ca4/c0MNxKuUWwYYbyrO4zhw3hn
Bez4sHqCQaBdiVq9lFp0yDVJEoltH9nC6XqyyboT2n7pDGgG6SzP8pmhhBVIKyI4pF81o26ftbC+
dLtOTuNxqEhbyjv3OqXJzTPG19npkgDHHp2VjLyaItqm1szgzYewZYzgZqeBVbimp5+5f6h0LaI6
i0u58J1r+9dE0b1KioYRUFajT5k2jU3eQUUPYNWsDiy2OC7z8U+lEeZeGxnBl929G204iQtXsxLj
Y2txKCFgR/VIPAUvmZWfA77AFW4EpATe2Zag1RKRoBiNl1j4ynxI9Gcn90+a/t0UmPr80Hgu4hRP
b7OvM/7EKiUUMERfVpIRYlhMbtDxMcA8GAvhCerTngn1myx7hOHQBFe5YLLEry9pl2aW2HqF8ZbA
sd6RYPI9LYMcj542ESFOkNXe3jST9hhxsjBzCoE63pa8P2yX9FNMzTxUlY3Ti83t2jFTz6aOeJ9K
6ij32/zg6e0ZS+anrR5YdHLYOZgmGCgx2SJSdpW07guBUPERXOPMrARj2SnU7Bc9Ku5M03hAtOlJ
07L94GI5cb3uZxjCDIAArLkqCZ86qKJzorU7b3kMZzCCrmb9Zk77EmrhJvqsFosTuWYCFus/Q5CJ
bwqIZjzmf5M6he/DJqMPaEJm+apn2husMyKIGCt5iw3LEvUDUiPWPEeszDJjKcxKkoTNcN3afhSU
sodUURM/onEH9JjRmRLItZt32kZDJFiHuL88/cWwGWb6/rCNDS079ghtggR1Zebz2DB/YjY+lwXm
pcVh38o/i0jEcV/qJH/DKhgg8k0fYkiDQ0a7xJowtigR4cXiT2EROet+dCVtw2Iih4tvcD5qwBrX
3HzVkcEdN0WTncxyuDVUg5DonLXvvtetxXkQSmDolIe5ai7NNKGg8Iu7S1y0HTrkFDC0Bk1LidN4
7VPnmnvXYbZiKN1b1f1Sudb0AzoNn9LceLdM5pemUXEw2Yx3akJSE709mA0uJFxVJCGGJ3O2SNgj
cAnv71HP0mhbtai8dNo7LdYeo+t2YqAB2MwdfvOJtotT2GiQGnHJNFCFLQNuZgys6ANrNEhwxJEb
PiDsye61HRRTG1y4RSW2E6gPx8f8RIsCNLczrTOLZMWQcijxrgNiJwqg5Ge2io+MUnfbdbjlOioB
HaI5SUYZqcmp/akMw90l6KtWtqbsTVjzezNUSXlRnVwfmZ8fVZzhl5S5cl129rfwzxHmuJXssIKB
UmVizLiexcAORFw7hyw9WyORGZOb/EHed8rGqNmVog5QeJWHLq9H+Gylt9YMfwEUWQ1qnrAOMp3h
murGZ3+Yd7OjX5uUk8Dctt6aDSkjSVH8Oib3rI93vbJK5v+xlE8qvDW9THeYV9/o+rrbSabgMzi3
1Nh3V5XFsb429GHtMKrc+Gb2UzU5Q6kRPkBI9ATPgOIZyPB5kXi8gAOQq7fJpUyo35TEO062EceO
Vt/pLaFWMCq/ycn5duyeRJ1Y4jZ21ArW0pOhEzKXFkhc0H+RgJMTrOSiqZDhqfJsbEOGD6eCIVBT
h5+Rx33N4WhRdhn1JhsEfkEOTj28lKHljU8oTJU/vA4dtjobeoVM7SPeFQZDbfyS1/3NnZ+NoUgA
NyyPZehcM6xKZC6GblBXt8nL2cULnqWhdMjGpEilPegHYPTpNhheoOs9FjVFSF/ipB+h1ceBR/OF
bcd/mxvuW1noV/zdUHVepqgkeq+cUQmGjKDStHxuei6hmvOlukwIKsBYKS2rIIUdrAOAEm3j578y
cg6m2RxCTV7o1Fpbl1kw+LANS2DCI+BCIy3wwPtq/MvJzoer441sHe/YHuihoe+TbX8wB+IBBw1n
bBLfW43Nl2ytzSwddAhTQ062ghhfe86q0QiCYRCWt4MDHyalUumtl7p3jt7IquOr6q1nUyicipLP
pmNl5Vf6EFEw0WrZDyLhuB7zREIO1WPreahYxpHi7dpK/VG9Trk94++aHQDnEAPNep7Ymg6CJON1
l4lrSwTvyW2NM6p5JBeCbb5hnWYCzApWI8S7RQ7mjXY3sqmu/YF/ozGyKnyblpaXbiKUXCjjq32L
Qq4Ts0mlEm2yDo5/6X4MIvoRLQlaRQ7qJm9OIAT+MNKsrP4jsYq3cHZvVeTvqyK5oguc2D/StxkE
7rZOmscl/S8GluotZxdymLQ1yru/VFc+IhIkvuiMcygTFY5itXbqBk+XO3a44hlRxDKCWFhJ5ALx
fvZtdj1pFc8ap+ec+YE5tSfIFMCRBuA2HkcAMs6JGvZXoqjMlRtVR2UaVw05MQHsXuA3PPdgi/oH
lPyQOczkXVZVhieVDCwrsl5YAl8YL2NDdHPmIuEP0NT1/+TuPHYj59I0fSuN2bNAT54BZhPeKIyk
kN0QKZOH3vurn+fo764s1FQB09veCCkpFZmKCB5+32sRhB/HYOD+582XIif/w85JsPbzc8FCTaCv
ZhBIB9zrBtzB1IKynF3zdIdnsubOkEOLADkCMOvcQakJyMR+JDsHCGo/DGAFpuTQLZVbtiL2bnAJ
QiZu4UXU/Qnm/TfEwq5SmJOqQOgc+11kNML2hJvojfOg5zadTFw8dKZQ8lkwtSFneermnNG1uJty
a4dC8M63uI9w6OyHAKcheU5YDkIW/har2kNkUhsbooL2cRAQoUD0Sspl3JJy5ZFRNROvb8ZH16zP
dVuO1zCj0YuIoeWQ9R5acx3jTCXp7jFunML7LCJQLdC4JpMb9s815U5Q+SaDyNB+Oa0SYkzyK0m1
N2J+LoY9V/spiDeSl20Jlv6rq93HzuMFcbWaZTnxTxjFjwNZXHMU3rW6AfYRdARxOvYREMkZ7bcw
NZalLLd16uI7tmZtZzrJvvM0zJzDE9DW81QTc0N4x4Y0SHcJ87Jw4oFte96aQ3UKI7NfOg35pQV9
4+QlIe8mf2tRYSevfAyYnNt7F0UwdpjTbNiH3k8Pcug2wSR/hQ1HOYYOorPgEAlnGFOy09mJUvto
5cbSI8ubsgSOBUGIAUPHIpuafK3BmyUcYchjNrKIb74uL0OHvTxDquq3nGtVe/MlHuLA1i+gt3ss
BaX2XuTBs8sEztvhQrvFLjIQbboV4avjMLtL1syNdW9Q30Br6w2cY2dW5cEdGGfzLrK3OlHs/TUp
GOXMzLikbXTNe4jWMlN1duQbCEHPBTzXuSfgKiiHlHOVZ6hxafBSsorpVwk1N9NwnHndY1ZtMAO8
saBtMRePPFHDbmieyELYJTkSZZ/4+34+Rpi9OKjN7yLP0XzzP64SEtfgY4mJim+DZHUz+rPULXNp
mOoCKmNMj9XRteNh04od/otwZRIdDrjKxVIg8koA3Jc47cDXhE9tmA2M6jUcun39PoXZR1hASDnZ
Z1kF8AklcSxglMAxCK1Gv7hy/jjLMgdJC1vExU78gSnkQscbTTh+8thjAV7UbmjsuI37y9qCmdBn
+zVp0I6A4/FNw6FIAVKYLNqpv5oar3k1dDswJnMlgY0XogadFfoXIh2Odh+2NbGnZesEJw29yLa3
eIv1lWmRPWGNG6FE+CQo0KD6yy0RcVduXx5+PvRZXoLC2f/46c83/u3XnGZCR/5vv/3nUf88zM8/
8vPpv/ran4fqAoPsNy25UAx2P3INMtcEJOZlGXFhRRHpmyBEUV2mXHTozCcN+CYLdZ6wuXCXvFbL
ziGhnmj19jDW9mqqJJHgUX2bUgAmI9Svej3v2l5e9agZVlYx3OsJT8c0XKM244qxGS8dCmTLZvJQ
sAJy9oLoppjsHrbDZu1K7zUe3N+NpbtXcmHuOp18edLSzkGRfOFfWs+MWdhsBcm5STMvTDY4v2bO
I6saeJ591EHUGZcUqRYx9AOvzEFD2780EAJmVebRcGcj/uk3nWafAzo41m1VXIWjU54yDce0RbOZ
BjoWyVF/CUCQhdD4F1AwaUW6zTs8PoFWvaSB8VSEZ7i5eh0DVS/crFzHjs8vPRBK3Fkl5dgjbGTJ
KNihd5Ac8WTsNDy488DIzSAazbeCEDq9H89h04VoVXlGFcysmzJb9oUJGjHtCYbAQq1zgxSYKJlN
Cs5AEs2ihBdnGGxG7OwD7wbDX0CuWZ8hDM+8NyU2I0wkEdy4PEw2jAOitHaG5TzEWA5LQhLwh6F5
qDOyu0DoSb7vZuOz6a37oULUB/kNeshcT+hfcTNCbE4erULcSQnfKs07WyQfRYo2sA1LcOIHYrqo
m8QAEbPgG1ZIoV7RIHUKVk4DaJhc8iY49wWvlRWRx4auig0r2AmkWG0+3owYniWIme0JXUL68kqC
DIejTgUmYgAPN3l+Nd3yajk6ab8rw84f29T+xtvtLb0YbK7c1CUGAzwWC/xsDEn4PMGgiT3irbNI
e52UKkzn0Lb3Sd7d1UKercA/CdhQMRyDwNSWSvwMpZX9xha+F5NzSudyEbH16Zj7PD27MLkugXiO
BOSTfDIfh8lbFeajMAxoMXknkZdMaNOb8K2Fvyas6m7qu3sMn7zsQ3/IfOczmMl2TtO11aChyBDK
KmoaW8s2c0jmy5IXVJj3Gf7ilRswlCK1Qkk33hOCMy35/bCZV0wrM8I93C3LosOiWtbmXW64N0a8
lVEgrQjC6b7POfLzcP6uAIEJ+VlRY3g0HcJSDfNuhuYrldUiauWhoow+D5to7abhlfhHSrU7dOFg
5nONgnvE9FVn/uusm2hswPalfudIMEEyHYMgWNVsGXSuMt4EpzH4wtrDbYFbx2SiIre4h9L4jbZY
fPdJu3WI3503gTTeRCAeXPpnPbJjJrN7iZOeHFq6/CYLbpqQuKdBj7mki2mHBHY7W9aqzafDrD1Y
NI3PubJaVOW1LKxjUfWvXhjfvDQdlmMpWjSriImQ9xWTefTH4Ruy39y2KoTEsNCNONORaLGl3qfP
HXaUuDa33fjLzOut3ltb0zMrGLP6bUgnUFGqnzuTU7NBixIk5nFq+1enM85Rm94iyb0p843dqOAf
WaK8VE953EQvmL6oLeFYi+11an/OxIbH7Q1keV0G+T432mNWlNcqoMPditiLI7gBe7B+5QhCjfE9
am3cvECd/nxv51lL99BlJK29HKO9Us5Y87mfeRtpNvxL7s0Hw9maalQvNW7vJjZeQi9RZTbA+b63
xpFIGzeqxCwsP7Ii2ISY0MIWvmREWLpwBCFbBm8MKd8A9nokg1BZob03gLYjpJeodz5wjQju19Qh
235C2rCyJPnaN8jHi29WL7gHPE+cHXrPch9lDUclU1t2dlOczF1OUWPX3fxoPvUIrwEqULwaHNDV
SLsNCrGlpSSwHKS4c9Q7PTPWMBxQWuQbpTknXIYesSFV0Ixp6J0gWPNiQJowPgFSV8uw7pLNePVA
iLGYrjpBmmFqh1fTI5hTTISoO3V5A0D99ie5owYeY686vIoY81AZuedy9H6ZKqqB/f+WyhHWvdyQ
nvTUIk6Ye2NJosWM6Z0s+ZvVW0uvtN/Z5T7LRCc5GgRwDvOPiXSjtSkZd0jzWYBcULNVTochA4Fo
kB7YKTVDkTg3ukYMneUu3Riiqn1JSrI4eLlXUeudwsza9dChONhXpuye53kuGO2kKs19Ue/z1vU4
sx1tPZ+I9ABNKZtypc3zt9Y8qZgN/I9BvRX9evLsiQmcmw/MCcq1eolZGi0e8OEqa/p17sTQhewM
aQ055eATMwvd5zjE4GHHLJL+eKwR3W+iwb8ZBFAAxuAeDZMOjKl51SLkK6IgeoNQ95wQb/jepuCd
SpCfhuR5ii+1x9wgjGTHzQrrPQFiYOGAf9kkN50Ebhm6obojBZXPvGldJ1AKgd87yyxtjzOoCDoQ
uKjQPjo9660cGDbRgN/YLHTesvj7idKpEE75WDhJjurWqI/fbbi+ZsYmLKqXJJ3xyoF1Lu0yOIy0
0aRExawzG7JRH45Z725Y8zlQ2vcy9r8LiYXOnpulF2jeIsulu3Yj/yko/GwLUwydxs3HFvpnEBtf
jSq6IY9mN3d1SvYy6ARPMvdZh5ZU8TE41AR54A3IAcv1mFCk4ujNlsL27ghOxChLQrrVNavKcA5Q
Yjc30s5kgyAGGB5HtLuipTSikRyKY4mipgr2daU0w/mHbiGvMRqq1cbhqW7KTZqNXFSx2tAnxl2R
AfyGrf2p1+ml0zIs/toF5y498Ccq1fTXttzgVeExIg5D6uHek/qRvBEgiVDbCGe4VUQMwmHXWYXY
mCe41ExC5YpvU9kBAPJeHX/cjWQXU1yD/FErAaL76CorqskTnXR1zUc9qamzw9FUQuQZevjWhe7n
0A4qHT8bmdHFufYq2ojSW4/0buG1fb/RuGmghb9FGSE+WnOUmCN77CHqNhhI+dJZ9NIn+jIzxJqE
t2vUocqBJr6TWXvq7LTeVWYAnosILNVxVcC0DnG4HFrh73t7JlJg5naczt9t9YCR/NMQzXMf2CjQ
Znq8Qrt8baPgvateZGq+T23xmWvigC7xwcYov6i8A0AYfXuUuP8IIZPafYuIXOZ/wLxSIigF/d9G
EVyMTV50mqXH0ehWpfjPCP//4WJoE53wvxdDn77bfxVMzs/8lxDa+JvumCYJJwZVfSaUzR9htP03
YRkWomSDtkXbVPLp/xRG8x3d83Rddw0PlbFw/kSwGKiphYMwWhceP8XH/44uGqXgPxfz8K8TEONj
c3Eo5/HsfypPSj1XF2NFoXsxpAxy2YWVAUmS2gAps6wOP3+q1X7459N/9bWfv/KvfuzP1wgyBwv4
8zD/Hz/y56/8PEwUGUAq+vhLiRtH3dkRoDhuZoeb+eyAR82EdGwbJruY7VfzWIMjpKbYZb58tSBr
JMAssp7pMvL7XaAWar8U/bXk8ljkpviBipWbksV7ZgPHG4XZVS3lCS/IrlOLOrGhjzqxLwA45gXz
/wcl2GuRq7w1U6Mr26uumhDcPxUE0CkwoAAVqEEHJChBZBQfqE/ftZmgLwUjYJVTgALQgk64KiwD
ozpeiGZhqPZZBUWMBkJX0W8I7zv2ZXhfFkkPrw18QeDd4FPQ6OvprZlku8OEBLNEam7Rk3OnO9+h
AkMaUJEOdCQGJdFGl5s13CkZITbOnIAUgxZUJa02pGY9TgxjxCQSVjL/MjSAQ+G/g5CestpIkdNi
9QtbaLSM48mmpEEoKCcD00nAdgwwHl1lCObEqyi5JpK4qYYONUCF8NHtXFCikXR071F4aKkLEnQj
cuiWFTpYAl+iXQ3O5IE3FZN8oVnyFwmYTr0Hir14CpwqQanQ8NINAW7Vg1/5Q3SRXXrT/MbaRHDk
jNBdM+Vr2HEsn2BgMViYq0AxE3QsBiXLEPaY0kwpRQRA6xSUFilQTVPoGijbANqmg7rZaXCKcAVM
ukWHKbDcVIJKKROpIHqL9FswSQMbsBjcfhkUzSmKjS0A0gLf6oLVwF1KEMBRQYGaQ5rJPD5RibPt
8mzvWJ626y2VvwKOKMETbXBFXkYLlDFVcGOjgMcJBLIHiRQgkkWAUELht4GF5jcg/wNK75fshVi6
JPSbCthsQDgTI3wPivhLKEa9z4cvwjVulgJFa9DRHpSUOBqEETXJgdW+j540kfE722I62pHtHcYm
49dqhltO3NjVAYU1VEUBoKwOOjvwW3mgtWQa1Qv64RdurnZd1THiDkC7rg3I6yT9aqDZCrKo3lMi
lWPR6u9GsOHILO/MjERuMGP844gJA2pxBpugpRlkeQZh7kCafQU5t2DP0QD07ZojDU4VegfzdwBK
bYJWjwq2rsGvKwVkU9iHtFeyKyHFgwBVYKPYVyGIcgaIP3KzDao6BgTq6iNebPuUWE2/jDRimG0z
AFSPMqRhvomVAZydmQyrH8A7cN9FKKSBbf+Iu2UpfPk9lQXJmrxn+ym/wRrcCqTiC5sEOky86UtV
IAQx/bA7j6WMAeXEyqsAwblaLxNuDFdRBTOcgYQ7aBWJQLSvRvjutDXgF+h/6CgQ+GUo4mFUFEQP
F1FHpCrAGjACtzTwZsjSBRANjVDMFF3JqOKlux6h0CJMe7G09f43K6FSOUOCtGrHAmoqYEfoAuUt
CV+CsWNc5TAoJBnuzMm/urJ8tpPh1TTeI2F/OvAuOfyLr4gYcyTnrnhLeuryQnTxTRuY9yrdQIfD
wTJFY5GidVL4HSreGJXp0+sU9ePWW7a9Z8u56iSe+5JNtord76EYXpt6wGkMh9QoMqmFVbJaE1yl
ISTUHXc+aQiT1DamIqJ0RUlpwvgsBXkL7jSxuViPGmKsVtFYLXzWoIgt9BRypSEewgKUE0lUHGjy
YVOsnv1Z7feae+D0v+lT1pIHCHWmKRKt1o6DItWoolvzPrPXsyLckOytG0XBTUb8YeJk7PyIsdjt
9pai6zBBLKKXVJF4dEoYq5XTTr8r0+a48LQeaZYNm57gj4MH1BUhqMEMBkmzl4O7H41vMC9tTS4J
wlrHz1YlrGKl6MVJEY1RThBGn5ePDiDA0gMvWrcOuqvhmczKcMeeQxtzCXGZyJfG5OIJjJ8MkexV
p91gnRgjhebImldIO3c2XKilSFHiQ8ONUESp0VYAw/NVTxOAItV2THTRZZYjsghFtEbaY1j0VzHE
t8mELSKn+oAAIt60cLQTXC0mg3WryFtH0bikKcWK1nUUwZsrqlfzIH0rR75XNRWGGJ520lf4Xyrv
IkUVY7tK97Jgi2RfMnXo5Bxe2VIEc6CoZhfO2S518I3gF2rsfDtJYzsoenpSRHWmKGuCOk6Z1RLH
EpEt7jU2TJyJTE5R3ZMivXNFfxOm8WUrQrxQ1HiuSPJC0eWWWuQUge4pKr2GUy8Vua6V98LzhofB
A/TzFAFvswd3MPK1ouZHRdKT6MgiBG8fMpn34/iYuBmrI3L4VRlRIz9TtrEIiNWlt7vuUV4gBshQ
BegIerbuPB3bPv2MezM66g055QgJAiUp0FhulimcihSc8kOIMc0X6D/tX5J4teXQ7QP0CRPKCHxL
xTHhYsmmqSAB1CViJEJFOxlK4IDSgaylZDMr8UONCoJdC152ivrNVCWv1GZ9tUoyEeVXMnaPycQd
hJQfztjBP4i4c1BqN5eAogQCcu8bJcQY3cughBk1Cg0p3Qc3nME4LZ5FwT1WiTm0AVmHZiPwqJTU
o0Tz4Srxx6hkIPD4X4PRrAtt+khQBRIKVB3s0oTEid33JDjaSlJiKHFJiMrEkO5GVL2PRpj6ucaO
TyOKlFpJU4QSqRRKrqIr4cpk9xGTALCT1j40Ja2O0xDRMa3j6HHAQAUKmFJJYVzZnBCM7gcXp183
2i+B++Iq8UyNiobj/pqJ9Eghe41N2HwqlOCm9r3XOtLWRQeMpzvRBbfRnadEOhNqHVPJdlol4MFo
i+kcSQ9M/6pA42O7N0SNW1fOnzJMaKdQYqBKyYL0gnMnRCnUKMmQVOIhXcmIoCK3jhIWFQGxJ6QY
K8GRoaRHYUdMQeyjR+Joj00400YJlci7XfoTAE5ANvFCKDmTRNeEK+3sKaFTjeJJi5E+zWigcCU/
IZpBvEzryNiYx7Yofmsm3g1c3paq3VkXSlJFRwEpBKha5UbXWrg863tkVPeUFGtUoqwadVaOSmtU
cq1WCbccFFytknJxh9sJMsMSn+bURC8+styjq944jqjAaCAGIA0PYe3eciUT00YEY2Y4TwsWEmI+
gjOo1JtftXedNqd76g90RucBUW5CVpySohFIGywN1GmekqlxdKbofDcdoCUy7H7R1XXNCyd2lHOu
PCV2G35kb+jfQiWE81DEOUoaR27ik79OlGAul/1d6phcaJm1H9DEp8DHWXMggbwdj4Hf8cdJ1Ie/
viUpuC6//uELP38XKsW3Hn/+7s/nYZZkiNP/ehz1w05ToaTMaygW9dhdzdy5zi2XWIGfL/RGU1iv
f30hLfWu/Prrcae+rihZUf8d9TBZHi7dov2oXEHTUBP5ex0TJqH7X06ctcfCCCeSZr7cyk1WiCji
BYnpt4JUKcYUsqQk3QSlZy8917m00BGMsKuoIGmaOQtYobfW5DNATrV8Pe+pdxEWmVJWCmGQuO2q
TgY6aDtzOPhasNcnx9rkGTm6ecGtIS0szgWikDpMdWxaBSNt2G+MoWKeoY+XAxuOzPTLdokRHKOI
Zun7ShNUIZUOApseI4lNlkoRFoTDUgu6nun1a0zxzFpApm8/E2PQY/2UtfkrcIZgi7ISS3jCW3Bo
t7Zmovd4ZQL7ypRLhWtzwuhhP6F0PKEDg80t8sc5nz8SwX8vteojSWJ4yPqOdr+Fm8qc0vT4ox1X
JKWhcwC3XtRlCdJccJ678XCZbN27n1v3PSS8HQxYvyMWR17I/QmYXIdmFcfWzWCHXP4ofBpFvLgG
T6qi+0NaOFTEQrK1/PLJIkToGM3BAbwwW2ExZM+MaJMx3PBkhwSIR+N0FzVIOMC9mh26oCfQ8Pm3
MO8Tv5IHA1vGWsVSuyLVeNeTwJXFOzvTSF2khpGsDKY8LFGR1UybzsjLNUR6sSJVOobW18AFO+++
sMxyY6IUPBQ1KsPZ8h/TSe4BoLRtFjw1HpGZfjydG5pklkmYGxQ552sKRukkDazPXr/XisG+jJq/
BW+u0Jb159lkFqPQ5NfoQuHVfYorMeMgMqeMcVNWT9wCDkE+lexcPuoPMt4sM7gXFrUGg8hXc6v5
S9FPn2ldRYSqyIMZd9mdLtd6ScZ8ZnFgyJos9Co1XgqMTJMW+JfJinduYj9Eg/A3hcmEWYT8n500
ifemPnzQUkSsRJSSq9A3312ASwSIb2KyCgQ2v1Bf8x48JnP2GYz2u+y9r3rM7kj0yMF/uYVEmj2u
Z7vC6jTSpMCIxhDWrFOG9rWLv5raEFZRKogy9yZbLju3BUOIyKtb6nQBL3VDidgC2o29yriXlXJZ
uw65fyHdBXgO13U7y6Vbab/D8S6f+umRvhnYBEbpwKQXYB7oRaaExB0QPWnzhVj6g11pb+EwbDzO
Kz9K/bXIrLew5lJKIvHeESNyEMxcWNOHzj7acbFlKaGNQJuv2YlW2hsA4JFui2uEQh811VOAT3NV
1C5aVcjZAk3iqaJQwH+LmbYymWSbbGI290iubl08SXXZbE2r2WDKUiyYR0IcEnWfVhk7M6plWe5E
0EwrqQF2DGG+6lSFWUy5diito1vClgBqn4Kt4Sd7eitPSTm8VmAdXSbi9bgzQ+og2/zODPjlpWJ/
yPqTbbTj+pWrpApOU22Ds0SULPHU4xnZ2YZ4dl9Lab+McQHaMxtLtL8MTzFYa1gtNEneq/TXZXko
9BApOIqHKRppwaE+rhDGIjH6V33ulrqU7040aciaTcLDeZ9yL7f9Yqtr5CmWzoEW2a+CPLFqPCfQ
An6tMuvxPTRlskkYn3ZNR19mXCFZ3ZuieJ6i9D7J9Luhcp8aTOaFfayyqNqUtDiJUhybNkNpau3S
ZjLgvhpi8Bu6epKAZvIs2bg9rkZ39MwFZb+VUx/IsMuWY2vWd1VtQKK0/Jq5DNtDrc0vpMVJIi1Z
53qHd9EgB7GzipalNYLd9gey3xqn0Dj5x25NGhG5wFaD3ZeATWK5aHBqnXA/jfnXT7ioPes0903j
PrXmJ6k54enng45YfBM6qaesMy8iTtxDU7vuVbKBXgnZoUMAZ/S6Crbs/4Ttd7G17Gar3IBge3sG
y2iRKLGNF6UMXxyDuy4FREcAEZ+CmiKGWHM2joFUXuMMurNT1MdWaGfbwPv0VEtVnCH78TQM0G7a
M9gMnH1mm4oD1ir+cTtsdtKYXTJegoYUpr5/SOjAMunCQh6ysFOuSHJiFzltWV74RkKRv2L/BL8J
KNT6+SuqYitWZVuFqt1yXXAAXxLqnvyUcvXUcyX0dPkh9OhoT/FeONMhmIjYmgmaGZxmE+MPXzRU
UaOc1ZbxwA5gz8NtiBtt1zlftnA/u6ZDMjGOC8ci/KRRRWJMTtuUewE0HzHGrSobg1FeOaqArKOJ
LKaRzEStQjAS3TPheNBUaVlHexlbJLsBfGyhis1aVXGWqLIz0JxykasCNEETmpwogWE+wl3RtLeB
tjRL1aaxFs92A/MY0qh21VS5mq9q1vgfPzmT19IhOxiXAgd/NjzWQEVIBtth5AZFsGHb6C6HwQyr
OqIcrAeXaELgLkRlxWMyEP/sW5q3NF29O/18aDLtrQfV3HnT2OwM7QWLP/6CwdIeS16WFSFY4272
Jow2sMnLllMQwwUWSqbcys1vRNg2T+O8a8jwPkzQ+MsCaPaRdjb4Wa3RrRMiZOv08ycE7dbJKsdp
E6kivOanEy+TbLG0iJkLq0rGe6P8DEuf8o5p44rOuFWqqs2Shr1Le28Z6I12SE0nfOFgiwgZ5i7b
1vczzsBdPRAVkjb6dMqq8duqs/hurlK0KTJfe9RoHkQxwaa0qf9SPqJ7aE+yNggWD8xinxBc7FF/
/uxzn746UXyxTHfadtShbcHc21NUkLflYdBJ6yk4+tgvVp0zWOv6nAetfV+7TrazCRpidst1QiHI
gy4Mqittd0p3xEFM0UCjSxq/V130OyVOb9WRHrck4CB69Fxrustl9mCSv7+0467DFd3yFrWs6DiR
KLEmOUKeJi3dGLVdX6KhwaE0+k9tPlN+qZuPwaCUZWZ33+ZRj/WTho5Acj7Ia1AIuQtd552bcXeI
0ha83SsSysrGEm+GXoIkUbje+1Z6btUHk7dj5Y/1vmNLXkCGIBCXItrwzI8I5XLx0PYPsXSgTgPn
rfCH8jmdyNSKLfQOBUvnhj3ae4CQVwMyNjg/poE7Zl7xtTzcxM7sHkoDCR4lLPwardNu6tCaXvvc
eJezSf6EST96AHLdKJ8OTU3v+aChjoz7+zQsyg9iC7/n1qo2M8U026Fm6R5q275P45D+rCLkahDl
k1vP+qX3amIF/Zhq4QAFpfqSNY/lHYDg7s+Xfv7USj3bNY4AuMkI4k4E+NhUypdJcLHEs3ibeuqR
ktimYVNLBMBwiZbHD17MWryR7ffhD75kYowSVP3qj04/d6rPZeQy79JnPclwtYviPI8hujiruIz4
1q65nbbXbB53eeT5x9xJz0aNpPPns6RNxNEUWhKx46nvqg8aCuMtjO7zz3eTJqP/bsYHmQmruSVY
ezdO62Rr0x3aW2Zm3rF3lUTKz4Zzojt70JbwyFRB1jG4I2aTRoWKMFeGaLmqrT15wQkVeX1fFU1z
H6na2SkrtiSv5gB7SXFtvA4LRTYVH3OYcuPTwu8oGcFSmxodWhrMeCBG45CAB5CKM67gtl16RPiA
m8bjxGd/hCBIaKfi0z/f+PkTAtLdoAbyn28WsmssdNx9viadHEJd/cSfHytbEZ0d/fjz5b9+/O8P
mdZhsjRNwcFi1fp5etAaazr8fBB//9PPp0Uq57++8fOpbbYDSQC2tnaq0j5HGL8AAr1+lXgBqUHq
az/fiHMCJ34oyv+xRCxAt0vE7s8v+Tn+b/ldrH61v/7jO2eins6/su//87/ORd2qSoz/eERw9Cv/
+q7/MZ7q7w/wX6Ss+TfdJGTR9n2deADCpf6QsqRVmbpl6ZhrHdtFt/Z3Ulb8jdYLMBnXhbLF2Wz8
IWVdOqZRkwp+SNiWq1vOf4eUpVPjn7KqKNlwTJ0Gas/zDPf/4WRDM6KOJVeTtF/4mzGO3bPBIbGt
iSRZ+JPBLuPpi7Zq+ntfI+vPogVQJLqGRX8dutXexUZ/SapBQOgSXWqZ66ym2g7R6drK7YdRt95n
034mrPExiPoPD8lCLKNHrZi/pzrQkTP5W0oedx5FvcLQ1rksUG31xOYZc/xuChBi0ty9hlSioR82
mYvqPLImop2IPQRwgc4j+b6WZrdLE8B8bQDqz+XFdnIVzWCTcKhpqzGiMw9VoZiSVTeY6HSTtN9W
mvVpywEGpUhPMYltTlXQHgGhQhAgE2Q3RccsMb3FbDkRvhH0XX1bkX5vHDWiPtd1gZrDmqrh1Or5
gSTb5xrv+OPsDgdPILWynHHcEwfb7ExgrrUffrvAMRdLR0ZpSXFou5ZMVNKh166VtnvsCZCN9dxd
Ykl3RRySiMnRbZly0RH8zzISW1hKNrx1ELPNSASNyEe7U5drp+N+54bRWeZhS0M39w8yln2DxAjf
93LKesq7GFvdMnVr9FkahZZdcCbhgKD9n8RsGbzEJt5HP7yw899Jr7+CjCHhCcO9JNyb4LutLe0H
eyIs0vYYCbOW6H1077LOjzLCEDxGKf7J+n4K8m2XUMI4GdaVN919WNp7MZjjKkmilylsXnw6QCaa
gnT8vZqrOo+YXJbss5uaflST+WQZ0t7N1rJHCBUvqyh7DOvkK+3IBtYYaaVj3PSQHNkOVq6VwX3d
mk+lm7xMvYYRd/SwnQV2tC7not8OSQQBpr0G5HNqGJ/yEI0afjeeItwrR2qFAjnsslRHFabDLEHk
OegtK7rgiEjGEwsguXRMUm9nzI5zwQCs/L9KbEbMJGjDJSzCDy/N3kybWMmm8Qbu8IA21KAtbFqr
16Ux8lCqhdwKSaIRwVMv55BeQbjXnu6r2MqaHVJUS+ZHzCqXxJ96ogZ/R+STbcME/hKtsVjXPZkL
cvhIHFg4qNM3L4eCivpkTaDAnsSr39XwgTRxoklweqLn6mC44zfZIjX1hiFeX9EcsoAn32SJJYaM
kNSstHRUYgva4Ui4NWyiTLT0mewQt+g2vkXCnM6MF1ktIWvG2VYVgLnzYqE2XFWucRu9+DKpsAG4
mNA2Nhqi8QOt6ZBcbrOONHFyjep1wOY+SIj3xhox9ReA1r7xZI7OkTluGYHulRJZsNttjLx/jkfU
sQHCbrMXn0lLVh3pxbAI8aPRNlsCtHZdB+qQRdgpKsEYbSG1y7z0bNPGTMixwo+o95wJHWl1VMK6
/wwPcKRskOXfno3NXKEqjjTngE9+a5DVEJIXSsl9/kCW334SYbvWkrQjUZkHjhy728wcOBuM7F+j
nxwav3goohrLZXQQlo91bJ5fDb+DAAmPfRK/UNE9sKjyrs7a+WhhLG11gQgeBaw208EZ+A+M8a8x
VfcNvauOQyqDpQ+o97TnXCnENSIZSNfh0mJQJRuEb4UtMR9V9z7Zg9jIIO63dqUgB7ou9ILoh4xV
aURQx6WZnHrEjbzYPfoT9oQF8bc6s9A67TQiuGHUsHYRwwfPIqmWWyJrPNCxgapBlo9DWRE4hEKE
sA/qJhrg02T8mNsQ8XrBOZT5ycUQxYcMp51U81OoxyzBvEepYSijFVhHdd/U8nUszHtDbzNl5CkO
+0CkSMACkl6GkI4LP7SftZnrcpgI1fA1BG/D0LBvFkEJ2WOR11Ys5//L3Xksx46s1/pVFJpjBxIe
EdIZsLxjFYueEwQ3DZDwJmFf6z7CfbH7YXefe7o7JIWOhho0o8lNUwYmc/1rfcvE/W8jum2sIms3
oMe2udIJbxZjsaMicy8Mtc8A1S6AF9wWAaNHx/bfeAWuVoC3Xx+/h/ZR0gH7UQ2kX2GmMKenUtQN
yU4EZDhixryaTIloTpBwdTJuC4J8R7YaDEciLV9C+mAb0Sp04zRIzrFpmocybretVUfHHNdFa4bu
bWbUzm3b1emKUaWLzTp4poKw3tVcaG/p83NPvHMxTaZnA0WM7l6vW4RO9JYcAqKe59LeFkmlbiuf
3b/IbW+riy4jMe9DKXQQIGRundRA7gA2EspzusOtDVB38F70Bk6D3W+NGgtSU59Zwa3Jr/wcKt7C
gdZYjsHgtcajvkwNtQWedpKeuQj1+Oj4c3xLrooPdH60ytJ6SkKFq3yMHzHgg5432icTl4lsmHmk
r5rPFaKQ7VvpqHVksOIN2RiGiiWorz6Hlp6UKOsQddwHO2TkTr4C6rntkbHvKO89pHAYlmZiou4z
jK7pLkKybJeV3Ser2DMe2linMrYqV1o1wgzgxHDMGBmG/VpDTGi0zPdJta9g2noCbKTO+ugeU+hB
Ggc6c1E+mmxVpPql6JKSeIH8ri3vGnC1UDHFlzisuoXzVZHOOBAwQbWatwhVuHX0ufOcQtoban/R
LyNnF+7znYlHGSQtNKMI3GxCvROhBuc7pJQl1CdghGwBh+ZSVeJCUyWpUhq44iVD8R2yCEq8HO77
QH8BDrnrO5/Kp9G97xpmVTR/UlK0xFNLW6E/HBrCnKVV/HQFxKxudspX3TqbkM+oOL4RhQOHqsVO
3oiUeZyXzXc5D41a3wyiOmu9/eUwtq5LTLyV2V5mRzn3NuRa4WWHvI9O2OC47tXNc2ZVzSFq6oXq
2IFEmOan1Kp3kUPvQDjzGqJyIWFo4RHXGOrKiXKBAEeXPytb79CMrBKiKSH8aqkyKoOGwWS0rViX
dCW39oBksmICmY1Zfmzz5Nb1maLbPQruIF5ts3F3sW0yK6GY1FP5O1d2rKmhPV3seU2iWUIs65Hx
8Gg30ZtMNdKSjB/1BPLy2M+WwHbkr0z7MG2zK9BNejDCjuSjNaa3Hj7gOKxrrN7R1Tdg6TFC6knT
jue6J4IQheJaFjQxB15VUDc62WQd4wrBx9bX1ApFZzEIe51RQsKc2QyOSYkb3tL77Vg5/Tmk98gD
HLeOfFkcSATgvVPuN2nR9oFOpYsvxvQ9q9V3p8Sq8h2qgmKdwzQlOGSIoT38+tC4FFRYdn0R1kOm
V+nRwAwRSM+/M10Tu5ieP5s+UeAuHfchRP6DAZ1VRkyQ0kRNezSwZIdrGMDpUK5Ur89m63i8M4xE
oObZhJiGZNqD2YndZC8UjYq1gN45ptpXptKe2vHkm0ByeLSL+LEutYhikhu3MbwDRBV/W4fRPsxz
l9tH0+3o83vyoD6dS8s5+WJoHshTTVAjqQQWHB2n1HMzhGVn4ZnddOumDo1fjX6JSZ4shrBsEO2M
5FFM9pXBX/MzFDQiB4KeT6P2nqEULTAeah9CjhuVqmeb8OydgB/CvLYhwiwdCTkZP9VQTvdG4k5L
t4nuqjB4TBp8Up4IypUw7hDcpo3IvVdfiTtlpC8oiSSQ1SUSCPE1jaBtFHxnPbEYtwTsEBEou2EU
ChiPF3DhZfyueujePLxgEP9wXaPTJE70/Gjgpdlx5i7blvcEhB8rwhkhHtnDAjch19BWP4RDRuwj
kBQzyJPCZg36DfQNIZ9lNlAKbPf6sGSPwmVOm2PAradtS01AHVC7juMMwXdTGuCpTBED2LCZbXnD
zlSQ4XT/wxnq19gqH9q82Ks0IKVaWc6ltbLHhN3MMg7Aasd2T+xMB0/kRSR8sBzC4tzhXIo3PssE
RnWsQ7xaUbZR7uMZEJUk3fc4r7B9+MG88TZUXedchRAL8WOvcf3RZWPbp2mcCTb9q0/9GH7RTw5t
8zanhWobRB4DET+BfzOHc/xRrXQ/YHjgOgmld6B7UxkjwhQHd7LidauXDrDPbJHqHkYMMzj0iXXK
JuOtbh3jRvf7deka60BLv7m0aZwi8t1pbBos+i2BuZXSm5+amLOErsHxH45LMsJ4i+p+padpetda
NtEsHlLF5GzjaONT6XntkT7gr6T3xBqnRnpE88c54Fcf6GDFsqZYZ6eXqKd9LpNl2BsL29Ty57g1
g13RebRpTfRwDCp5NUzxHRjUKFNauJJNTIKscrDGdSUmnoEliwPQigRmprHv7c5eZofrsLXM5y5g
Qu+wxNZ7AeckC/1Nz938xrptvNG5xRrWH+OoXtfcox67gpzYWKxYfdj7fBi0vXK9s8t+QxWWcf/r
A1G9owRGcTv4vCNIz+qAw/a2jCLju4xvq5/IxW6LzTVc1cEx0+LuwMSkPTht3a5cB1vi2IM5M1E3
t4kDJMdXTbpNhXC3divJIqRVfwbZ2xwpNdqIyE8uUKySS1NFZ4NNzQJ7FSjjMsSVmUDW4IaUcKQ1
914RR4+ddi3DQZ0dQOc3Q1S228zoulvp0LP3FFNZ+zAW/mvCavAE3JEMRYzLsLZNOKTV2D/QlWuB
R6/LZQ59YA19vV6nKZHHsIvqcxJc3HkWXpNXPMUja6imjp4mRv9FbuKBymiplcBmF0lrP5r1ZZCl
f/F9Lm9jc6fFX8VhKNHViKm9GCbNJ5zSxi0S8yGKCmsP9A9/Rh0Q4PulC/0vFr+E5/g0kv7nIYTF
//0/9Wfx809BBDDnv/3Y3yUv64dnmh4Qdse3iUwia/2dz+78sD3X9C1XWKaN5vWPGIL/w+JT/snx
TA/cry/+P5/d/cFYwiU3gFAlHN2x/inFS8zw9T82sPKbmNQSdCDyYLvO/Bj+1ATreiSGAOys8plo
2neEV6zYpxI2P+akWkrg3mDJ391JfFvwVDBNkOCUsuVmU7MEl+K3o+Q39fDy21/+Yyks+uJfH5Fr
mKZlk8JA6COd8ZdYRC1ZJQlF6VU2lmuKBImFJW15Tkqpz+Od+xa97aKopvVwTbJFMTH/xchS6xhZ
/V6O7XRpdBf0iXhlM1M8WSzRwVeN/iUsdHnMpjO4jjPxj3VT6ebBjmrz0IKkJhkWfKZDkzyAhSAl
mWXw8hDbhtzFjGF792UKQlwNmXHbSnA+A4uRD/EyYef4UHF4Ivd5B5HNegvq6M3O64+kr7x9PzjT
2clGfAOV0JfSgtfejQWoSYrddsY0OeciNL5F+kZNbPIhQ0kQtqt7vP5cTxivrvEtzXncHOdb3ZyL
UpQXZulM+AfvORQFKfqKVAI0L1h6oJFTI2E17rcgoEz1VLqOe4ImU93VPsZhL9EYnxqwHyJBaaSg
ix3Z8eSZswlnJI3Q2avsBq+TfZd3dXLtjO4p09xow3KOaqz5g9e9ZUlJhiotW9YUOdFEzQv59cZP
pxqjjelMOxmFw7HTy4ESi9zZChJNv+jaRZu56AIJrMYmkfClQfhJ26Thl/bwa5gP7DAAcb3hHThH
HjDZySdtzEreO/qWJ9domy4rCCQbxn8QmFS7T6h72sZJNu4m0mClTr8Xs26N9fHMmSJIazr10g9x
EWog/JiyFc3FxnDYj9UEHrIl+dq7zX2REcwqDdvH3+W6J6+f5EJAbTiydoASLLXP2q6+lOLWUkMT
WJIdcEnNPRRo2Q9ZnZz8qRQoX3O2MDDYDuxFxM448wbKQlqeV5fiwDQI83du6i5D6Hexwtsk/ZUN
ZIYcrvHuK71b2yD9cgoYF4anqKhMoruiar7cmDgFs54n14p/dlb6ppURqzl3vIxhb220LHinxDiv
oAPGhrjkddUSua33eiS/wXEzF5cZ8ZJf7cYewEhu/00zt2TSS1JOV1PKu0nLerIIgl2sYADpy3Dj
tUN75GSFDpNPSzsh4Gfk063XgBfti4FcetjE07HuBrV1IvNnZAOS9gb7xHYJYU/i022FuY9p2tp0
TXwHLxdm4CyOuLlzV+jBMTXwEIwVMtgUKFLNpbdiVagIKECQ5C2nrd4tqGI1WrAfrao3eYbtqQu7
S8omBoxDS4Viq307LcSCPqxw/NkU22hW8Q6RdVkjyc8+E+NaZfhVyS7f06IM9kBZERxxN91obYxj
zJg2oyet13hepHQtFUQl5DvdCfC8gf5OpbuxRG9f/KF2rl7jbboYGbw1zGFPcB27/ITXH5dndwAv
sqsKLbglKCNwerGK14J1gqCqOdZedjUVvFQb5I61tJzKe4uxrzZ9CKybtUnuBhREU4MwuEN+NKWC
HSScR7xb016Vfrpq43Gt1eRAzXIMzzpYa1aeiu1+OGbrhmr7+z4Z9r4Wid8+yG4cbpww9FeD5yxr
6WVHNzEozR4MtgB+nW1GDsnT7PFxYN0vxdD5G9+s8reIrPuAMcmIxC2J2XBnGwBdTaf8ZJOh4fjs
hms/JFvIfA1pT01b9MwyrtBlEW0soe/mVsMl1HrO8qp9Yu5xgwErWSWZpdghsy/BLpOSvgaHC2ic
FO0I2/jVVDptOUH9mCX2NmhnHjQGfEwQ2Q2q28hmr+Yns/YR6+nbJOnFwZdxtOcolYYTzBKbVnnQ
aD0k6zp1Bdo1kIdCwYUxrDe+Qqechzm7c9ReBIg0rpW+KG+AoJ0I0jQFWzAtWOrzj1aexVTVhFmn
D2LReEGyU6FYupqFeoQsocfErt0SJHmIzBXP4H7ie2ZCBW1nN+rGp5EHKb9floq7JM0D82hGvwHv
9x177Xfvkkhuav+hapjYOEWkrxm5Xxg8O5yB9A50U6M27tjconOTe5KcvNSgIdj3Otz2Xs95jWvu
AL69lrncNMH4bTISKiNFb2P/zb3vWx+rS+YmG/K2s7GGYodST9+qqloUJXuLoeHVBEv23YPDFiHl
a4CAoZukcN5iwAM0JxHmix0Kjc00cbalsmhaGkuywSkah+l+jBVqvKn4ilPy2lbzC2w3WLfp2B0K
bOpcV70b7JrPneUCivZTUmv5GzwondPe/IrBeuLGaYeN2SZPeHW+TDfLTqOcLrGNjlIEJKuKaINv
EuD0YPM05fXXE8kzjSgRzs0NIuNV85wQYxNW8cEHWgh3p547HZ04Y/eMY3VJJV27VTjpyo5oh493
P/BUv4QRpvBj2B2ldJDrLsIwd3EJWt5PSFfrVlidwQyvcVqMB9MRhz5dlEM53OpJ8WYGzVOUfBGY
giHVTNli5SmgQE1K7CmjrLzLm1duMi7Puo8f015w2lOumTNpagg6nJFblwZUNIpB/PtGTP4qtM3H
3NA0rnc55CXfUGtlQI9J6uq1Nq0vLxlISgvU53RU6SUlTXRTF4PPCECfYP7ru4mRzdGwBwxeuUm+
pB1COn8zAB2RrY6TKjSYV5SAlVZeHazQDh5aAgvLdEJhNaeWgwTnIUJYdwxCMztEoX+PA6o4a/AZ
4BmT2ZoTsgeunNle6zBrVrHKd5aWwaPhkjnP7601xepq1Ymh2Hd3DovLk5VIYAU4e+jsuvhmmR60
SW6rONq6jWjfi6FEprCDq1H6PUuO6jtNiB/kZP8XvdfkkMAs90HHDbPyhyA/SofLcex1mIdkdIHU
RUAxreYerSzbBeyvzynvU6wiY9lm5YhQIKcjG+QSCS/p9jX14xczV3dxpt+GhRc8pbMWVhmOfCgL
w1hOlv7VS3vigNLjO8NUu7GPRy7r6TCTMF68JNJOpsUR19sq38SJmSx1byANK5wlQTBvn6GTHVNR
yrUezMV4eIHONC8ba5sOjhsaaRbcOsaDHmBQyqN4N1lJyYK6YyDZRITVSFESwxwe/DhUFyPtiyd3
3Ec45p6DsfSxWTS7DroNZsbiqTYL45DYg33T11X5FPHm7eqCwAxxr+KJ5kpYEXAGCSYACbdKzFDz
//3jw1++9pdP/7s/9pfvG6LJ2f3v3j4KXejs+Ni4/ef7x+P7v1DqFcv6TzvIf/zk37eQ4ocQbNIA
o/k2Xgfrz64JbBMWW0y+bv7BNCGMH/Mmiry6gIzLFh4bR1O0Kvr3fxX6DwunhOmz4yN67rrmP2Oa
QALhV/15EzkbMxzPmw0TbH5nf8YfN5FQyCz6SUD8VF1m7AH6ZsschELXOFuzotUximV+HBMS7dq+
6hpSzUZM8/aALVTQ9okTFCmuSiVaup7r+wY1ku8Li42jfkYTy2hiTHUqPRa3GBcFyJO+sCH4aOab
WadiGTEFX9SRO9xIlGsKWhgw181DQayQ5Y9HL7XfrtA13t1SmnuyeDDd+nyTTxS3qpbmxkENZ/JA
M1PqPQ7dg9FidzM4sVc1KdEIhXzJFffBCUJapGOC74SfAf4QgfPT9pQFdKHyVVLZvk1PegOmxfgG
GJcvMwIKUZ7ki5rUK+CW6dNU7F8Y1mOoiMgQQvACJxkrSkwESwSN2QnKcr2JWzwf06Tukfiw47OU
0EfTW5C3Pg21Vi55zamEEGwpfR1gWBj292IcSPvk7zq5q5WX2jQyNtfMrYB64yhYCSag4URedi4D
zIOmXU1BDivJQfVtAHnOSUz3Zkgy0Ltuu8orvX9t+3dYXHU72udmZAiVxlRB6OGAXU0oxmm2SNYW
9hT4rxhbZzIxIYCiHVG65aOjaRB1Kr4P3UHeZMPVDNMz61uazpMgv21JR4+heZq0LsG6H74IZjGr
aYxuOn3q135vHZuQsU2OK5B7BaSA/kEJMUc9gU9r4dnMyNiEuV8uFCa3lSWCG0V7Zin8iistK3Cg
YMMeWzlBsK4+9uIh4sGMRkPyOqzVkt5X3BudTtRhpDinZ17TlUpndm9JpmAumSdTNyGcI3zPd2SO
J+p1JgpfUmO6+HX8nBj9xRxzusShEHkQiYF8FfWqHTK5wtfCHmAiVsJY98ii2rmLUiNY60ZMEiTM
nHWQeek69Ll/uehAK3Cwr4UT0qXjhT5xif7KLUkuOlNmaz28Yy4Efay1mTJPwFGL4bEjJH0VGYk8
FsKt5ewKlTvX1h/bPc+jpqfYcbHgZ3KvBJ1lagKOJuCH163XP1EQk3MGUQQVJh4r25zmOOKh9K+D
yEvjS+0U1tqbeIPH5iMknfmIN7G5G50G/2junOI6v81puO1k8R334ierEQqgLKyuhdVcBANmGd9m
Aohouq4GduRe4ywNW4ijk4Q5pUyjcVQNS6CSpEepF2JNMSo5K+n4m5LN2GIQqbNy4XsC8eMAcSoT
u21O7Nggmdb2n5ptt2xzOrauBpOI3Egojnf6bQS65zwNBX+say9hENyaNOkeYolHNfOIYRhyOpeK
2g32FebC8af7XD8MxrDVQ08dNQL6647l8QLQjnHJ81eyEy0YaGf+YDH7ubFrnVRTTSk6CR+w/lfD
JALbwcFYKVHdFoJJi5obE8Ly0tWS5KXLEoGZU+zL7yzswfivMcs86y7HSpJ1vP+qWUoDs6TFyVha
M3yXXhTjW5XJa6Ily4FuV78nX9wxc+C4jWidL4MvRCEaE9CW2Mpck6DUyF7m5HBt+4W4BjBmdLPB
Y2TYjCwVmaLYIGjXWoDSN0Xl1gzfzczFAsrvzKz6JWwy+lERh6rPMCvqR0L+Hg0tM3vzrBR5k0C0
xsbiIpYwFNv26b3hRMkSv/Lzrz/gzuOgqa5OWBFOE/0uqB7etbGzI5O3RTAkcJlMelJS1uFRBCHP
AbS+8Md7s4PUr1VQ8XX6VnigGjpJkn56ot5p5Oe27PMXHXvkZeyS4SQfdgc2LDeCpy4Sn1Y3dkvW
kPrSSdPo1CWMqKYyDEAQ9xk4wJTAui52vpLFnYxh1SpjeFF2DScXkPEiinm/K5PFqMD0PgjtWFKS
iLYQVNsp5JQhU2R0zXbMw3A3FQBkXTO465p6VeZ3/fxdVsTNRLYGi0gvoXthqojL8Vks41em2JgH
FDNrY0p2OebIndtXNQUYY0Hik3uB17Fujpq9K90cH9s47Qp7TkuJaQHF2L2xmKy1lrehCuAamtqJ
zd0cDXVYd6sGjjqDoZoO1gWFDCyEddpaO5NgS8U+InPt5Ah20HRH7UoMDwuNtnI9OmJ1pdN62dEU
HhR9T36g/qYc68uYvHYpegsmvtYRb7Xt3Ribn4xmQ4yCKl+Mg07swCeyXo7y1rXcZq1xv1lB4SID
lOlw8xr1kbgt3vmZkSu0Cki6zWCaz46VHFd4jW+SnsOwsGW9EpJnOeYHseiC5DY19ZU1B46CZFsl
xYvnyWCR+jqCbv9MPSbsyc66xZl3LIRPeMOZXHKPgUskmfLuwDiaI2wRKiPksvFsslVonrKrBHd6
nbU48AaMLAI3OiXUZgK+U6hNPjoRc9/uS7b1VzyfjIH2EWqGu5iM2NgMtX4y0ihC+0CDmLCjRAKD
iJ1STeKIY5Lox6TDxkG0AlSe+ZYX4yoi/z+zgHkb1q3vL5t2LgKT44652EVpMDwmiLQIR2rZZ4Dw
pnmfZ0BVJ0oEdyHQ8fTXlXvjG2UGFHd8NMoePUG33VvU8Quy5zNeBW/HASlwnUJa9Ik3R0PqrztR
fOpUcDq6S6xIxtesccZFo9E20kXBAXNP2dmY/BPmms6pmmZKGEfKDXEvc+SK4Sus5NJEVA7AjMwH
cCe3liC2P83vfFEl/kqFUGvUQFP0fpxPhzSzvuUgWBgMc0p+4IWvy1sch9mCRe1LVDBOm68IpDA6
rmLlehxQ1BXh+aXmWxcjaI9UMEJNmY/4lC5k1pqbyqFnCjU3v2mneNtVPsgsmD8wPm4ISTzxrvFG
u1BQ/Kx8xbx3jHsAFb4vP2udLT6NlLlIfP6u8xKnw3fnGw8+BhsfQYjU0UCtUaXj3HD1BUgH6t1D
pusqEa+O1T6XEO7oSOKbQHP0C7sYtix51r1WTqBssGGInloHwhDcIqpTEAUfXupRYOMeM/KiuIOR
53PHAKteEafuxppWWhpWNjYE6mUiYya5hnGTDigwQe3v/IGarNL2o9teZhPpFaM/TlEL59M+zm+h
gXNsZdXhZ+9HCEyNJVaUw5LWhRyLkvCV96HOwQoVs6v0PXgbRaeG8ernerH2ct7yhtnh1hrCszuS
byMxMT6HRkL5OI2JaZ892si17Eq3Ke61PeYw42nIV+S5eBFiBbAPDTsHPXSwE9guVcYevf05CiV3
A7HxvjLvM9KGIO0JHWH0lSg84cnJm3BnVgX3Or/oCXL4+7hzz55yBlSPdRTTBmd26bWyuLzWEdGz
pBLP832sR9WZK61XPfmryk6ABkbA9WpWirnZH80aFShM8BPU3/Clz0YEPFbN1KmGsTItZ2h6RM04
w7QZHIE2itGkZ7dAnCxeRApPTdZTRmCEsufPSLVqpurWk0clfX/VSZ2H7bU7+AFXCHsvcRarlVMU
LzIyWCvNt986x6gbTWdbYf5urWin04648lv1WYxTdNtkSE1djMETohJUGEZVmCWsl4Kh+oL18ZH3
W6ybei7kHY1tPTjh2kso2vr1JDIQVMs+iR9i1jrZZLdLcmYMfg08DqMf6gie4qDP52IdiWZZF32+
ZHvwzCn+OoxUX4oYPPpUtc+sockAYZD8dfxMVcWE2ai7ZeeQ73S94mmw7DUHkVowgPIpNz44GtgU
PwvIvwauOrLNSVzONzvFM+li5b5pe/ec0Ci1NDNVrgzFQ5V6fAvCoF5LE4dWyfDjEOk7h13Osq3Y
32mRQ0bLDHet410L9hmLqMl6HBx7t+bcimttWAFm+HJqfmNsqgWs9HBp6O1KE/G3rIwvPwy3bHxX
uMep1Chma3R+YaDxXUbTVWrTd0F+hc6Ina5VMKb9oFiQ2vyyIl73WLGc/fXvkD2ZF3nkDm2YjV7D
hSWe6Xt1GG9qNhRLCfWi0htr12vrwI7eERurZc+oiIFZNpf5iTsRymJjpF69DOnDoMiQNFJafdJb
VxwMPT7ZZae4T2CKijtKZHTj2W+DL5o2voRMv7PKeLESCikdkJAIVPPX5qcxcmxUpf+SKO5dc3Av
sYLHeeFnpPa1LoqrJe0vy/KwJE0/c5uNrM2UnzalaZGX0QmatKurGBJ9diIjRgehVZuLsmBDN/+z
TJELPc6x0dRetPmuUnh3umsiZKbVNZ/Cp5xmp/nv+/PdtOXaziux6gvv1JUIgi39CjdUKnHljSoA
lPnwXuQcd5BYLuApfnoQaDA4/Gzy6GcmMwjdg3pyJRWYXUBvbu/iaTbGajwlwXvVqp1TVcbOTojg
ZKAgAof9vB2KNcZojCgtfiQOPeOerWpZucUtEwqp8wx1RsBLD9QFxjmX8E5qsZdN1HfCppQSKsgv
IgAuWUhSPYbm3Ljk0w4WDbm/vssruJ67yj7LXDv/epr0SVSAJ/3Dr89+/Rb2HJCBCP9EWQh+jTdI
T30NC90MJMjjlcqDK+Qek41x8j2p7lSZXFh4y7nPO8FamUyZ3e9h3h/gpPaZg8UGpdFrW/kTKG/0
45C8syQiwqp0Mxb59wD1nl0mztuKE0lM3rIltsG8ckJ4jQTVIBW1VE3jbfW6+8AUZATOfZEM1SKI
p7cu1Z4yy97CckAycIajFmXujpgyqJbpQ/bazHnK9g3EZcJzSwhWJj0onCUNo14dbXSwa1hxQAHS
NHzOe2kuAN4/q8j+chOYyZZ+BaLIUqUksp7DvlraVn0YUp6rZ+FH11LeibJUXB1j1sJ4wOkub4qF
SiXEcquK16VX7JnAsebq27cpqF89LCjhkMB+Me3HbAbjmaV6M3K2p5NTMweagkOlvmBiuThc9XZf
txQTOOld6PrJJmguCCmIIblJNjWMMQvN9Q6yjouF7ZFhzMy3zvCTg6CemNYpAClygllXRzNTUPuS
fvyhqvzgMJ2ioQp2nQGtaPCfYq+/UpobLfTWw0anrdoxGgDsShAzo8CdixAVDpjBcnmXKPcSdOOI
JyGdYTDOjafFb8RMvrU6BEQaPFO8Ixcpxm1XqxvwhJN9yhP7o1pXTB0X0vtwJz3cMJlAiW9/ymaT
x4QR+oiFp5H4YpEaLIu7EvxzZWOdbuN2A8a5OY9sdRfAfdwdRXjmDePkct1iAN9SRk9JCuOQbTcG
5rExLWo/3IAbLwmsdeJYIGTgfHnJ1JwqS2K9JtTDOveuLntnY47jY+JmT5lhb8uW62MOLapR2xLE
DQU0EsCqeWOZ3twMelPrjIemkjti63CBVxEUa6+cYUiUV481wxZ0H1S7EatdhcUyNtk/lxUjq6VP
uA67FCciU2DIT5R6uJr8TBg1N1a0jyvuqV5KtNyXb1OtogVK1jIdeszCiXbSbHR8SvJQzqopWwvd
0riO4cdPYCuxcbyl9BcUg7Hqia10bRD9D7xL29V19W+z2+mjKKFcEfD/27/96bNnmcjy61O+/5ff
dbpfP/z1G/70W5u//frn38N2f/qEwTTBu7v2qx6vX02b/vYIfv/O/+4//h7fexhL4nvvn5mc3WCq
lh/qj8m930Row/uv5OvFe/Oev9df//HP/S5eO/4Pz3JJ75k6RiP/F2z17wYo8wdeTNvHZfWL0Dp7
o37nsDo/GKCQ3NId1wWSbJhI3r+r19YPg6gNCT3PFXP0z3D+KfXa1Pkrf1KvPcMUFl4q3M2u8Nz5
UfxRvc7atEhMLJVLo5Lc67AmZu1cIeSptUEOYwPeADdeHx2Dzj9j88vWkmtY4r2S/8lnckcJwiOf
WR7GiJ1SasWjpCARs/qlGcdDB/4jPdmgQPKZCWICB+mAhNgMpxkV467x9vqkvaVhYCwGw4bIVHu4
sbIbIQay5dFb39v7zBfn0SmeAsAkI4wO34BUornxypvZJdlMMcFyYwM1qWa6CY80WlHlCvGETURP
b+8yb8w7v8Pw42lEjPSK4droocBWNg8qbOBGRgBVXPULXSgPNkMlD+KKVcNemTl5SRS9aaL1byj3
HSDcxBbSFzWFSBjHPgs+RwLoMVAXFTiHzCEg71JQSMssy5QswZZr5N2X1bLpisy6XxjF9FPlTbyz
Ugz3lsYDkU3ir6vCuVYy3Uqk9HNojOwVzWetgkGTzjSaaebSEG2gBS87EkzelxWzf9ZmH8jrANVm
qo0H3iaaOTc2NUx4J5b+TMAJQeFgEHkUMxtnmik51czL6WdyTgZCZ5xZOj5QnUI1gA3KYMOLZhE9
vPqT84Ht3l0qAu7xTObxEh6zF0y3jUGAJqufnDQLtwMW8twP7guHshforsUeWACb3TkLGmbuKq3m
kigq0JZBz1rXaaZxbeEfR4nDUq0MOpQw3klbxVuDkJnPKp3/YNvXFTxIbGODvPZlqX8X2fiYQg/Y
Vt1sY831YxhwKy/H+NTFGGWkgTeKslSiXECPjDlsDQmKYxIeEgZSdJpYbBxHmFQms++qZnxiabb+
grLah0JjVxH4dgC6CBcWtbKCUuOE7hDvrWpC784Jx7PfEHsgpGVt4onZ7ZSOjDaxT3TZT2nn+ZaO
wR5Uwaby9LexCJsDBzh3ZPHTbsp7LwSko0tcZ57z6DSYl1sDYgcFxZ/BW6gjZ0R2u/EJvqyZ1DwY
QMg2Fu3SLO7m2iaTMBJuZij5rFpseaMYmq2Kvs3XBUK+1pB1ojECjnKEdl6U/4+7M0mOHNmy7IqQ
gr6Z1MAM1tMaGhsnOYHQnXS0Cij6Zkc5qFXkxuqo/58/IzPlV05LahCU8PCg0QgDVPW9d++5sXEw
XRqnvWTrosXTYg7ViZaxUQ7YYtzOsYr9FFAjBhOaeB3MTCDKdrXguVmBSKQHDhcpIEP1qDHiWrfQ
KUMPn22iA77ySjLaigFzQbcoNthsb/KJxwtbaH9Cs1WEk35D+nBFI0K+wlLp8EHgnVYiJBHkuRU8
dnNDgzcuviss92tId93JEM1XnndhjkLoQN3GWAvz5NZmLt2m9K6GgclCAeohrzE4QZ1F1rmH64iP
SuifNv/gazhbvYNbs3a/Ta96x1dN8IDFCMovyseGsCdgH4GHaDzoOTkFdF39XL07BeRB/wdlNvpi
uJiG4EpWKUfMCLV2pSjSNYnxD7P8neQKk1+IL9wAe9jztF+BYm4h2z0yHasOlVfcUKc0R5rb9ygS
aBwsCE7zfsym4jYuwJMW4tkdLIbYOGfnGFPFxJ0pDzrpyIQc0lJPpEc6nr2s87Ho1vFo1buYnF2b
Nj+ZZt8O1ONVq9vdU4tAkcwBogwAGsCtASlRtZF1Z+j+u7xZoztTqUYhdJBz4M6H2bT2DnMq0F/y
1RudS5Bg165MnAbZrfcEKpt6tEPDTxGEgebGERo8jla1wdsnkPbPyAiGgjule3Kn1t0YbwYgqFCg
MNst1OXEmLob3CPxMTEqcLkDyXfoa5EZ1c1PzU2Csy7JHxNmjn0RcYKVe2evaLttHfFp952DHM/2
dovQ9xpnbELn/PoUk4vyShPt2/YT+uwS4JWEhYGJWdKl9ur4YLQTZ8SagcBic1XHgFttSPAgTFu9
qQdqcMqKuFNgSfId6E/k896p7ekgp+SpJMRl6wCsWWER9s8laQh2riFvX+Z9HEumchYDlyzr7AfX
HBleVWkYpzQzRdU9yEhXYGmeBjg3K7eqH7A18AIlLsSBKUc153KfQ/VelZzUAq1sTpkXpes4H387
GVMGYlevdpDJ0AiAoXRNTtXiZsndy113ayA+w5Yz+CcNYEg45Poe5Wz2IemLWc3wPtu1tlUBS6TW
m2G1ICrCDdVv48J/xia/HG2Fq8QHwkimIRkx1a6lrb/gfNauRU82YDTRPI5as3gxWHrKatu7BtW7
171Nbve7jcw2HGhjhoDryLGfBhaaDHda7lqfOqISonBTOqRL5wM/Qr+ndwxo3Kz6lNZYr4dpImCC
wCc1pg9xrTMWY3AmJDG9ZUTiENjGcBmigxC9yc5KwR6NJkVvbuA6I+I+ybxvX6nRsijXyTjMXyZn
+Oh659dkU2jEisdSvBrcJ1FGKVybGmmuo9y7WlKcLEkwJyANhtxq1SKq1m+bMB89PGJyfM1mfKcx
+3MNG03FLUtoZHix/JQe1nBFGVxu0x7xJ77M2rXIZ/LRfnmc4/W+RVudHYMyv8rJqvexBtYz6Xq6
D4kXNhi/jsm8vJo5vcjMeSFpnRP7h91bZ3awY5popzaCxdf6rr5ZWsqQcvyltfmRSr7EPPiG820+
dKRNNOLNt6fPqRzhcOXuxu+Hl7pD95bXpO8aWvZq9/g8kqiEAmkq1mga392SiZ65jCvX1e/jgkAA
luEuHxgJ1Sl5j7gMSyd+7g2tJGtYx0LrLmumkHMwo69M7TwMMg8xFYVp6pgY4RKaO4bNBNRYlZk1
nQqzP8iGsqUi/jjHggdTGLpwGTfzrojGG0FSb7FPzjyCShpylEEtkUngGWU41q1xjOTzoKkUbOBn
7NLOhS7Zls44VGst9SAnCblyOx1Pb/bcDAMzfrx9G1nkQM6099klrFDnt0LQSjcSunnqJ59BlsF3
YxrAWg+rx/erUIrFXjWde5BOvkey1V6yeAiTOAMfXTVy3S7mpZjEqUP9jPM8A4FMXwctGqtjoKUb
P64bTixERtqnBPajQ+Nn4PNlE/5IcMCk6HAJoYRL7jFeIX43hDwcWosJ6A5IHR0GLlgT119coUed
BoWFvkCyMyYAEeuxgztWH/3a31k6rRS3d9QNXQ7rAuwb3MoI2JRPNR6TkI5i00QpfffT9gdCRZ+I
YFrTegKyu7sUDTwa2Xjfk+ska8TLLXejG/VkyOSq7xCn0x5wMRmacnT2eJ4gJsLdobdLRs6Y2rcB
ZxLOhqFh4lQjrANhSwIBSOrC+J70VuzAte1KZAB9BzgssVL9UNTY6obBeeAQi/28qDh8qt4YJnA9
tYOQJMn1FCh7liEYiKMrMUHcBcBgRQF2tthuOG/Ua61rNVZeHw63i0qZcC6nMG9tWkUrzcx/WjOb
sl1D0pQEJYExpuotgQP57GlWf0rKCiJGP2+qsqDnoyKoFePMqyoW/4aOqojoRLnDmzWPTODE2s9c
aL0M9MdsgVMu3I1paKzOoGVrj/NszMZSaOhyZ/YqL3rQc4lAYgQbn2rP8E0+85iUI2MR9Gsfvc5C
lyoJxoHmaCIf4WNKOJZpi3x1REVHIGDOYcQkvk62e6fvFiJghD6fEaNqdrS9m+lXA59K8TzwFhN3
ZTbdD7zP9NH4NBdmI/a8hDBbQAq4/VdrFaieNchjEq5SMZKFJGz7HBWsWmqI4+lk5HR1elHmwQqq
Ea0I1RpEJ6BPt4JeCi7m+in1qNek8+Fn2c2xK9Usq00yypONyBVZ7c+tG2sK9yQ2Y3vl3LVVg7eo
mbSwJnYasaeLMbs5k4HBVott88HisYBkEXKD7Azb/0U69861CMhlj1oHfj1tPfEkhv7Ujqs8b49J
UIzbsi2v/sikJ3Y5oA7TG10gXqnirFvBPyOnXeg6LsM44uQlHt2RU6q5PHO85h4NoqsNn7fX7Dl0
mlNKFvqa5APvNGemSl5SYUK5xaSyRTAAamy/FIhbDU1FCGjmYzuP/ib1GR95+qztPbLOV1484eoP
LhhviI/L8cnjAHTXpsGzHGnS3tK3BjcGInZVe8DbSja2KdE6OnZIpQkBTteR741hI6IkHFBhnnR3
ohKwy9NcRQwHmFFQo49PdFOQ4trcl7Xdbknl2kwexgy9z97Gdqh3Tise/DTJt0k+3+2xcNe94xA4
xrlu7yRVEPI6aTE9Rwu2U+mDUaZfSWXsp+QS9kwEiNXYWZrDPBYoF/EUHcZHZ5B7WhT+WphyLxJh
bShuLGiQn67jN5sJf0KawujoSiLmEw1VK/w+a/lloqrOTIuUCaP6Hr0LNzUm2aH6W/aZcH95/Yx5
dmCsJ9pgjYIARhgos13UwYloJFO4emDW2ILyNk/w7pWiu/xq3FaeWp+aOxmWvcul3zpNd4o1g+Gh
BxN6btRgrKDU/Jim+CwXz9pPmeYefF+QVd/lCZGYottKVBnrIfMN2g18kd3s7eZpvGb13D94vfm7
6mDOe3XxOPrSPOhEkTrNIi9W3d9tA15Cb5cfGPavFSy+p1iZVM0207BTeFviXOvHLOq6e0mOpvSX
+cGlcBJe+mCVwxOMPG03OFBhhCTDEVpmfADR/VaPjftR4faYTWbXtvvEQi+e1Si86s3D4C1vNTBR
MuyNBxIR7Oc8enbLKP2wqjt8RcTLqNLfG1UipER3SndS+KSJOHHZO1tE81rIblXu0OIXqEnQvlCL
JS/G2BuHyRVktak/VthEPRjJx6wa5y384mVlSMtSOCWfhWqIXqOEg5lllqGTcmz0apt8NQ3zG8o0
6jzQDRRccZy9Vj4luk8K4MbPWLkaRj5G1W4J/U4PBY779TiY7kbEEfpHG4F+G/CfpioOF9PEJF3L
iTyVwQbx563cVFbHuineE0l2pGb67br3bbq4BLgca+Hg9nRYuMlcHZv8qdRse0doIlGQo88MT2TP
4GeINrTYWRJLsvgZbfHagyFGFl29JYx3jraAd1MOxAQYLNAumNNb1qM6KBuit2dKgoKexU7XivfI
bPAzg3RJG/NAOGWFEgX/tVY72JCL0f3hZM5XTFaX101vZcD0bBKgGtHWbQ064Vet195MdWhKJzZq
nX34iBcK/9fiVNtx5ng1dagELOb4N5+P/0b18MLt+1UPIKT1iyG0C6AthSgZ8pf2QQpwy56Ab4iO
YzVPzS/ic54yD8omhrEvkk94drQp36QCuRigDkQi3TVtSXOJsa8uwfhQMm80ShuFaWTept45Vp5u
rok2ZExmlr856XZ7XXNPIwl08UzgaUZUQ1iVGCT0PPkGzdExjj+TOcJ8T6dT7iI/qN7bAZyjLyGa
zk56Nmr52/YfqWONlYVxYjOA0DwCG/d5V1HEQsVgWxoeOxJi0goXvJy0Isxpf2CYZnkISnM3CwXc
bfpQi/P4VBUGA0aLwbSIk3TD4om6QmcS4Nm/0VVgW7FMCt+ZwebQhEOBkwzf387o6E5loNMnSLVb
TH2oK8zqk2kA5UbZaiw1yUPBVOMY9/0ZFTH1oSLKasw5UWXwhRD5F1txZy0AtKMg5mYCSYtnOwHS
DqWWT/FtUdxaysN+lSiWbcNhN/RG+La+It2aink7KPotdyrRLYqIayo2bg0kl98G96Di5soGgu6o
WLqlLcV60RA+zTtngrbrKO6ugUAhUyTeBSRvmaPqzBWll6DDpoOvA+/7pEixDJvrLULDE5rUoXZf
9GHmaJM9she8EsmSkS3xhwmsj4xNwQRb4IL9ueQFONe43qUEJ9ym/tdsWUcW0m9bL3cYdJ/jnHYh
GGJY+4QmAibW2ZT1snvLFbE41ocX/HasAvTFFdO4kkfN24DhBJqqmMce8GPg/6saw5HhN1Qjrfuj
/rTJomtLkI98oJjJvifEeSve2hnCMQyRNAH87G01zBmG4i/PgJgNgMzjvlN0ZlS8nK27t8BLzgkw
dHNb8a2OYjrHwJ3xWq4FrfPVCGokJOL3l69I0BXyPkWGZmPf/P8txA/o7ds+4Wv/XIcPo/ff/vfw
2fx1kPGPb/t3Eb71L8jZ7MBzsNUFf5T2/z7GcP6FrDhWCMp3zzRdh5/19zEGSns3YDoWWGwhruGp
pLm/jzG8f9F13dQJmfMt4MMKhfhnnsQ05+82aQZB/9Q27SmJ/X/ycTO2xKLn6ADsHNNVFoG/DjEQ
Vkj4fJx2sV8xN4Oz32u0oRp9E++RroSgQa6pk58J991Frv8DwMSpUTuDLe9YAnHpvWT9cBkIIUQf
CzTHA9+coZrVrxQrIEbze2G5zwAD7urv6R0+B+3EIc0K56rbmS5H6MQhNUDiDIYKE4OkyI8yzUkA
sbZ9egis/kz3GvGsONtTfm+gSDWJDO28+ySb7a4Bb0HCRNgw+v34rYGi0DbRB9XTtS+mrwg6GWOF
g5kQD6k9ixvHi6MjBanXzjMuB9q6yXMmOJIvw9VtB7zpZfAhWv15SOIVzbTj5BbIN+Nbvfyc8+78
l/vl75/HX23rBoOx/3b9YVrafMZMrQBI/ufr77Rz5Hp9IzbYqK/RVO0S/RYAs6tgrtkDXJ5421sE
rmZsCll7XgzyPvrqoDUXy+p2yAg1sFvZ6X9+ZzaOk//2zgIWL2433peuUAJ/vTP62seV3lZik2T6
yfE+RUdojY0hsFSdxX7q7kLvv8EFIRNYvmKUm97If0t1KuuaZRkbL1GZh5xgKXtG7tbmJ8zeJLiy
bhflQVkQlpxsFyBMc8Irxn35UipRl2leEy/dJoYkwAGDhBx36MEOpD+x+k0DtoqJ/3uuiCnwrtDE
GWrY1//hYwGo8F9/fc9RA3FFHPXM//7r1x52Afjpdgg24BS5ZGNI0bHS0gRwZUuMhYanAwbJSCMm
RgEy7kvZ8Rjhfp8s+6WUzdHy+ikksas90drInqqkeWuGLkUIg/Wg7jL/7GpufnMWMQBw8dJPM8F8
2MFTv8lJDOfCHof1n+8gjPXFEeb8pJEoRRmgctzVNzCe3ZmGdF8hpft7/CSQDwIibuwRUngtNaXH
vYCjGg6k9ci+sR+aOTPQpbBL2ugvyanrf4zC0PZ0Dz8Hxb+bU1SwpLn/iJV+IWqXzz4wxTaHqrge
S80MbQVS0/OGOsbIXvUx+DKd8dIWNk+07Z/mhm5pTfW+i2VJP85G/8XOfDJF7+IIqc9wuOA1kj2y
dmynu+haBRQbqdS6sbOPNO6Xn4vp3xP57uIfOequSfYUg9RKkAEokwG5rAwI/Bjbb2LFppsu0vnm
W/LbIjKFghwnL5XfoJFL4FLL9QDn7dS8DT5kCM4EAQnFyMEirWduxgSTboKXIiVpTBeNcRl8Mhep
Doker+q5bo+NSwc0nSqdFoeodx6SMTZnCFKsbXkl6QBJgqZkg05dG8Wl5gx2hJnxcwo4wgZfuYah
o6+NbVB+OEksD3lO3WTZ3g/fk2g09BJiO7VbQaEx0LebcEM8L0X6252YOlBiPCE+JHWjdTDuUVdb
g7P3Ivy2sdvu3cUM86p/xgvvh9ZkQitDioYnah01kncxfA10ysWSLxe9uCU+sKJkouHRkM7R/qL1
PYa5cTUdeP26Wxtoihfa0FPodnCkI2KjBfMc02cs5XfyVo3OqdZ4Vj2dEWf9C8WGv2mBSsxj8waV
1B95vQp/ZpW4d0ubfuNuqYfynXTHX1qKIgp6utijUfvGQwOVXDabCPmfSWQG/muVGDck187L7J3C
dJmUAyTnIc21DUGEUKdTjiGwBIszZzjE3dH7EYwaulowecT5MQ/lRhoQFpkXOrx7Gx3msTc/Urs4
86GjUarIGq6E64cD5lkgkVOwbi0i3yKbkKpY8gIl86KBhjGsvnYTuc4KxU2FzlvkHJScDwQR73as
fbHuouEdf4qorPYGlzzRSUzwdNrgpEMD3YAfwfTd1bzXFDbQqnku9VkhDwJ3nczaY+eyOhI1quEo
imkVQqyn4cpfCgIxUMs90kvUCAszdgtH40kTiFm9LV7Ya5RkFQjZwQ4dQbLeZO11Q9Q3Jl4EsXXx
TbZY1OM4xlaKcxYRokezBHArVne7JffasqO9oRfIk2vm5q20zjEJqg+jZDDeZCYKKe0lwKo0tcaD
KIYnJBgGAMX8wODk7FhFvU8s97uv2LcjmCYIa9Zep+c7u+5B4zL8mpGar2qBN58ZzghPAF1N8Ssq
3WeHyq8sltDPJmrWjNvCyZ9dPftKkdIzv8FuNLzls0NMS8nIUN+5xoSRVgT2OsBHMxRoWstXfcJP
kKfORm+mF5Fi7EFEm0wvI4Ox2VyuflWh03KmbyQlYZrjoBAiv7fjFIWD8Wnhk20R4gOCFyBB7FMf
ifeyVdnuTmetRhy9+pRt0eKybLXDCxMX8gFLhL21y2/cI6q2flQNqvQ+4bRCAqbFeT3zjFPLYCHm
/J56sbuLDYoX39z0w1lXXS1h5HcCspt1C7il75oz5rSnqMyf/bh7TvQgu5jSa4C+lqDR82eg9Dfb
xbkv0pSmpb6Zc7hqdkW1OMuZ1m3m34refo8A6K2LJFe502MYt7T2jQhwlaOddZ1tdMLUvCRrU9Tn
qbtlCyGERw5IOWVMc65Nf9mQtskoh/M/6Ji4Wj6xFVHG6jeRfC2tld7Loaw3NuDNEPH9u1HgpeEw
eZ0Hav+yeyqct8J191GaRRtf22b9Eqxp/qdrt1XlcQRuNia9O8jrr0ZzflGZtCfNxb8R1fOh5Wel
zG/gUT3ITG4auweWXdvYjxP7bjZqJkXw0uQ+MVLq330XWAt3ubQnbwOMxoa2G+qpc5/nxlm7LMY6
HcfDgjK4TrhIvd7R/15+9VrNQdElAqbptwTxnAAkboGCAFiwaSjFerIHNsdDGEGqHX1+VZA56fSa
lMkLHGmG7AvLpiTmAekbwxzTQ0qWYzhY2Yz2knh+LIA7VsZQHCInion9zZlidox0Bko2uui0o2q/
341Z8GWk4ubIYTNa2I+m4nWolhcIMHdHM+6ap71OIiFsjRnuWuNhmbqGZHG3PaDevdqeqmEnJBxD
cPbQNVhSxZ0iu2nKB+x5dOA0bghK7NjPn+qEmX1f6eO6h91Ez3vrWvx6MQ9KupTvOs/DanKzs9cZ
Zzng1stsVqRuZCtcZgT54xh92XKCj5fWmzmec3RLoOikRycBnc8m6ntnFfUAMce0/0rttF2nQuyo
5G9kdxQHrXKe8a4ChuaMEA2IgUWAEKBt6zfGtR+lT2h5Vc47i1Pg3CagFseI85CNOzQvuvs4dtdW
nXcpzuRq6AZxyTNQRYPnb2OnsTdOhcUIsNST2yMHnuv+Z6xRwk7dke47KcZqse3UA0Rc6EY3Cg89
J42O0Xrr8Y2tYIf0K/ysv4KIDgfc8FVWiEepEGg6CRSrws7zcJEIoUq4BUVqfPVOcaewE9vZn4Hq
suJsW9s5WZp2HyNnVyZutR9rH22XFYGMiIj6G2JCyqw3FDvqjib5JbIlvi+PnM0cAQPytOqwGAzh
E5bqEz2aK9jHO5aXT88k3czqf5DLph3QP3saGPVZtCcA2qCd2/o26AT2um3zMHG8TMYYGmRWk446
As9oKmIErbS+G6hkHWNKtlMqLp1A1TsWd8drrWPZx6+BRR5YYV3ryWtpvDDbZFqAJGKJ3HXhND+D
yuFhL+E095ALVoJU6dCV9TOfw6rJZmfbIW1e16kcbp30kr2E0bkCZEyLBoTGmMhLUO0rh2BE1An1
Z0Xvo5h3BhbGryJzeCR17zIsFstyUmyQWW89bbrVam3UF/Fw05hagN3MjLUbYwDuyZtr9ffGlb9w
ha7llBdnJNfwX0lLQy287kUWhQaTBUMIk9JgdJlGpXTnrPidd+Tves9JdhrN1ENhMJvMtYTDBWBs
Ly5pftoanJoowR5CzxZwZh8mCg5KA8t7rGejOQNXnG3ke6mWPPz5whEkQq2Qekccjd0G8KhHqdtb
4cBgdyP96XflFONDTGkQ4jmBS7SM66Uh60oTLJtN8WJOgbaye/++OIjMEqayCIDWzA3fI0yBS6Bm
wcZH3hnPM36M9WgO75aJLLtqr+7oYICqDgPMdPKHr8GiEkhnGFFp7tB3k+tSqw5tVx8ms7jrvcNJ
y4seOYSVq8/GHKhGTt4Enyow557pMHTqiqnu4CBNTludpCyQVpWGSynPX0yvI+opO0tCC7JWfsao
7Faumd0bHvTFOfGk3utenCfa76OGQz8rDwHfvVoMTmjatE8q8eSP4ryM5jNH3J85iQdo3vNV3oYw
Y8fVAmvbnpBLklGOPG+vWgYppGqFeIk8/9lomFiNQnyJ92zhRJok7ncqvZ+NQSb5THFhcXYlOrxd
PZDHdV9qWnUSstVaDxrWYD9+tBcugWk7z+rlZjs7EdDRtDUEby6RGCly8lPcNl8iQa6cwiz2MaWZ
HGUY+m/buT7+6Y34OMijAU2TpHbdot541kAXrYYAS1dcHibKJoM9vG6bMzllG1gnd6rzD8Mbn9Xx
sdWbswvyPjLFKSepoQ2YCzKkocAfqk+tNCh5og0bwaaf67tqt3hTxozLwLDl42dmUE9PRY+h9RMV
EMFax6GI9pI2eR2cBuioqLrPqg9QmvHdqbDFl9DMpwRacQU0ODm4xONlZkgd9VlM1UFawUZ9cm43
XYJcIIBSUjNDP6lPigPxVl2FYfrs5G+OIT86h86mn56SfNypd0p5/Iu+Ma4p7K5lxegIw1U+Aqvu
rkOjh+qGUK2TPz+GQWdp3tS3A24516Jk3LRcc6c7q5s4D4jhCtBoNOlWOvK8JP4HPtOT+lwiR/+x
0PAA4LSrhhiRA72EYnS2ywuRP/wbMQ9+dVK9ERsLftwHSPF5iQyhuJUFLrN+LlUZ3boeFixXtZYK
NzqB4XaA1lcTng1uYZ2bsJiGq7pe1iLvjTPssyXGRQDKmeCtuYCFxdNkMcaH86beDamaZ2n019Tk
hsLit8J7vfe7o2U+koC1Fpm3KbNlr9Ea7hMHthIBkCZ0Zt6pNg2fdY0uh/tHtTiIz/nMZ+RfukWn
ilaZ3RA7Hgzlz2kYN1SGLzQEf/galyfICoRTzg/miAcgiydOq/TDyF9v0rcl168sgGE0cOmnluQq
bhiuXetqj6NG5yal1IgDlCkNBAqyAKhDNDL9euJLyeG+m4Q6Zcn7DLFKG5wrhNFTsjg4TrXqrJNX
qJpPxtGJ2kdaiay3P9VVKbj6ed6c/naduVRdQNuvIZvayHcVnRnVy1GXzi7L859OXP3Y+fkPWuZn
0w+O9YKSIU9YdLUh+72MAO6W8sUPmtPc0e9yxi+ORNd0WjZ9GqyEPpzbka53lfkgAQ3/IVdw5kge
W9fniV5ygGEAAEgmUfArrzpbrKWblgyOZpiObsYn40iffbtSt9LowWtgysJAb5c1nNkbvl+ji7uB
zgz8TPuZeLw9xKX5ugGZLkfodwjRhlzjgOpIko469o/iU7bi0InlS3WzhpFrpi5JX+cnOooHxLMn
Qe0liqvqgXbLkyXmTcGIoCoQJrjNwdYnHI2pOgduzMLeiBKbmOj1takX1pqCX++YHg2e+0Fs1I/G
T+4WfS/1LAFtuNs0XFtuIUxN18aWp5FWoqnXnLiWgx8ZGvOf/D6b4LDAh1vkvA1uxY/VHtUKEbTz
Q5wVe79oz22VvKjndWzwwPV5cRyGFzkSPKVyNEv7h7pPhSY+SV/bzcN47ebiHEmSqnlPNCItLNIL
/Kxt4nFWnhro0jEKeoCIH6DyOEzX7k8PkQKI380YEYRh8bmNbReENnQGtGI3Btkjg43oR5F0+qFk
vQRtjx3X5nuuYJbfl2zOCNDY58zt6JThAKvTqL8MfTVcJvXlzx+twdpRrkCkYru0sikifJSif04C
N1Racuj+ZXpz0hzwQvUyRXl1AQOtPXRM30Xnjxfs4nJHNA7UFhnVV25ffStK7ReFANPWQiQ//XRe
u072FNhxddABOxzLZDlo8UjUn/oiHdyUcTe8mh1SxgjAJXdER3csJrcr678BEh5Tx3/FvKmd51l2
t1hGj7JN0iMGJww/tYsSv7EFJi68mVH1sOgFoBzHvlgyrmn+4Inn3PGt4SEGYei03AqfgTuMt3FY
2ACGFgmy6mcj5VWENSM9e5UXhOPE1E0O0gVM0aYAvqpxHeHGRZ2GOo9UG9DQWpBXpwoVIHcH2Tgx
/zfvqh2POmpzkiefEkwYm0yvBpDIXgs73EFGrRUAlWGr3KuEIXvpcyAQNFDGYLYfcS/uijiJr3Nn
ahermuj3GMl0op+5AGZ3/lDaxA6AWbfNRtRZXgeCZ8nGr3JA02BMvveSSbQItrc8L36k7+q4MO5N
b7yIiR25dx3ihJtob4Io3Ph6/2uGeoXNPc1MbJtScy6Opxo04AaSOiHkoIzNNZdtX2kt8lqQ6X0f
w3SElgB8oNoOgadyYfN3oJdfvTp9kAdpuX4cRiVD6ijhfncip0aJhbDKZHJyH1J7J6yxvUMZl3SG
UCsZLhU0+LSThln4XLTkh6ADQgjUOy6amnlCv9kHr8k8lhv2kF+Eg6drJ+ADXM9ByuGsNd/cpU9O
sd4Gq8lGHjp0Nvb58rWvlMHSAMlQJN+5R0llmJ90ZMt1ayPEyuFNe4SuGwaiLOHftCVO9oj7qaWm
jtxyir2iB6ohsyhY18VLqqXrFkuV7FCGm9Gx6OTRYU7p083VZ5y02Qxe0N8rJO1ppLujYV4hIgUi
RzGnmzYa4u1n70MMM7vF3PLjPvQFGmIrYGTLdGZE0SB/nfXM/ygdnHSqt61nk01jVbeZBWP697r+
be4RPfJYYyeIAJYBxoZKV4UEPAB5yjqSZu3sltSOOGvpCFPEoYnpCtTTWeQ8NCRZghmKjlDA4bkO
AVZpL5gOzF4MjMb2pUeW+6aDuAoXXzcgIjn1iS6z2HKSEy/LSIh2Cr27/YlqrCdqr4jvae13p85d
PrTYioEggaTfLkvPQD/PIKf2w7NuIOKVWCI2LHIcAzKmUmwqmCpj47dIZHUeHI4biAY2falYG6wi
xz9fmsZu0OVOmMzpaeZRR46S+iKadk3HDDOblQhwDZH2qiF6WQX5q9lHza2PTecYVdG4cbKo/9Cg
ttK15lYjCnwTDzMQUK1iGPwykmF9g3vns9OM+Db0zt07bvYTF4e4LFVmv+iN/5bpmFNNd08fbj6V
AjpALUu56i16314bvDmpn++mpYJ8hCKMng09F13k2WeU2BvovxfAKM0Pk8IXmVMU7HAeSEKtNNAG
aKKJQ+j0/QTEL8wK17xEWlYjL3N6BlyoRvs8lre4h8ZLS6alZRX2gwErKMqMi4aqeLB+9iKMMvWB
VrhkkuzJStKMvT8fH/oxjzeGAS2gKfJNWcHmZSNEM2VMZJz3lygmFSw1rceu625w9eih2bWOImsO
4AsYw5Y9+1h6jMLbBrhNKccLvJ9828eStlKTlPtIjQvb+CU3+xhhgcZBro4/Oq9eBdgSHig8d17L
katCfANI67WPW86pXXIclugcV0nCMZPebnPJNQq+QbuAjKFOHUua+UQjrehLQ3rUNGgTxhGmF+dL
5qKo9InZZqxUGDssjsZm6PMLWyZhQoWjcpUi+GPpu2xKZ+t3xbKK14xRiJJr4fWQ2wgXF3m2hNwZ
Ilr8haZ+U3g4fFPRfDutATcW6cjMlUf5HVhhjxWhtALa585krwAeH1Cphu6cPIraFnTcRwPdQUSi
in7QUkKmsN8uHtoLHWoQ+lwYJFZ0/DOCU5bF/zqq/ocx8m+T63/88X/9U2fk/7PGR4Ww++d6gdfP
Xv7bv7Z/lQv8zS+pvu0/fI8G0D7yDG2VJIjJ8T/A76Qg6rYH192xgfoBaPuHYIC/8UzEAIHOgcpH
DswL/l0woEEB1H0DoB/fZXGkJrzwvygE/m+KAZMG638ajboWzF7yDnk9foyL/RHW/V8nw5jXZjww
oCK9MqrCrmvuwJvT/0PemSRHjvzZ+Sq6ANoAOOAAtjEzBjKCM7mBJYfEPDsmv5aOoIvpQ/3VLbXJ
tOi1NmWVVcxMMgLh/hve+95+1M7GsWbBpW5c5UKE9hvpPgtjeB1jt7vzp95Yd5OcV6knxEpD8loH
UfwHIDgxx0Z6mpC52uXcX7I7M5Nv2RA+w407TZZzj+kfSXmQuOsQ6RELWICsg3UQEFbXTqgj+niC
ZUJFN+e4zSrpi3G9XAKrwYofqDe/UqK4QPDF7QWu1+Qdi4zlkTLkD0OQv1P7nqfjY2sYS9pImOyD
qflpakKvo6bDCWDhYVYM/TfBBBTOGUS6gfFJsqoKkZoKJOZwS4gIc43mmTCNjVFiKEK9VnC900dI
VgDrKI+hdCqkglQ9TiU3bDmg+3SIEMfRRE2rv9EOPgndHpDLNrvAqJ/EpN+NgdGC/x1X3hlu76sb
ZV9hxUaxMfFkUouNqO3hFo5vOBppdrEzRHW66XMCpCYOcVMeqW2qWnIVEwWza1oHCw4Xhm1ZAGcd
7KTeGF59LfazafvYGPBY+fSDKA/WiyE+MkeAOpOC79QstxgOOFjIKblPrHHdWJxzLcQGu75aY2JK
W6/ee60VbgJJNpO2F2hZrP80sYCzQinmMkxaNa58UYwR163nEPAj0UZ2EIJrZKIpbUJRmuvEc3+7
wvoVXfeDcks+RlXPbgmi0kZG5EWaIUqlRnqsBevsMDFaeBCCwKfezj4ACxoPU72c0e1SsPX8kKfO
nvTRah9i+K7rxrSZHupr5EAlGCRpXJrzGKEzk4HpFjRc9Ok0hfuBw65nyN0rT2+lrxDzWt6+MZ0/
9mwHuzIyP8FHWuuxvwqSEq52EALFnfRGuua41wNxLa62VzFBaQBdohvucJAP/vxuGS3qiPHsS5/1
Z4D3p4lIzHoSqfeeurhTMgO/YGmQncXUA0IsSBS0OhEzOOs3mQwwAYn6aA045pjE3r2UwsMyPigi
rGIXmP3R79VVh9FuxHa7dWYO+pYpJz7jXdgB3lG8u03KvUk617FWLN0WX0TUkCNH/qXCHBBvxsh/
qjoesDkKvzN20ZJIp7HhqU26GYgIy/sFHda42tiz04SfWUDKMRnuWPYL5E6SKZ0GcMNlSs3ukPWs
sYhhJ4DH2NZZUhymvD+RpX4nqHRZP/AmVbTzUfUSxb+6mZ5swZ/uRpDXCgpyR7h0ONFf0wWV1Ar3
O/pH1It6SMFhaoJg3EddebAUVxlerGGYQIvn75U1nkHBkQrhuDjrPlRffUaz8w1XomTdbggwIAmy
Gl7fYDRf64kPCijGfeeZVwIwt75Dr830lGiopQ1jC9FcpRhOSVo8lHZzEX7L3E9WD6EevK2uGMRT
naWbZgqCHS7BB48g+o02w1sMVgU7OKsnjJJ0+e5vq/p9bAj06HUPgo9fbnKjvoOT+jsEQX43QBhr
8BKS144Y3HTSchs4ycVQqJzHZRdv4eZFcBsdVCWSO68uHjLRPruNfQMcB2hURRDCff++8pCC5oIj
yUFuW8jDPMIGGsZp2v/TAsRs8pky32VztM/w428MFn7tWIX4XVS3dpz7TCnzyeqSa2MTlIgse2LV
npc7gw2cmx/7ISZk1Ld3kapgbbPYs2UfHWuHt4kV/I4cw884N3amMPKzFdmHOEFkjxgsQ4KNBtUK
mGJ6+jNOMM7YunobA0ELb25aL2QymXPcRG4c7OBwAp2DHbGV9Xz0IlAbtm6tK6sqZPzy2DqLoc4z
i2dgfqgJ5uqjiI/sFSvgsHwfjhVtWTPMB883bq2vgoM5jrSvRYfomX9gJMCvUo+EwuJXBofWGf1p
4Bn8X/8aVza/LohYlZn7NZY+/+Of/wYuuSp36CpxuxGGNpUaVe1//CMKvP/zl//8D9tFBtfMSEJq
fKV1/iqT6KEtw08mcQ+ZTTZvLfmYz8scK8UP5Oq5XehgqyQcDs7M3NHRF92odytFwDAX9X65pWyz
PkqbBVFDYmxoWHKtrZJowISTHwfVxrkoqeCMpEwVJveRGG6HKRk+J4tYrxFrQEKYKGsUiXq+jtcs
kFp2Wf3iQRwAZbAUmPEXMDSjfWeawSR4Tjfo04H1HfAxgMvKs+TFWwg6gG0PsRvCknLTBzGQqkJ7
tDVaAEFz9ZCV4jls7WxT+VGIorgHh5fQFgAx6UV5GExEPYqwM8sBqyb/0ijdm1b6hFLmb0C4uGSI
SSDGTnLk7LKap3iYiHOpRbmxO36mLO3fUtnfyrR7K7PR2kS0I2sWOsYmHWCChIncKiPYEWQ1ACEM
r8xO+VuHFtcJAcdjfyL0oNh6hn83G8FVEC0JbUxskTFf64js+EJlNYcBO4GJbNUyJ+Q0VfaTGT5N
Jnv1wvLWZtW+O5J4v7517SPjxR/y3KD4XNOBV7WJW2QS9HEkDi9vWGAQIykaqMGU8HhAaY9GbDXM
Pob44CBpRiCTurshKe+lrM+CSbSR/KGsOU2Kpl/RJtATAdJrw/a70cNC9GKZBbRwMG8pT4Asz9jR
Z4oe/nYR2FuBRXtTMsXcVb5eGVFtrW3Rf/SZGq5Gqvjj/Wvb4uIjdZatq+leQsVQHhAaMqWPYLhY
FkYlxBx3jm/dPHCO8Oy7U4PZzjUWkx6rvCHz3xMxPBX4YvJ8enBHf4/VqzExbjVjeSC1AO5vRTMN
ctlPyGCIOXStPH0MvPm3GqZ65Zea+EHnZs3qqiJmDX3IKKV11kPHfUgl8jR04mRSmGUDEgQI7e9p
jTevY9YVooCzuH4Ag227xv8L1dA6GOFByybf5TJfaDugxWo1AzQusatGY75JOx5p5O13EBy2bHCZ
vhg4edS0xPpCUSe6wAfTiRLDulNB9A0zlA+rQSyDv9CARAYwb0oU2rF2H5I/ukWOxhjOnKlfPF57
hgQvSCcRhMR8EuPmSzeZOsw1eGU9DdcwZWPtCq7suJjPmVTphnmOWZOPBxSHN4IBnRm1f1leL0MZ
dkm/na4FLh3QoTxANbL49sGYkdLqENpsB0ACqVEK0BhqgNTDez6PL7YRvQ1oFMmQZebRJiy2XPsR
u9I9WQZgwvBHxDmpNKqh+VYte5QlXFr6mNU1eYrEtzBisNdOTStuDwbaYXpIZTyz8WTUTHWRjt1f
0dYHhw2LX8bXau5/h8kFsO+Uj/HkniFVtyvlhw9+fh0iR5BFFHItE75WM0DYRAZIS5ltyt5aJxyv
a6ZC+DNxxZNw1SCXDeqT1+xxCp9IElw4IbN1NnFX2dpxIceR8DjB87GBMK9syfMgXZmtZ+etCi0c
+EPrrALtHay4bVbu6LLXXpbORROfNaLXg1uyokR3ka6ZgTNQ9/Ymh7DVe4TjDBnzFsv9cGMcmQsH
ArBsgKkO0VOw7evmXUfkt5spnKspea9GZo64yTGHWFwRTNyxjh4ZAsC4IZolWoxKhYqxZ7Hi63nF
MOO95EXwDY/0mSlOXXlIxZQDiSlpjrGGyc/6HJkjn14z+MmXgKrU/4VQU68ciKmCWujkRYRK2dlf
oHzjdkq7Ux2A7AzNhM+mQ1o6r5wfYtbLFZ84OpXVAL58ZZnwd8uU5GsFMDmsX4hQXs8Bu2ulGVIh
O1p7Wd6ARARaQQTLtnN5P7Ap+JvYGS7t4D03DZxWkZXgBQZ/OKDfTmJIcz0x4CImiyjGnCqNCjSx
DN6MsL6lVvMzV0PJbDmlo9GeKI8FTFnq7R5PkZ+OJOD+86+khOB6B95ZHv/5qn/9hn9+rxgKBE3/
/Nfun68K5GugMjjaDaF6qhi27rgz+uhh9Pt3306OWpIm2Cpqb8KbV2NF3JE53Peu91biT1tUH38w
q9wnSQ9s09CX0cDlhw8OeCgT2tDqWd7Jfm14C/Dz0uJB3msr+7INn0lX/skU6NqGxWNCpLGU9tb2
yq+A5cPEUBn18sDZjpi5ws1l+z90S9OqpCYN7ezTmMeLwqCDepdKZGRzTk893LzM+KNC0nD66WiX
BIx75kvnRu0+Mkaev4qP/pgNn1k/3UVl9oa/H1Ua8SFRPN4M6WNiJwHirpp5CvssRLABjXYlc0ez
5MJ2AxgCUl3tqMXNhhUo9e8dTU6T2ZMBX/tKH0QeQR6bfzVV34frMtQlAnYKO+JP4+5NLF3vnFuf
FluQq5vnT4r4uLUPBLasATHAFXV2UV9fISp5uFKaxXTpPC8CZ5bp2YmPbEDwRJpthjI8Nhj+kCMI
ZJrKva/D1FgzGxdEEuMRb7fKj28mZwijzSnks8H1fm9L2uzYaNeiZfGSYSrMpuJ3asad0yH04gm/
FQVBiCy83xiJz5sC9Tb8qI0dop7DKcpsLBS3PhnZHhTup+1gkHYqlDlP2PvuDR/WzVipu7bs/kL2
ZM4vHjqUMc3cnsk6Ivlyjl5V7b+AWf0hRdPSXOlWg0V0ktVHaWHa3bjAxla5R6CSL/ZOnH/NE5xg
A81bgLm2LGxECPmv3XTorWaGrg2JvdMb7M6zxA+Ie0pf5FhyVzJNYKkNpIXoJWHWr6OHr2fqf3y7
+DBzRMlhU7zMRJEybU+2c9Ix+pzA3He4WWENbAPlNOupPA5++jQWuKdaZ3qsgo5+2TbvUhU8SMik
l4rraZjVY2Jhn20GcSvpLZ1lxJ3C+ecU8zdz6P8ZXXcfhthArDu+6D2zQgehALdKO80YwLx8W2Wf
QdzuM0wUrkRf6pg1gebBJzyNJ9+/A536GtQz4lJYLZ03A7gyCPAqcOC2U7CH0/CVefGZbfcVPtNx
KIo3tPPrtox48nPzlmf6zUvnx7wY3XUGt8rIFoxkTnBQAAagrIe3ljog8cS7kD0nSOp9ZrzCxEZ1
BprCcASiFZ1DX+5EJSDLVK6zIoRiFdqgADgzv4bYxpSG924cy98B2rgxAMPPDpwgCLjIGh1ecggR
OwdKExbE8I+OJqKwkXv61QNjVHK15bAaA7Ze2iREfPa/7dR/x0cTrkw7AQNho7RlqHZAFHU26nDX
Bfmu9tS1s+InC3x+mDVqbanMWeVDuQP28t0eiffZyOQ8Bqi+PXGdJm4yv+q+tDca5BzIfcd7uqq9
kB3G9OyGCYgTLp8Uc691J9lRFiFrrTndGdBWvBYge0bpSbb207SsK9Phk3tlFbfxY6HZytil/af2
afhkdhnyCelNe7ZGifqg23NuQ08aL1Xk/XjCXmMrQGKYANfOtbcPInCL0FOAlxe3JHReQiv4Hc3q
zXthOXZauoWdG3wgL4KaQOKNi7KhZ3Plf42JwRUiux5Yuuff1ZmFb5eVvgxXsZ3sYIbt4zT/yqf0
K0Tm5Vu0QkhL9w4xfANp155OMEfu/N5l7TB/EloEOwu2R1Q4j0KQdZgIT6/8kXCBCbFQYQlvk2XO
SSvvzMwMCIc381QU+DV60f7hA0OWBbv/6yzuFfDpO+mLG3OtO8dm/Vg5n6oc2/XU8brhdziOhj3w
oej/BqDLOiUWFo+3g718SnvDXzdRe2yS/gjpWJ/nHGGUdqXDNk78Drb7Dmds/HQAhqeKWiQySTuT
WR1va7s+2pYLIyB2X03HeZkNGJ2t32UHF4hORRO5S4IqZcJoNRT+CrlY5Ni7ZNRgckqje7IZJ0BC
OLd+mz0QZrCBAW+czMY95Fa0iKpC2OAAF5oZnrOScq9xrx7L2jJ3WJTyF6cdv0XpTj82iGsDL+oH
OiVEWImLxikms4WGHUY7hJa33Bb3cWRdTZ80LbTLj7X0yeZaWKtympE0ZxVad1TvDGrsVV8YGlBA
swg/hn3pIw5tE/ehLnv0m0zcNmzMqo3L5mTvAfFCofaddvNwzpPo2FnBfC08ZhXE7z5QD0DsqREF
l9l3nlf3SR2QKJbZyBSGr3LsQGHidLlykLZrjiv0Zp3R7rKuvIcq6K9USYVGw5VvnTy4z7T7UpfL
4yD2Tc8waqbOKuR4JjbBWcFebLAfRN/dNak1HlTLPQUcG5LEJnC2sHniI/yIcGsPhGrS66+9lLGa
m8b3xNARt57aF7Z27KOz6Sm2vfoWy/CxldkOLhTngtU8GnP1iBDOPGpE6kwLA8ockgW6r6ABcqLl
tEZ9mTOLqxDjyvJSh/IdlP1ehSOj3jiG3DyX1x5u0OJBAL/iakJXGO+mMhnWcS5/fUNE+wnNGSda
zBh8LlxIo4SaTOnPmEI65wlwRU2uDvvysi+uucW8Z9Dxm0kJd1oKPA9i+Vprf6OACnTBx5Ra7ipC
ykIoBOaARtAj+90b7Ci3vXeC6mFu2+ioh2RJ4V4IAcRIxB4KHTieYGOt6Kg6SPauBm+q05JjF6MU
fCDA0FE0PzfVB0SvI+xDuTHacN4EfnYYFbHk3JvmzlYU5XlbHXgwyKagluz95pU7/9Q1NiZnL9si
TwrQ2qbUDgltIKamduFnr1otR3RervPUt5ie45wQGW38kUMJ26uP6H8SBx0mDe7aMKX3hYB6S6Jl
+qGSJtwm09gce0+ZN9bsPakUfIVE7hK4bfdqBF29jy1hHSpVx8+icf8gocRX4Hd3Aq/PdoQ4s1FO
8OjZ5S37ch17W2FxBOy6Ux0MMzFScZN2xxtunkG/8RdMsO/QYr6HhD0w7qi6Y90CQA17eK8lq+s1
YPUHO3M3rUAbX3PY2EUFpMAjzDCad32YExAEgXPt462c9bHj/tNJ/EXs4CO33s7KAdv12r0l0roV
JX7LnJpIa13htMq2+cC8Uzf28zza771msuv1j4bb0buV+tlMKRxjEx0Y0mDwQYi9NCGL8aKiMoLv
IS2qw2xFP+10caPioS0yCCSeVW+aZlw7dv1qpx05tZ17xgb/xJDhDRYAnxLapkhBUpySE3Hm2yBM
jnJ2uHnMmRDSd2+oSqxq8tsHG7dSTHWHmHGBXuzWURrsiOmIWVgQiFTkGxPGfZPPnyppaaGZutVB
+K5kfB+0zDPmmSxwwRPhtskX3pz3WdPrp8b40cFKSLrvrgFbOZYD/TsqIdiKQeD/EnN/zzf07raK
1BT3U6Tyh0CHq2oqaG367Nf5Dk4pCUH+yBY9vUV2i/LUbtgmaI3Eoz2Qzd5r5jftpomm+sSOQ29V
0C1d10PMjmI1WeR6xCEqvh4gj9tegRdUG6IlIt+A12Rkj5gYIjCf9qdw9R3sCjp8ZPZpKYCdWy7y
0npVBlO3y3wqYDQQb4ZLAy78Ym0a6jRQLh/jCHifBzFzlxvdq5uEm0kBmM4sd77vKjnQ3MzVpvK6
CihghKPO1BAV2K4VmtmBaYhXU8h007Wev6mDI63DRTvD3lHyFM8Mk0lSP9bAVHfCOhqy/1Xa4Sxn
4YYAqoQFvul1Sfprkjxrz0XSzLdFCUESRX2ehUMkXSIhhwl5FUF0sHsCfT33QmLkj/wXJH3LwqcE
i4WgKA4Zv1sAM6TgEAaVWe98F6OIYPcPouaxmlE5i3q8A/QwbhgdMHq3YCB2z24URBsFI9oco1We
02NEwLd5TlgPoi8DKdKJvYX9IErgUNl5hf7B/pyK9IrDhQmJPdScKvhz4mqx7aQbYk6vCVT6rTO9
BHaJA4a0wk21LJ7UiODdSVjEV5DXOqpoY8ZHlIRsSOaIjjzHqRx9xe5wig/WBJpybvlCex62ETCy
/XiImregJRKiHpB2jAVzYatcrnQfgWyKhHqqQX93QCKaMdBrMCKv7RSZKypudn4WlwxD1dErXLZw
jEQMc+HLF+Mmd3i7ovlHamls/LZ966V897L5wmz6STeIuFqwjSbDIhSUOS4zLCJQld7jZnCoc+Fa
ZFRX4BvA3uHjI/ti3VwpPf7O0fBiThpXuGoeNflShmpwbZSIK0lu7FaS9SMOsexhojRZpXbLSis1
Ly1wx6M1mky9aVorR1jbsTaO/djSbMXVn9HGBOFX/QO+9wix47DGlOyuCAa4hA1NFLkHl8JTb1h0
5a5I5CmjLtwKk1PaMKIDrpmAz8Q7PfC06V2z3FT878pyzhFv2EPPfx0dYLGtbZ1nX99H1OerwYBl
yMsmGUE/ZzWRMJW/bIsromAr98GqWRd5gJOihJFT2SOWFI57iYvEP01UO8yXkfsNkGCVO1zEOPO+
Ai1N+um9D4n7RDiKRreod0lHFO84Pc5hWeyaYX6N4yjYYA95dWT9V2r/o5QIn30WD1hz2aeqmkTZ
jCrO0bSBJMvR6Le7wXHeWV+jT7p5ttNwKcw98bt6l1X5Vwc0HCB9rQTtRDkeQgwEgFNQ0BXmnRXR
4aHp3bhjFYOhab9s+RfyyZM08pcys3kBQKRAglIXG3FPqDDBWhSVjukzK0t1trZC72+pFOYRsvdi
3QJKHwWBPx9Dmr9SJLMP7A2bnRGDZT7f8dpXJjCBod0xr3tktzauafZtpMs1vUs9xZhBM/hNx6Hx
kAA4Exns/NDm5Nyz7rxHyP9amFxGNtw0xsTBITYGqKWlM24U+3g0QfLc0uag7COKkHgUmh6Wuj1D
1foZn2lCeTUnp0PjBW8WstSDYzofLrHQlWEfs0lVvJUNFNrsterkzqDizq34b89IuMiKTyuugXkF
1rfsCZLu8UZGGcIniLnw/eqTiWWB4Cn8yXNxEoP56oVocF03pMXAEy6NP5Ssx9awaMTG8lV65hZ6
c3we/WzXaXHfW/M+mxj09EtmFMMsLjFl3PJaERJBYLHMxt/YxkGmY3yxfA6Jj9h5A/w20S3QqAGa
gINFhAFcio9BsNDxMfyFHrtZkqzOcchqwRS3ooaE2Rgklbc4GOKBtMHZLXkkovk9rrrzMDdkzarh
p06zI4pczJLjL25eLhWPAmRhTCe4AmAGyDW5ePEjRJ6rP/FMWBZ2L9hjb7HZX2CLnb2UE1b0xY/T
J8Rt1cM1mpu/JVVdFI4Ew7Mya7z6LlLmd71xm+kisuGKf6hFuTs99ab/nJH5ghGlRuuVlPvI6V+d
KNFHZkwNiMf+Q+RduSNhjKX/namc5J00b9x3OeERcG1C8zXD79SPaMH875SSCsGBK9cDVDDYHezF
0Ur4Du6TEhcRFgriQZDB6DTp955Cc2eHV6BnLApyeKT4gaH1Oh/OQv1mjcHY1dy5VeycAdrcMmlR
MXAlFMavMF/taGCibfn+qq+zL1XAdQRsgUTCpKBcrPOpMF/g9DC/rNRPlwR3MwYQJ8quwWwWOylH
iskI5q7HspxUaVxBHU8Tp0PviXViemvVh6e0HLLr2O4WvC5pjDsI5ICOhHxPQDDUhfF3eR3DhYUZ
BAXLISd+l0VwBaLPdg8D/sbR/i6LoAx6tvXBbpkIwAZUz3BQWU68jCjIvBvpKHoBNdEeXuwCxq5C
x73C5flqkd6AyLDf1TY+bFT0w6oYQtRDwbUd+NHMbD4n4j5vmuPQjXDFcZn3kfUWjQurGUPSMUBx
RHPwIDzjRfPNPDQsj2TOJnZiYRpbi4cFT1bpNkfdNfFaKlOdGeatYzj9G7e25m2J5NvA2JkGDarR
4rtm+t3EnlqVtnlB8z5TBgy/doxzrDVfu7RlRIF/FxE1XRyeq4OVqEcvTjbsOtD0zwDCy1JAvMOo
pprOXXvVRMVAmCSriosQJbvnTD3atrPP6xoFUz6uWY10Z9Kw7yNoDkExX5HltzaB9apj46ReM4m2
GBsliKBfx2XzpTL1DaOLVXgRI1HPjzIJZ2iaJPa1pLNw3T2rJsPZloCs7mJ2/eUwfWijZ4Ojuu7O
9vy/dTuzLyVeCUgFwREIFku+d88vwn1UAjcvnTDZlZVr4hgR0IGL9AJ4CvdDwM8DCv40KAMGQRf+
tVv51iclR3b7zc1I05U7ezJacVJQx1OXGOlmSAR1qSBfLZhSUjjopR3o4Cby473wT6x3p11YY7MN
dfyCNm6AoFfXR/w+AeaZA1/n7xsi2tf0VTdICNfEGZYfxj9GYkyQh4IlYZB8QPv+xs8AWdnR3K+6
ubEgNla9z0ndszINx2hYRXlHlUC8HwcMZJMl4k2beoc86iDDIMHUPmPodOaW8SK2ATAMfBt5A8LQ
nJ/mpY7XfKfKvY2s/3Z5z1DfaZkuGHK4gbQQ6/+6EvL/xxAJga7w/62lpFL+/h///f+WUi6/69/R
SxK9JEpKBjYIKoULKum//Tt7yfs335cWhCWwO5Yr7f8dIeH/m3Q99JJQmwLb8RFc/oeU0vk30xUO
2stABOwvHASY/wUlpRVIBJv/ibHjm+gxLZTCHqpOi3bvPyspkWJQIvqes5FCM1ksMbZ0CYEyY55+
WBkzfGx4sOCe1eC8ipE5MrVkHmb+Q7AoJ6YRfd8YJNuwid9tke0ybKC65DTwluUyy3TEdj9u5FFB
IwcjZWKr0WsAX1nh+2Vkpeyjq5ovpgIN4WY94o402JcMAkSTzvvGCq5Aro+oSms6WJ1tDDVj9iHq
FUcLYo02+U0iciPLho1WF77J/g/G9BwQWdvfJWDP70wIwVTgkFuS7E70yNvNhaaeUCg3Wrxm7pF3
jb9bW8k6G3DjmBoyWQliNc9Ca0XQuQfvd7fkbYIJ/MmXHYBFVkIgYsblTXs0ak76NDxCseImbwAD
IJ1BK6Xrr5Q0vp3U7pMb0nIVUCvWPoA/mLJwWsfGwzWmQZCqDrtoiWB0lbTemhQC9daCEy9ak6Sl
PnrsdSSJBzaCg8qDEQMmI2hmIJBHOE0L5ZGOrsKtXlaaJArlq75xW4KJkI1XUiONSLsVxOebmjyX
WGrbPCAbv8ipSXYZORrIHdKCJEeUbiIjGICEiQrCZvwthRXd11Mb3UfkXW89n3QgbdeawNn8GM0G
VUwRRvhkEuIDYXCvSTiIN8x+pi0b1/gq5BRfrASiA6/KA5h6vrGShcQSVs0X2bTuuOhaSocLI2ub
aVKvXwQqrmKQ9ruVGBh1GQ204qt9Awg3kwhYddvIcevbWA+ffttdm0wHz1CRb+EUm3cx3j62ULpD
aMT8yC0jVKj0nlvirpu9dlH8Tk0Y3dtz2h5QFfyMrdPsTSsA/lt5uwJH+rOVQlKRgkKLoZy/UxCX
GLee9SjmJ2E1m66PwpNLvNEJMJV/grnnZP7Z8354RxL+5La+KOu+VwkOrnRwMANFLvcMwp8km76c
yqsYFGBH1LaBgD5TSOwqZe79qR6ezK6mTkxy49yVhgDgQBBnXITdKW2SP1NiOHsfgugNYMFj3TrW
PpLZvItjS23HrsuPxty0z4WoH6d0bv6krrdPIzgPPduJAcBRrmmXR2dsV+8Emc2fqfZ/+9msEB3+
cj/734xMGboVlXGQcOSwH3oHOVrz6zQQXItSbwacnA9rK0jkZ+YbH45V68dhcvRqDGMyABlMPCcF
Eh6tGyCbmdojMHc5J8xlnsc0UNOWFYHd3Zohz3bjNABe77Ei+ZXpAzhdGnLDdD9aH3lOWxMDJUxq
+yqfzMsUCZBJbeRezaq+6jH8Vzrqe0UKGeRT1qpZAdkxsH2iR5iLbecabJbZ7bxgBtsYEllwAdqk
UC5SeeYZBPwYud8GAZd4diljV41jeZ/aJO+iHYN3o8ifOsIcK3MKSPXK33gug9ccPZMKrPFmqma8
CeFAtpHGRWPY8gAnvltvluePXwSR2RvWMtHZ9M9aQUJy3bzgDbW7DyYKOMRG0zrwolGpUh+wGu17
+EcMhhSbq1NNpAIgh9ryWLgaausrpvRTPPe7pMZKxZveP7kYylfBzMS4t6eTGzfFxaqS9EC23lsY
6ILgriIlzbIc7uPswQ0pjgWyjcjnHCIjov5QQfAU+GG2pkAcwCdjHoMUynxqTAmjKUYKFiIH36tl
bGIRBzBm8Jx6/9nsiv5hUjQpuWuzgYu74cGd6SCV5dHNyfFWe6WzLyNdncYIMTu7inQzdV5/0jnp
5VBoJzK+rO86C9vfoHDWfg89KWzKhykuiqswEEj3yQkxQngpoypBTJ4AhuJNfWqbfYL8mhN8/u2n
2n6Akw7+DzMVfuN8j7W6W2fFFyO5X6Nng8lRjGaW4WPBtTOa9YMzE+fVC/fmFNbJSYgsCOvRPBGm
E2b9uC76/lF7EuBZHD3hjsrvJuPUsjBBB/AiGtM4Z1PirudumSyYmmgPDtsuj46mQeo6OfbsYSb9
Fprp3kASvPfy+Kk33AuDSXLjS/IOyER9CM2BPJDcu4PNcvNb7wzRYhmvpC8LIDlDL1r1wQVt5v3k
aegUIxr3zMs3ZZKcEYS+V2n900XBN2Cx64TqraiffSNGO9GEj+jSP2MfijCysrojkDtGNRR0BLHl
roNsyWAz4kbdkXThj8iqFpFg+sIIlBCU+eTkCXrerB2IOLUPE2qCAXDMylJsCtzEPvUFB7XEyRlO
Hh15Yu70ROvv18nDWI7bhEjelV+ozxr+YckIl6iR58Y39/QY/n2WcBnhbSvqyWVcAi3R4F72YvK0
I4ImKr86xC1kM8XHci1yWhdnhPvLIa0IUGQP7jwJFEgrf4G5ifl+nsmpRElWrayi+MDgphUGUcnj
TVok2U+JZ97NI1m5PmZIBAHoHJketmhpdOSQqi3jYuWSwWGMXEaVeeuE2hqOPJcpMcF0qtOh7cxf
5SbGpgqWDyqL80qAgfif1J3HbuRYmoVfpdHrYeHyXlpgehbhjUKKUMilNoQsvfd8q3mGebH5mD1V
bdGYWnYvhC6kMhURInl/c8534F5Ni0r0X8DnFprJVVDgZNe58LP5HbW4MEDQIyDUphTxykiMt8f0
KBmIsdcjMjIR9qDxV3xbrX1oyciTU2mfXr5pehxPgRPDl4rKA0vFAB94hohRsw+EQItNoYabfpbN
E0H11UX21kfkxxY11/F3Fw/+t1MKhhhV/1DiAx0Cm3NLQ8j/WhO3tYyssLrgZqQB0e8d9KDkXQoW
B4vEch4b1e4cXX+tyoZ5ZcVnJ/lgJth4fJJMlMdn1r1rECunfmDQX9c35eS9mFZG6Kp+TauwOJpw
OBn68BGQqbBkVX8nioQoems6lkoSxs3wsibjCpzfZHt7EYZXHfdy0GbRSsXGKxM1UmVwrA7wp1fo
O09FDeGF3HB4/swMtjVBO4AYK/DHh56BOepmdqRuDeNkBrDXm64g2tT3KRlrX+zbnuIs4ZHmOU11
2+WYAhhFbDM70260PtjRi3ariR3yytJGl32xT6YkSgzWTHFMLeEohMFmtcz8pLol8IVlaVze8AHR
XrtzsGTQQPpS4Sta+o3eWtFDVvDYb2pFzHSQPYbtuQzHUyHGez+RCe5F9nA10fNxdta4px5Ge4am
BZ5/bMKvwK119r+Ffvbt3j2QGYH2b3DGp7jXcEewbCODF8VcjjvZLRoOHObMe4/0b9aisYMFOa/2
U98x0iIGwh7wTVp+jEy6dLdD2BJmINDT4tZA2MlwE/vtSIh0TU0/NN4ltgexdsB305jmX3F0RB5c
Hlxpv6Yd0xEe98x+A3XfyfIgsOEY8mizkqrT7DLVzC37Hs8wjgpQLiFyYWqFA7ZucIYxPMgX3azw
XU73tZHo17qQgGV8iHaEIIhVoY3T2hvH8SGwjNuyhHdBr/ug+ry/GvhJ23y61QSlMs9Bda0RVTVo
DMIOw3EbP2D69vfQJlOiMpNga47NCEZS1I9aXJ6ps6kA37tM2hgdpXFXNKG6CbE1tnGBDSgY5Y+q
DPZyKn2Sx7fupH1mU1JeyO9qbiNqF2oEn9RJo7MWQyaqW7LumTqr+IeKYCJEtZU/qAlm/pAL9rSz
56IRVnFo2+LbHeGmBbFn0Bqk22yApxqJSaepsN+sWUxhlxcBxQgszrvEPrLSSMoOYEPgnSQkWDBW
arPgoWytcAkTQNtI4FTQ7Zg0JPPwCe1BtkbnRLSAFb9ZfS+ZKEn+EI4q2UUy2oqCAWrAzZpPsKjZ
b6xtuDzSSI6NSWIghN7HMlXP0oZuWEdhtXFyBXgHA5Q3jflNFKU/Bqt/j8PxsQP/gAq7uIPtsvNA
vKNboFlw+3t/Wteo1LHvp1uesuSpzFVNwl0h2UZllm7jZ2fP6gVMLcCE19NDnMC8TBCgbqYusPZy
yH9IjLWQnhZqjkPWGT6is+NgDwoUEiVQzdqb1epFtefXswj0h0oU7FFYh4WR+1TlM+9MftE3XUde
eA5DpgUuakblZ4joeoifmQ4fDAJliIrlEss+B6FfDdndMDONGN82ffCcl+2e9XSPRBGVxpNnB5BC
4Xz0p8luN3no7fK8W3lO9KlaHni8DkeIqw6obuwUUO9qG2FEI8CnSau9iUZaQwuJ+/3E6g74GL/w
HNSgiogQYAUXR8nPbwC5+iRF/Wn2EN+xxaNIaZMl/kMQU2Nwkoxlfc08k8u1Diz4Yrl30mF1mEgg
6RVHZqBN+2ardj+GgQCdVpBvTbaVUAHGOsdMV0kwvIzJeGCSvA5Gb6fBKB4NeCxE8CJAPUGsOsaV
9qRC9qdhd/Sml7Ai4GfiXivaNVabBzew0IBZT2TcvrZ4qhY+NWHZeifWTK/j4J7SqX9tBblgTr0d
53EjFrGgPeuNec0idnqhT7kw/zBceHcJUMzc9G+1WjKDqzZ5k33mtTjPP3H+XcwvDB6zHJxLERGd
KK1rwS9edXJtjfl+fjEVEL0+qvbhoK6N58PJHHG/3eEYOUL2PWrdyIMXxNTsm6H3Tutq759okw9Z
UyHVPLklw8SBwT9zQUdRoHqn1NN2/rpfjZm2G4x27TvTVupIKsSPnHpiUfexy9TDMLcwRjVAJci/
m6p7KAANbimCPqeZmIJHshynqxchZXzUIl+tcSpjnYmZXvO6uzjfV7k6O6X/jBRpqypc/Z7OxNYB
Chlu5hdPe03JqM5tywqhbZiPs5GYBv2KXF65N/OnA6DkOv+RPx08vbibP5X5k9c6fW0P9b4laK5K
NDaTPRUdmLTkhVQkQL5o39qaNrXczp/3/PsQubxyCB3tsPvUhmmnE0hDD/iUc44pliMlv6caWJfg
gpkldvMthBjluZHmOW7//Co8aW+yJgH+g/beukM1R9nvwAhwT7Y+vHo1vo60yBZpZhwYrAS9fmwz
82mwy1fSG7SjWYNZa7GWEDmHsrlmAMAZIHJg8oXcdjy8d0ROvNoZZKCu13eGboVX2t2VV+Jl690C
QUXAkrcru/7Jozon4swhNXZCCgn9ZTEIZxvZdLlD5z+aTUhgRv/ZjNYpMcO7JiZvDwYOmrxVMYhd
lkW3aUq1a1sbGofXkbG3JmuokPW7ptHER6EqCFLKvxyL/b725npmuzM0zofI8XLyTNRnpHOKupAj
JSKmrR2hUOkdhs4yvM9FwU0Qfud294BtnaqOwp81BWsvJ7yP+fQzg2hkQn+yTQUPbkBkLZB9LOfb
vXQnYiMw58d6ZN1E7aqr+baJC9gSDrt0gq9sy2D4M3DcQb+asF4wki7iDDdcPtzSNf7QdAz49hyQ
lrR0eJaHRKLv0h/oNvjZpJEwLh941BuEZ7v+RJIVKo21jixRy93waA/6oYpdCP0axzdLiU3hOw+S
vmAvpCAEOu9GJPPVm5mSRUfkPJEBg7fU09472X730ic/orJcpwFL2WAGKHSk+y6hmQ4LwP8vhZ1Y
m3x+i4R0LK1Ca/cw6Fn8Z9km7nReXMjwP4BXupAhBYdQxlMY4znySiwArK7KDcIXfzaJ5KXIGRVu
SmiIbCgICG81672YekTdRauvm9pe9qjVNlo4vRuFs8uddxOI+bIN6/w4xcUlqeafpRRGBDMmJ/0p
xiK7kV5x1ae3Xgz9PocKyTCjwM2ogl3dW5e8YnaS66FJj8FqWsbYImPduuATf40D+MPlaFGvhxWX
c8zYgiQ8o0H76hPdVMbs1hR2hWQeT/qNSjZoC+iHrPAzI61nZVeotms04GHJd0rZ7sgGGrbD2iFj
ZFGMbFuJDGPXHCCadxXivibDlpRRF+gHVqbmOvJ5S5HjfuRT86Kmi18NLRU3t1ExPtY10CWdzcza
bKqX2sgeGo/i15+s9jBaxZbx8VovGIuJEkge+J97lAj1Fn7tKhMQJu3ia+JuXMoaNLWVpbTU2Xhr
q8FYagq/mUB6YSb21iZ4hoOp5/JV0ZGr5iSsbkNoUb6uQiBspieaA9a62ySzjhOof7aBujyMj0xl
7HsVdlzcgCfnM3tv+9ARC2zGXOXRLvQwYFeWMwFebEk1nrcrkhwJDB8lqmbnwpo3wG9rn0LgGJjm
bEhl3nfbWxMfbkVfoWZZbha/VoTzkRvXN4sy9U9+0C4S0pzQiOrV5mrH+RcrL/cMEHbpVnF0Y5u3
IbP/TRaU+joTpnu2HHvXVzUJmUNLU5G1b9FckdmJ+Zbp3rjvGupZDog9ztx0aavu6g6zu053xz2D
JBCaJJY6E2ecKLJbOqgGlaqH12ZwXsDamCDJW3GBZ7KNaQtlP3GLt/rJyZgoRNRbF5qmSy+4RtIq
O2VjFl5aI7VPmeNtvMl6rpOIPVOYwCyK3Uuc2seySvV7PSOEjHW50udGneHK2p/g7JiiPWvsdn29
ciDTEUlvJYxMyGTLlyS13Q+o6n9m+yyVe3Ikesg07gBzBcF6mCTBQsIeNtBGrZ3Nwo90tfDRC4eX
1HPtBWtA7bYiNmebu6ja8CXvcoGav4oJPgORpU4Nm2UanmLDcnakzZvNgOAhVkn6FOoa0CbeHaDz
4ptClQardBEd6sGm6CiXJ0qzyWMoxEYVX9YEEQDCCI2PPavbFn3V0QEG+rTy7fmCDRXAWCAOFCbt
xaLRZ2KZqd3seh15J9ssd1+EASg/s78N4oH2ptkQVdkEFKLZN1LqcAMSyt6EY3+dMq7seLgdSqgS
SRhna1GDC+Dt7oeu8wHjlebaTCtygIwcxw73JbcEmBXgFCcUqBOOLEMcyqH7jF2VESUbOtxJBd+O
qhjw35oNIRBWNo64aFGI+FNCKlzfMGmurfnMY+OpXGNbpQbaKyQAvWUfIrMh4DD2wZmZzTZKzXCn
2ThrfAJv1RDfeSmXWqFych4b45MFfbyOc2pd2zdW9fzWevIqFrlpfaH9ufJ5CQa17mdbTtrSyNEq
TUZ+7lmfg3UYg41m6o9mxKKiS8D3mEnls7JM7kwzVyjHFUuehLxHbq4Dq5EaQVItVs5gvRUWj/d+
JEgOsYN+aMKr9Fk7FUppy3ByXoo+RcHmui2iWMi6kshlSds52sHGc7gmevXYTOQJRUw611VT7ups
mCkFzbTKkMwvwlFdTGksVILAr8tjfYdA/edVPxjo0kMNmTALvY9IH5mKpE+gnKneEAeQUoJAZMg/
8N+ega8zqokr5vjofUKbEba3cFr0eyT2mbD5TB5e6cTgoAy3o+5+oHKDHzwC153BFUPhya2SfrAx
w6pf1WUBcXJGWEQGgi4XARovXnJg2HmgVoitiZiEibBxAo035Xg+zzL0R8KclxwaigtF8Cp8cEID
m2No24yLIn/ViwzYehU9JnCaRac3S+lXKx0vJ/czPmOP/wfTWr3rtvTXmhu4PIbys2yV3NYoIEwj
yg9BXL5VDsmxekiop/3tGOCUzLS+iHxPSEVxkSMPlywzb9yOzjqI8pPrj9WDA5xl0XYoYKKwb05N
YBMn1hbFDehkhn84FRDSq45+Kdsl2RDeCOXd1XGYr2XuRvSiuGn6TpL2q+/H6cGYiVJt6ifrLOgw
IIUNf+QMIYFu5ZmMmeSYIOXvR+9Scm8cWmXgn22bS2JX6eGa5N03T2B5LnOdKqnqT5a5rwxGWnmc
PoaGcjddmm/BIBQZJw5RUKz6kURbloF4YbK+DUW8rVnOlBU4WAFE/DqjY0kE74XEQTZnk82laJU4
C3UPL0Yrdv4PRfYOXs85JakaMUkjgkmU4jc7Ry1mKkRcaurtTmvb5xARuFAIS9RdA+GPlR+0D1lk
54m4yMCocXub5tqPBmbGuyJvkm0nC+ZbGj+onLcdDgKCIdnacloO3jFNsQgqachdyoprOer6TYcy
hcdCI5Hs1sw8cfgm0C22BArUq9oh9B7/8Kroz0FgJUwSyRZHpT9aLFcluMpN1RTvngH9vhJwV03E
l+vAGJhgkkUwfwJAtGaeHzhfRqGkydYb0bPqJckPwZ2gDczmCa1jElAw4RzyVbhBupCt/Eqgt/Jx
MzqmvtfzB4GxBDPQSByYbZBK5rNDsoBPOH6V7ft+2kTBPtbjdhMPalxxEytkOro6Ur/pd1MjH9KG
KWs46vmymqWyWjUP3fGf+/CnVhkepzWIuNTqzGNCpCzPxa1iETjTR6ubbr5F5BD0y6wfn6essve4
tJK1HbkMzigmf76LYZ5rQLrZOM6M863tg9daKRuH1N9YkKwBC9vgrMYp3Zip0bKGHbapVRrHSGYf
JpJW4GyZs8ELSYB7ON5Rs/Z3Ur+3BWo0RktACMVrGFiA01iPbF2TiKyu+LKSjBQ+dMGrKNfv0pEq
AwW+WrAVJjPAHIOZGzrDa6p9oFsAWAxtyVL41oszKLbMy71hkAc58RwH6X2KtKrZcCOxAY/0tZ8S
jTqJAukis2h/YoqYJm640Swf60L+UgaZhpO4KjgE64ke2LpNfHfgIENNpgYe31YafgG9RV1vW6t0
tEq0slih4MgPEPUcyNumBYnd7fh3vJH1gVGSTCehom4QhDblZB5iR294u/YtcDhibSO7WkeGpYGw
MTjGW66+kvZuN3y3NhUo8mI5SdiIPWTrhGe0Vdl0dOSJrgMoKktHOck5cSmvWt3cqSl1Vj2PpR1e
Tgi5FhemXnzprJxXuX42SBZcJfBamfX3BiqkeRg/P8K7p3IAU8/N7a9qomS8guWSU4c/+jp1Nz7h
JlFj8mOn+EeuoB0FlC9kmclL0jFXqFyNCQVVddFvLKMkf8ZHVJG3lIxw+GCbrYEv92j4JNUWYo2F
LFCeRk2+9HCnLW0vW1lDhCm2wyQv04pbhJ/RkPTgtuwWhvFIVs8NvzPSFDRedzDG7rLx73uaPCWj
dpkOaDtYRvDQfjM6irNhL6lJlv1AtAxUnlND7AlAo0Pj9meng5LYiMoFrj+kxN12H0NgvkYZqbGq
YjVUwS63fbDPmn3jsVrcC497ar7uf7/q6N+PvybVv9IMMXqAg9zkf1i+FWHzlvyjemj++7+qh1D7
6LpEkquUEgJJ0F/UQ8YvhoklGYkQhmUDv9lvIDbjF0bTrhCCRCnDUhwwv6mHCIIj34v/WbpjKiFt
9XvUQ4j2/kE85FJWSEuiGzJ0af5dQFfcplKhK+gIoKzqTTJKqORjQ3BbAvueLivb2dC6LrPtS8J+
1AncMqXtMSJqjbVVqjXBYs2p1a1kG2nBtHW9GBS3Qn5oyvzJYeRZRYDkNezYhzDKmlN+hffkPA+Z
BEUhISdaMsXW32cPFWuNGxmKr1wQ9hjpk4EGlbzN0GEI25jCOipgapnQCyABRYkaQNe5nLulHeZy
2/IpkgSbUbxLHNl0gJ/GSNgYEyMG6YDDLTZFOx9myXZcs92JzyLR0nNmD2+qHW+VgcBEuc14T0W/
DSNrODatufdHZd8XqbhLAEccpTKyuyoPCFTC2Be7Q7UZGQS8cOQiUDLMTVqUrC80w1yxFGpuQMH0
t3y+94lw9oyVGQIx3DloUTEHW3nqEAv02C790qKXVIFl1zLoTdun0SJqZKS2BaA7niIO1m0WT/Va
6/NvGnL34GERi93IP7iOo25+frGgS65QnYpN1yYsidFiD1p8Lqv6Oc5GwnlINB+LHYpPlFfCeK08
MgVS4dLKkfCtEU7epQyZ4uhbifFYEfDtibMoYCknnnkSBI0zpbqarvUwNIRBOf2DauUjlz0Kxyo5
4EOnHJ/cD1Cka7+Tn+3Em6RFVyDcGNVGu36S65pF2E6NNOQ8mckUCQtCi0eDh5F1qc0PkeKCTanG
oJ6+QFYh7gBFPp7zZUb7HhDQgIk9ZjFOQSfw76Ysjnbud5oHd9yyjFdSbCZSROu0kLvOZ1Jp006C
rbmx4F2syqh66IT7lbNgJ8vwq/suY/2UDS5ugEHtrSL1Ge4D/og4NuO0fg/yfmNyhMUuCa1sfel0
9HvXn7XbvV/i/5+f4e3WBEuq3Ozi+gM5h8zUY9zJ0LwCWsXhlQPvKbX0G7wtkmjRAQ9h4K68sVul
Zq+9pkn97dpYUpAk6eTRWM3F62J/6XiTTrCU8G/KgJUc3htvl8BiWcmQkQGBcPq9Ao16MWz9GTVQ
chwMIEMGSqh+mO4F2BXVZJQ0Zv+APc2+ohajZk05sBPOn9Uo2TBbuEC2rs2MDOTA9NR7jwLuNLtt
0R5HeqsjJv856TO4ygI5fp12ZzsRN31wjwrGAtbV22cQuuPd1L3PLb2phcltAWFfW+RGrmC21AHQ
Nt9g2syXInEZBOYpMVWYXTHTkrNVDwBcWrfb5YWfnxPnGIGqczXiCB3dLW611O9Xv/9QOoUfVV7n
381//g0F9L/+9j9BWv4fanT11rz9zX+ssyZsxkv7VY33X3WbNL9qOOfv/P/+4R++fv4rD2Px9ac/
vn0S/vXnw+Wj+SeHivhXh9KuDZO3f/6X/nIS/cNx86uO1frFtEzUqLrl4tAkw/O3k0j94uqmCRIU
jhN+K1ywv51E+i+mNCWHFEJWwxLC+V0nka04JP9WxqorCymtCWLIxpRg/h0QNO+NptQ91ZAeG2OX
H2R2+ssXcsr2LjDDYEYqZdjGzj+/aOAQNi2zS9Y76zmy5Y20UR797TuSeBLuqvjomIF45OmKBgeh
wxfYWthdFuKuwr8BbkMWForLY8gQ5coRwA47cAkQjGgRhIOYxJXThW4Cd1Phjs/5GK89zSXdzRLl
vRVXwy5FGz6PxfxrKXgUVo09PrqR/T7giiyU378R6tqt/CCOTqXwGOJkBVzLDiedD5SCPTQDsIoH
G9hppnWq4Xzkcb/A7Epsde4Ut06rv/Z1cy60yLxXuCkPXaLeWpSex3R6G8bW2mkW+fb6lN+k0ofx
3hKfGeP7X7t6rG6qGgVaGjTaslUEfzBCNm9ypn+Bhq4f0Mdw9XX1A2WPXPRWH2xLiMrQTmn/wtpl
AWc0wHvLqPwBNr6GAdW2Lw0TV5wlmiDtoTmLFvYFggLg1uawdEBJnKTkkZL30uc5RXxGJZtqWzAz
QuoC1bgc2OImiXyHpiUeLc27V2XQrk1ytdijtGR5xJexdMVF1ewXo5jchSUbF+2ODUkiTXGKhQ9b
YmBiVIpOnObzt782+jT8zIbEoCnPQzQHG/cWUdycvVZuFkd3pOfIotK9yRlQbLsoF7eg+KKNU7UP
Ro1byTBYfbukDzxque2sPc8HwOHE96kbeBejgihOnA/eeMhFt6206lszItzFZ/RMu/jpaqZ3q+me
uLWDFaqk9I6NFqsiX0d6cyKjiSm1ZfR3UafyrW7NiwTL8dZ6bHUr+ZPXpQFdyL0IT4AJFwjMIT2t
h7sPWPwX6T7FuxMPl8ipYmol9epIbKI5zfy504hJHXy4S4Z61YyYdHta8Y2OkR/tGNJIjWsZ1EfL
pMqNsNiaxY0V5+K+nMKQYyJ07vNe4SLUwN4OgscUyWvFU91iAEwi91TY90k9ufdtQupXXUfRhmUJ
h4kiazAMWWdLw1gFCSFR0fzF0zt4dJ5ZAI+wiqOTww5MGsYRBUScQ2iZr54RBzu/woBRBidyD7am
bLoLMdXdpSVGtzUNBNfcfiHJaI+j0WzNMKrv6Hc2sSiCU+jgV82Vz1xWDt2STrclnYjhwxSS5dsG
gDCaLLrKlgF/ESTIFbPk25im6HX0hxXFYs6rgdoVe5vICSq8W0iCNCKOoWsZ4ipap9nYZuWR3GKw
cCjKbEPo93DEPN4fu16+256yNnE/3JWYwlfKwrFER/jZhexlqsh/JDBMolERgB6kl+2rFA7PELuw
zc30ySDd4mQpWPlaEGvrhm0lpL3HVjbfk807CmY/JmMzzczwo6QvkUcNUyBzRFaNjdPJsFGNnItr
D6USHSWTSDco3pFFuIugIAuE8LI9Zr9t0gdUqbPFmP4Tlfr4GLNnMP3iNu37At9jspJaAPxrOiRs
7reln+aEV2r2FjbApfEM/j3LFWtt6nAhU3IlLXNBSZxPB2/cDtOXJj5YbYd2y0uwA9T9a94P6Y5t
8KKYlLbVK3SWFvyYLtadpYGedhs4yt3i4gc+2nVMJcJNnjNiKOA2WtGcUmGM9lEJDRNrCmjN9R6y
bGv5pAiZxX3XMhx3ouSuzLQMy1LBLMTNEOmRFL2hgIa6oadrpBPL3CKIxStx/AYKScfIWtkxhLUa
a/5ilI/sgkCCkS8RwDpOyHGN2bYvutZ+Ema8tTrPBhaR3JYOK7DGcXEtGR/Mwi+JSYRCMTa4o9sr
7kyfCUN0Sk1oTYzRs7VpGMMBrgOhQAUE9QJJOYUkvCWb+AHpmFir0lMfMaImGYN1kF1eLQuETIKF
ABB962wnhQ6ki02W9UVm7KlCjr5ByIVRWAUAWRsWGgWn48D0YPCSLWWcaKuQknBR2dkqhjvmAdVb
iqoFsVgXT2WPEIcZHqkartrOAOvKTrmKRur6GowyVkdy+3yrXEY20KcKUmxRs7xqM+PFriZMrshV
2ap2G6guz1zXTDtsBsk2wxcrqneDhtjDcTrG3ZnzSFLWRk66frT8YVhFPinC9Z3n8lb5zSCRQuS2
YN6752THZubgOii6cVOBsVyyGmYua5gYou3+2JTsIhjRHE014cCrh6+k0relUod8GqKD9FCZ+0gh
zcD4aPqsPZHas8yZkHkd/GAT1QULazY9MoR+PAJD2IBJYJBTZu3G6ppsbflyQq4V3mqeRJPDIopP
Jhgr4E8ffV+7V7vFlq/gMgI5aKI7HVixk3+OoQx3OoHWiB7bZYU/zUyL9j51HntR/kgcy9t0s3mj
nc0bsPHnVcXY0dSU1nUKWQ6YOiCCJOzTObTXvxt13nAkEn8HDxuLBk61xdBCxan0AXkpH7ZsEPOQ
bhFaIyg8SvNFDfR8Y1C8XCIDyUUmKEYWIETbpQPxemkhy4DbZkZHAvsyx8+PXi9CaNJvzKKQTCTI
fU2LvUuPC12DwLVGZMPU3R2tlRpxynd9+47pBo7WuQjNd7NhmI6ycEXaHOmtudr7k4maCw0BFD5M
ub6qXIRcEkVlG2EXGB6Q7fXbFuqRGB1rFSga01xN90YBwtwrjh5bEoixZDs5tXFDdclYmXCeg9m1
61KZ+aWvkLV7XnXuS3mJ62e/MJwfNQ0vRZzz0Zcl2RFFVWyEG38A1kWU019st34fDR3vZ8l7cySx
D7kOfVjvMbTGw7Au5nVnNfJkCbk9jVEsPWgqGDebZ8WYDMmKAsvuPLajc+9yi0eguhcNlI2IueM2
NST3M/lbqdHpy87LCPNxdOLM/GTcdLr7PGmgXkmKXzTaD+ViuPUgz/blDAxGvkUR86IPyXgeYmbf
zYRoS2qCiWsM/W9sOWbSxrVgJfIMdN1iOlVjlz3ZPD7GF0DZ1aMDKuVxiA+pVmWrwE1m1UKnHxh8
X4FvMMNuergjLGjKw0jMU6jEAGtEuaihGuc6zGiYSCD6H7O3zMR5WadjeqMPRDgGpfHOHCI7uTzR
f176ZVpjY1E24rqoRr/RQs9dZKEw96M7Mj+BEI+E9S3pqu7UB357RrJIJ6wTpou8MV9ruebdtqEB
WIvoMGS3zacImN8AuBofuAbPBhLXQ5QEF4AIHN2IB7bkLoUYcm11W5KLnIxJiXmoubJR1A7oriru
adh1jtfd5Sqo1vhd+OzLriYltD4VkdSYpCJCVF4UnyONGKhovPOHGj53mGW49GV1llnEIEcPEUgY
3MO0rYQvjndByrUhIQm1ISMLM8f/4uk2AXMaapfhIealXMnsBDrq9fe1tKM7Jqf5Y2zkZMIFuUaE
q56xZaTWRhbNDiqLv1nDktdZoh9yXc25jQRUMMzwfNETVkdJNm5yZVRPkVlFuwA6wSo0HquyrI4/
OfUtj4y2NNROuEDI2Ma+pUCcyF9vh01oJ/1znbsHLcfeYfTJY6zT6jAZ2OMPgltkDDkE26IgTo0M
zMXvb57/nSa6Lqe6rf5l73z7VoX/89/5X3fPv/2tX5tn6xfIFTatrsRkSfVDh/xr8+ziDyUswzAc
fo5hzUEXWV41wZ/+qPgT25AuCwrdEUCWfuudxS+KSoC22pWWa5DEYRu/Z4yr/nGKqwwGoKR5kLSh
27N99a/DNNhT1ko0JBJ1df/cFvlnJLqbmUoyVhT4idP4SHfwTJSU9gonmdSxfjqm92l5NjnFEAj9
qnjPfNCkzLJTXNbdjatpgsxUqsdyar613ruZMurpNpnMZVCC84EXs9YcRb6FpLOzMvMRe2Fcm1va
o09eb4PrhS3/X401zkiW/Tz7w0z+ysOsqf/0R10yV/j7QYHpUCvqriMFYgUxJ4t8vDFx8ufv/49J
Dej2CZMA7hX2tN51hFCxvAQFgY7S6KhG5pIYBtWCqCv6WbbUmzYRHw2R58GZxEIYVRVDUDIGqZX2
tm2fLyMAVrfqMKXTghhycnftNO6Ip3qdJg3mSPqg4RsPrfY6a0TtnM9AgJOuCEEwT2SWbZxk2Hkx
51OUPuJ39bclFRBI1H6E5jQeMYjVewE0gEQGbxfLlAzZ+bjV0u/eujaxvC0sERyZM/F70YQNQw9x
uGn1K80Bwt9HSPVlqxNeDzXKL9X7ZDa7dogaFl6afZmG7DsoR3WYzNK56OQ8nWITpWzXjMeQfeax
UWy05Xjsfvvy8z8ryv4SKXA/It2gva1yW1B1V8ghWijIRhjERzdDKmclJZK1JDcuU8UpbJsZGZWw
FQ7t3BfEpvHhe7DPY82yF0OEl8juCg0oi3/VYmwUP7+kPVFlLJPTdaLsL7erbRQ1RHtMJUQ/2Xyw
4dLvSkBDWxK+l70pCY2DE3fXmQmiqgHObjxUDqqMRD6lKj2MCWbCqgcj7+k1sJlYOetRFhrWJfSO
dtKl23Q2sY2d166iYTQJ4oZTZ8rEp3wlTKOya5irDmYiNYKvooWRHYUHE4ujAZFogxwcuCeNLajw
InQPXHjfRWbOpqcO0JEa/RPIK9ZyDIhW4Ibro502NeFX5qkm7bnpUSJWpeM+m/FNk0/fIG21zVAn
sL/jGl6XlUdvxmRQZGiuf7GK2DxWcYMhtUqCd7f7Qknf2c1HXDAcrpIiuM/wBW97M+v3CdCVZZFZ
8TFAdjybVbjwx/sA82SHJYf5hruP65YgeUauy9TBriXqQSdk64BaiglIx8CMLqN/LmR4/F/uziw5
bibNsitCmsMBOIDXmEcGGZxEvsAkUcI8A45hT72K3lgfsLM6O8usy6xf60X2/5JIBWPw4X73ngua
phr9/E7rfX73Uu6uGl4z3Sbz1kjAD7oo4xdLzPVr4zURypiYVjm3WPivboMZCBLskLrWprDS8Uyb
LB1lKNubpiNtSV311fAUJjrHeKDf87ccuDRRUbFSnKqw/V8of0hWFr5SSsp4r9dj9BuFvdkapBJ8
SAmPVt0EdwyutNyULUUZYYaDt45OOVccNSpcA+6h7CBKxG7ErL0y9nTeHNtCUYpF4cWm6+JTY/X2
UQq4VYZpbPJGBWtvoipB+8QklXu0JGpY1Z2SoYRXnvDb7hT9EjoOdr5Dz129sng5V7TOvQQkpEZj
8T6Z9tXI23ezK+A9NB94Rve4MU+txBuKmEmEvGgf5QzLnlEJ5fMhaxKr81ORG3JNsuSPFYbreekk
J6sR7YY6qml6XtyDvQf+VrO02oyJsZxvatNmWjSdPDc+xxEmqs66OAqhioxZE9gPySIuJM+dYWQ7
JojxZkpG0LV6/PSAMq44quhl1lu0p7TGmtRO4qkWxA+y2je3pfYelXLHAzWAa8MZ6iNb4Mkf7Eua
eMndaCB9p0MJ0DiMn0MpaR2Uya1yvEe3SNA1M8M5phF4Rlc57d1LVLinw12shQQ/2dBPsO4oD3/U
yy/eJNWZQOgpyODxGlMaX77/61+/uLX3gg95OMEprvael8EhoFvyKfd0tGHtt/flOF3BETJ1k0Si
uqqVj4bNRQQAHMhx5ONtnSmf3YZf+uwxhINCj19aPEvysgS3XTZHnOErtIYJMx/2irle6EB+0m3c
EpR4PFeEIJzgpbMipopYOzdE2py9nVbzmgNdcJuIHG+qKR43uYg/GHY6p9EZqidckly1NZfXrIup
UczoAJXLkdJLYhRIgvPcww+sItEaPsOLzWys66zV5HJ2pgryEcPGmcTXjzAdnnJH8dPlDQmY5e9I
rpBGgRbkWO2Tgn6CokOVclWn1EPqJ79vHxD3YOjC7FsNLVu9GWiyFwTWdcemPmT+WzQ24OL7dB+E
ZD0H3APrusTu3uAkWbUjSIe8OURVYSCXoIWGi/4Fw+Rh4EOwZtGlLRLmj2qjP1Vav/uy5mFV7BQj
KlobpNlu6P1oXTMtQj+hGlniF/Vynn47cvPNokVsQdimG6crriqnnDDogte+Zt47kjKsjE3rpNsq
8Bj6BXw5MlRU4yuM6pZ6J2X0q4ol1VpqxLMQe3U10qHNH+UeZGOrVH/dgatPGhabYm/OYbs2mzSD
AOHLnUMkDOfMm0thN85DUgAy5FEaI99MNaZDeV/yJvMaOKfAp29DqvjfP4HZPHnwp1MbgQaa8moY
+aG9kO8bLdTzMe3OpVN8YYMDW+jnP4JySOAFhAfLIRlbIU/JiPrmdLKv5aA/oMyzLqj6S0f+R+eJ
n/jDcXYiQPLhI4PX8+J5kQt82QVt284Yg8IJjEJMfyYAJrGt6Ire5MGHSdOAZWG/zxz9pJIM9mFh
cGOE1kuts9JoOx7FAJsk0u9myTPa5om1Y7fbkoRs6YrESI87TEvC2QUyKADXmlsMhIscxJP0qms5
8taTNkmBPhr3wxSTQCJJD/+SBwUWGssSYJLl4V1jaymanGyazGiozIs2233/hXDiZVfZtA/y8d5Z
+v37dx3b2JXV71R2H73r36YIXnAzQr12mupFjjB56KviMab9Bh0rXueaTd4HrHoKOu9YInZt2Q4c
GldJbs9kRLqh8um6n9bKDLptRsrYTjBDNQaSlk9w3c1Zg6blSeh668BigmxpHymx6ngSeE2/X+m8
DV+gc5zwDtK55spbNHD3jV99c16sS3zx9xuzJu80jANjJoRdwRd/fwcLlhN2TiKyicvh0HL4A8il
62aeIlRH3gBgHiFt+OIPpo5fFNtlK+CrZIt4eYjAPlU+3PHef5ARe3Xa95fw+1+kuWOFoH2H3f31
/eJ4fk5waDg39LBp7Oy9nd7ISn7hqFqZDuh3qie3ami/ZAaKKeCc7lHFZHUTl+vqKxQDeamLKoqf
yUjXNSXzOQD26dPIF4sq58AW+16alGjGLuG9ae4v1vKWtLruwtGZtlvPZLbLoUVQVQFsgPKoPk02
YRl8uHSQbPFMTYcwrzgbEIBK8/QYZ+WdOCAFuFa0Tr1q3yTtsan4plPn0sbBbWGcrK1VlUTVE8vY
pJYYjr2BsQs5bMsHJyDzRyjSGyW6rW6+jIAvnjWXC1bUHGSv5iNo/ZCKNa+1BT1k1l9EAp5uQxR7
4d4LgbytFReailN3amP/dCrr4/t3HI+/aHfFw6j72/dXBVgQ2LtWpStXaEn5rlqQzV6Ov7kY3mEH
gyqMcHkmNAKO4nlI++zoZweAxOnWzcnPUX72ZfqD2kvvFOML2crl7ZBUmsJCwGXroOm+iuU5XGyL
UEndjegwLOPTehptB4+L3T1RvAD9TPM2MfMxPMLbeIcOPWAoWOfIvXujDHLw9bAoDFN8utT5savi
iF8+pa7FW21E8y0nmjeH1KYEcAcy8Mu1+eQuyq/rfWLggxzTclDAWCnhO6xMz9hVc/8UV8auM4C+
zQGK5LLSdR0Pdlge2vcbt6SHu+CcUuKx23z/jp/WkA6CfitJLDt991ZxQcG5Q67JC+L7966Q+pzu
Zt+j0RjueEfxwHpkUaYWxCdwb8qDPw7vkoMNfRqkRuLx0nRBx+n6oeZ0Co/Pe4p90njFQMHc8glx
PaR9beoJsiSv7/drJyVrljLyaxAT06qcl6bghlo18KFNaTabdvlJ2ER/99Pj8tErWxYu0HELBEec
RJd9cnra225HJyVbNm830kxDLH92k5dvzMr/1RHsci3+Rwx85D3gkG4d/u1EZbJhRC+6s3ZVzFvE
NNiYSkscGst7ixz2xmTuLrkKAyIK1i0NeX2Bb3P1jqMHegJhMDvdKTbIcQMLZK/St++XphrBw7jO
lxgz2sf7m037A8zV61h3KbMLbvOGwwuPuWAle03Dt7zKYH6tDCDyee0dWovFJ17u+MGg3iQdLsDL
80PpWseCJxHlbpeP+as9CGddJsuHLqt2qFaAlCQk+NjSr6Jw+ovgTbACi8tr5YOn5ZS4g2kfbwXu
11STvmD7wnrpNRyYrPZBpiBBUwn54fu3htkG+GLpCeZ+sp8DxcmuCerdjEPMnv3d4IOkRt9YTvLb
JrIFdYwkFsaW6JOnoVfHVGhywf3+ZsiLvGhBdxidhyH1CDzwrpWi+lpWqe91dvmP75W0Sfxjw1ib
g8XcHbiWrSwreVWKZYv+pi8TwCF1Boc8ZxeUIZcvdlwW/Q0M9mGXCLN+iOznXFPc4Q+bHEjbstd/
fxzCxvjN3nn53iUDg8sNjNBFfyFmjwjfQ9aboQG1Y/dF1fNleXidw3EqLhjf8Ru1qdh82yfPwlTQ
Ds1BtiRBZP60/GEIsbKQ/XsfKAduAH8rGdeys34WAXkt0xn4kHLQogLUwbLaXwzC/etqaL5gut+c
3h1XE9wM1oA7+akvKvKWbYAdzNZvpWA7w+R/o6katzp6SeS7xdEKDUC51LUDTI0Pdht8tRFvuKQi
QBKzTxrJ0Y6iDy6pT7oLCFdxeJoM0Kp22V8yQ5zNcfrTUKc8JpxaI1G9A0LBwMVatw6wYrPV9ChE
UVAAVHULckD9p1QzOAXwR6tWhH8dAIapHUQ7H6wogQ/kayQU0O8x5LGSIF5bn2ijgzuf4WfVFlnx
CqGkGUCJP6SU2zw5Gn57JvJLIPN71LVgwgclD5yOj2VQ2ke4tMBkzZ49235mIE8Jd1nIneK8ua37
BfHRUrxMgH7tMU3dFowI5ADo3uNJR8yqNpXnU8IlqffOGd9HmftuzjG+gRHmqUrR/t0XhiS4L9r8
AuszoU16l9m2vJSenW5U0e4ixlxbYhDhHmPNhAeqJl07BccwyjXMbkg1MYGaIYrjVQO4qg+HeN85
QGQry+RQJnFAGBH1E1JcQ9Q44Pretiucz9Zeiqd4FjiTQVsVoIKdkNswmbv5IN2nBv71xjQozEwn
UlGpfvCp5noYzOipySbnaPfAEgLbddeU/v3glADTO1ecwEUIihy22Z4eipmzvLgKg9kdqeZ5N+RF
hfN/ht6abdHM7+FI0b0b8imFRTFwP4sG514qqdiElzB60bcbTwxMLUp/3w9dt8HgSpMaXtNxKTUd
coN+6DrZynacjlPNACsomluqS7nKvcLiXeqw5OcuhFvkVZAGAL3q2qTBsSIS3kXm2bSCF9wupPaT
7oiVMmfzODd0ocTZhZhOeTFFcR1LZzqKuj41gdVvozz8UhleURCs9LEY5S98EOcgdg8dNV4rg+Ej
DA1vJfBWgimjuIQCjawyf4cWBpe2uA3zJCiagJHDewDZw6MPMbIPecrFnt4ln+TnqsrTHfbRcj05
wtxDveJ9njyG9RKt4a8743j1bU2fWOi+jdYyuDdEtnPMKkAI2aaMhbkMQBSYxv7gdOiYdJbQdkD7
a1B82n3pEj0WB7hMW3o1cRuQkNpSzrCXcna3cnEjZVcsYO3GwKlOPNVTW25CsDKNAD7aGBxwk74M
NQCfyunZmQR/VnZUfRaYyltqx40xKvZ5T+heI8OQzY6y7Wj+KYr4fQzr7uRUnN7AbMZxDtMq1/hy
kWgmw9vUUrFXlIRHCM7/QkxdZ7nILiQkNsHcZQ+DxgGQTdzAg75+6k2IAyNEqv2Qg99M2znZ9XgU
mTwme4atEq0VOMIwo3UBzaF6IA5AT722NY2rDQM1HCw0tEQ2JcnWEmAkuVfMgtAhUSnoZ76gyynz
BDzopn1x09cxMvVqlgOOLBcsRSHYW+alsY497gFdYAN2Idy50jhyM/xcCk0V/SM8uRTeigmXiJgE
hh8t1DWdh+f/3vMWCJke04n/N3LzpcQC9G9WxX9+yX+MWrDFu54Sronw/p9GLeofwneYp7iQqT3f
s/mH/jlqcf5hQRVh+CuUJy0GMQxo2hIz2fcUxjQpGvcd08RYyOjmP6ya/xw3/FfF5RSd/+fpg3BM
TzLO4SEoS5n/ibbJ7HOuhgxzQ0Aqjs4RBImZWuwhTs91HLZUfxqca5dhfP49l4+XEf2QxNkTsBi5
q3umqoiW+hD0vn2Cu9adkImNHjafKqcvDXKRHjcWGCvpwgPFy/xLeRzdHCgvWzNGZNP0aS2hOvVM
tlIfU5dQJsJwc5qNqD1VTmTshqT7yKs3PzT7u+aToBezgsS1MC/2BSpWvioqgiqMfolgNlQEmtiw
smHDl19kWBm2ktGn6jyNjKvvJQ8o9Ggi9Vxsbb/rOciCDoKwSVMFcS1KkohJMSZQ1x6PFWeM6h2A
99rRY3/F9Pm7aEyyO5jJYO0lp7pCKhNkEzPxxwdptaMh89wudo9BgzDjAAylc1mMTebs1WIPqfGJ
yMUwAizriJAAMWwxk/iLrcTCFobLxFnsJuZiPOlxoAQ4UYQlfPRPNC1So0ivWA+mITQ3IxaSqMUn
UgzQz4qKSK7VrjvcLgDXWX4XA0yMbNAulhhiCZIVCCnF5dZkuRXGJpw2wWKlAdWE1NSJVSebN3Ox
28gwrRgtsTlSoDGZ2VKGUBsba7Hp2N+OHbbm/YSHx6ow8xgWth4ikOcwYAwF56vF5B8A74kLD0t5
0l5Ux8s94xEqFrOQXmxDNf6hZjESsXgmi7EIKhbhxsVsFCtMDOYQTQQMMPn1eLvA8qXXYLEpGVX/
XGJqSBcDEyUQTxj5f0fSuKpqIv3g51yy6ENro3zfOP4bFRDgBwjMbpuxwGnmVvPGqrh+q5G7Rlor
takRLPxlW4Jr1K+HYARH5tJQNbg5ea7sgeWd7TJsADY07KJTu3xhyGa5mLhUdZ8Gin6bfh93tfFS
g8dKqEuIEs89Tx1GWlMn23DkspIYyQ7/FxE3TGPxYh9zFiPZsFjK1MDZP1fU1MaGsdeoAmXi5IfO
nz4zDw2DszZ3pO5k6PLHTPVmHoufUdMRbl2MUrRhfcaLwa1frG6D4z+RZAQRXdblesSyt09xxpk4
5Awz3/QOe0Pm1g9CJfvOeGXbJfJbMv0a42zmdBgBVlA9LuXhayqIXo1m8ysa6uVIP1vkCXEfYfcy
MZ7hRe5mWxy1y22rAa8Fm4Yx2GL64yN5N9IL/ry//uCp18pnwFkbW6XgDtnc4lBN38iGIfa3i6mw
Vnl57DXyBLFHuTHqGIZ52P+QWfJFnTsme9cgVFBprhdmqC/4N3JmadmpUl14bZZfUoe9uHyQ4ytQ
ImjgIy2K7eJUzlCWMpvORd26T4NO4FcjQK461S/2GoEC5lChYqa3sK3+ACXjSr5OKcHblnZORKeN
FO48Nvsx028tjc5bThktGLFqG1ZTe5llR2VCTffDXHa3WXB6TttP0xr2U0nRZkcQec+p9Gwl9HKk
BKGduMBc+S6inBoAQQ21AyKlrnuEwuhrNnA5lY++5wNwiqZNU/rEi+a3CnJL0GpChS25WIc3HyKt
gUDbhV+9XVAn5kRnOIpEhvDvLYAdjiI0zcZGNq/NOhfrqg0QH90S0H9Ke0twRVG/hCaW2ZEijOjJ
JZRHEQvME8Zn3C6XpTAYH0gzH6OsuyQ6wpcFPq8vp1MJW4N500fgi3tKTyT3eD6tEwy+bi7WDfJU
/jd11NJRsK6T7Eyb4WsUWTcxR59pB+1R1frBG9pf6T6O/B8BxJt8ch8tz0q3ZogUK7A34k4J+egg
NrUZIOVydMJNPwbPdJEma1SMjyjk2N5hcQxm6nGl+54LHpZNOnflttMPOve4CS64M5ZcZjA2HBTI
fhkwnk3Eku8k5smVC+bdumFQh8RukJzHFbgRM1UeIjnCeafdqvxIY6hdGjjTYL/TAPsFEXWXttU5
9IMvL+Qm543m1nb7l7qm1yeQ3pmsLHXmxo5in2tbuX/bZHqNffdFhDXgVvGcWOV89DJ8g02VgyWu
HnMXSMc8vYbWeQrKO30hv1VUc7gdkrcpLxaIpUq3s1uojVNM03qMMCKHZXID9/NY0NqySm11DMLM
WuVGdKhHVFNG8aTeqzzYVtjaC7jRjFvWeQV/1TMynKoDaaQgp6AsoY4vm3m+PT98bJty603OnTWM
zwqVQiBKllyPmPddkd5EPA67UQbHEfZkTw2v3XkIJrC2GzP9mrh69LWBXaEOUFuDvZE5e3recGIK
kbK+asxABe9Qgl+uugQ8576MvkoX5lXt7ZQEfs+2Ns3lB6VMZFcp46vztH2yyz8Dl3pfX2kHfE9D
4yuzofDNkf6YKihrqoi/Rh1wzSEP5A5qbSsNO7bWh9Yv6bsw/1JQf5jH5pUeEBvMNs+CTLiKz/Ml
5+PPXUJHWLaXQvn6kvdIdz1dG6tA0Qjvze5DMEEpHcpz2KcQhtrqgqH5CBC3TqE+9XnHa8W3gym1
5eMekmKuTvj6FlKs9T6qLz2Jc5lApWJV+Vk3wyWDGbrOHf0sOw+Q+HQeSFY012ViRvagWCFIfo3S
fIwg0hLBxf1b8aHRSCaAQcy8Lh4TP/zyuurRtmo83iZz+95GTAqOhjcsvt9NbBU1OPAB+WF2zrXj
fIY2tRa4GcOVbbzZ1cyg0B4FlrDwbxjwNPlarEvD+TGVPD0kAn7kPkehFm5Sn2oAlaiYAf64Vd0Y
lCxMgoeZMeGnDaMUJYFd0hc9FptYlpS3kb0YQvce90az4X65i0f9M6QT23EJd3NCqTY4F8ad3Zq/
/FF+9ihHDAlgdnqpf5hZ8TrBC9AP40vXhXT5wHhEA4yM4UfVhjgvYzvbQ/b8LQuwWnm8ELgqD+Oi
Hcwsg9JaVYM+51nC3Fqk760o3tPeO+pgOjGj0txXubHmVRbsx7L/0CV3RqkxVXjD+FwrY/Gd2Ncu
Ye2M2cioHpSUJlooT17w7s6F91zLN63Rs/EGJiX0RQayFKNpPDlFG/5NGvMwhdThBkG/s6xcMBuk
QcWmunIweaysl7QDQpP25/4dBYCpgQh+0KyRbMm0rDMeAotVN+8qkXKOc+10b9fuL0u2KTwB+dxn
fb6JzOSrmMIXxqGoEkTIZ0hsNIjDkRoBHKjIqO8ArZMtxZT1rrM9ySGrKvG212LXeDY9O/QjrW2C
gozn36qYZpnGZRjBSZJ8KS3M6CTUDIP3O2NTmli0xnNuOM02N+jcc4W1bYu0B3cEnNBzSmhcozym
hgOJUVrNtsjjLz/PKyiywz6PS2td+uyQQcERFJeH4tIcYXwvOa9k6HTHIqAElwQgzIh0uGu+TRtK
orhRzGBskO6j17U7mn9ZbyPN4DA1HsCjC+yokhMukiChv3VTOifG5yvLA4plKnrcwvYpnMz8qXut
zDA6IjOmGzPvxUOSAI2wBiPd84GqUGGdadc6UbypEmgZTImgCNaAl00LcOLcDeVGztI/gr4zbuaY
/0gL86Vpq5J+knB60SiaawBaz8LXi+8kcx+/s4Xa7F9g2YL/Tyae1XgqnmJh2Me49n66RRNBau/r
zRiOcs0OCrM28sKT6XV4dZx2+VHFfKlyy1uPuLdzgx0z8EpoWG7LZUGiheRjQcQ2f80sw3ku204s
2J1TIcia3BhG8p72GI6lvvcyzHrTUS13GMyhumqf9W6K1UfKFvpki+ni+gECVBxHcJC88AGqXrrx
I/7pwC+jbYQj/Wlcg1uu3+AqQQoom+GAiyd9s4ry9+wP1tky9Mm04/KEXhJf4yQ+tq3pUuWUus/R
MC8jVxrAZVvsXe5NG4Yv+c3A791Mhv27F5u+0uXD9y9hD4yQ653EbEA3kLST8YIukuSPAcPIWlTP
U49PbarHs4AXcgm1x4k4be80Y/9qENbeBmru7SJK6IaQPPPAizmd6TK+RLERXQC1XyI9xYdyCcQw
56+59tA4SazGPbv028MsSqho9gpvVbm9c/frWbFdEdhJB6rS+2QoDtNgQ4/y5LQq+mE+Ud0a3ZsU
W4QxjGermd5ySCH30Y3GlZ7H6CtsKIjE+s5BxcYuXGXw4/yEOgFX91dXOJ+VJ0dw3KhwXRmdXK9v
dvgEWcNolbSMIjtgELTuTlp/ku8Jf0KgxxgR2N3lv7diYwpTKGKf/5Vos+9/xsX//B//Jtv86+v+
qdwo9Q9PYcokvylIcWJm/pdJVvzDs1wssqYU3yrMv0yyABLgDlBmiURjK4lh4P8oN+Y/TCy30HVs
5Ziub9v/XwlTSWT137UbMIq2kI6FcxDYAfyRxVn6fzlHWVdJSZDwWrc47MHWO7fANpObpQ5YE1uo
PRYBxII+pYQBsaX1RwU8GXRW84YYkZywtoy3KgiZBbQujbtS38GV/QaOTIHCutAlPie65EhhtoxN
iwciA84uUvo+TaDsG6iGTeveVEtv51TvZV980UzbM7esjx0JNTKb4ZNdMcjNsltk9xNTA7SigW1L
TrPaG5FDwMmFACgxiyHCrkQkcZUqB8Tldpqn9Cy+AcFxszZ67A9ByXGFbdHc9q4zHicLVghT3Q5v
FkM5d0Xk90HlxGc9r/zoqqHdDdCXpEIBmQPCGWnhrk16uu52Oe2bCWtElmVbM3d/jAVYHnAA3dZH
3KACtxgPKUnx2ZA3MlvtJq9UykP/FcWB3kIpJUQO0iytu1+K8xZErxSDEYMIU9kB6LRw4dtOzNbi
P8IHmSsMH6IOsq5bbbBT+od0JCYhnPZtkPDo4oZzYiza3xxL3G1nifc8Xe6XaUHEaCAGGRrq2MSW
SytAF3H4xizQV8/9+CErQGtIizTisfcALLeOk+AQVLifXmJl6G2J3usMTWYCBEpz4q11s5teILiG
ja4dKJ+fshneCBzQg57n3cYjzRkH2GgpzoCpV9G+GTf5nrMytfGyP/lmS+EwR0nH2CS1IkmigRuq
2GKaC5ZsQ4T0KsMcTwY+QSzjaBitvbMNGqUJ/u2BYp0AeOnY/8hw0rKGumBxqHOdZm61MYL/Ohp2
tUmB9dgD62pcwhmZgm6dxoewkx9poKJN0ss/Yf9Jrr5ZqzZ0MFHWvwES3ZKKFI+ui3nX9oQ6opr9
JESCNOZ5H8B5qEU2rRqfue1gzoK7DGlgQotRWCvOi7T3zZV+SkzcGZiUIEF4AReW1D92UVkf0oC5
ejZgzuOpcwr7DdrqbybhCfPBe9eMDgnYLqTbg/kWBasIn8EABUO6J3e2P6IMnPKYUldgei3mmj4J
8feAZk1CtRq8udlUgmkEV5CVbo013LgJnKPNTCnxSGin4Us5MO9L2KZvtATudcF0rMpaRD5ZnIqC
DHQZLdXuxguYwhaDKvOoQtUEVqBVKJdXICkY7KU8z21beegCUwaqSSP3TuYdCyh+qMHA25geXTPw
cJUiOlBmRj8HtV8Ncu466ut+azLxkskDvbp616rsZs8Gl7g5eIVqK9du1z53JeC5rOFR5ymrU059
dF83jNyMcENPPbSMpv0g0fEzJFG4zgMp11KcsTkTD6oV92gfMENpf/R6ix0wQW/IsAzHyYWKdYxy
ZcA01cywaAzwa4EJz2AuGInX/GOD8Fakyg5l4OljsbxN2T5htAMs4jwSq/pG8OnsSBiDWmCBp9IN
UQDdwBzfVCE+R7v4FIF3K4AggQQDgqWOJVo1z9YKci1CXmWbsNFnbI2MPp0if4+YyNhc5Nc0emL+
KbLsnjT63FCRUdN54pDDXyE7mIv+/ClEg/Fln5Sa7roEGrhZ0rWgmpiDmP8nratmE++tVvyKkzfy
LzlqcfTbktZfOM9nuglxLSZ/jXY62sOJk+sLDBre4p5BUQorrhmBeaNzY+lCocwnvk/aLjYzwCkW
mm1V2fsExCrzH46gbBHbIR/CHYd/S3intKIHnpeKJbG1YKFNROQ7carMd3oU87PW1mPdY3fqMAfs
jdw9iZbnmij2VQTd3VYl4FVEu+3Iu34lZ8icQOd2AbO9UDT4cggGY8Mmp1Bh7Rp9eoGj3mr3oi00
tSFdTlFC9ZY5TXkGmP4Ym/XfMPXUL6iTuKy4e1HzwytQHTlN3oykOphOdMzRKBlauW+06jByBQES
IN4fB6v7LYQy31UCgJimmHNtll9O48xnnSmxnXjAcsmpluOCg52cQxhxoksNeUWWpZrDrN7zObUv
puV0O2OcJDfOCufClP+hiKolB2dovFfJPRnCL6flpi+NjV3ypQlhDhIm9V+/obKCUFhPbZ6XpNSH
6XmNHZqPAVvgF466n57Q6kfxIwyzB+2TT1T2jN/Nao/cpM7Fh4v/HHcTc8Rxzp5FWY7kKRskaa8i
Wyv0ntrK3it8WC2YFwajegmiFl9c5kEHJCqMNwwTU7dtIyl2GAmdLaGgnVlwF3AtEBAeekMZ4zD1
BxZ5uD6S1OVqIJp9cPz2k0A6pa/Krg6BjbfWKBROqPR3yZqG+5eteIp/t+MAWz21XyhtQE6u8aOE
wV9AuptUhfVDmBYBLtn0sa3bxxiB/Jik1inA07VXJPSYIrC82gXw78Gh+FNqKOGF+VCGbfyQAwre
TX06cihZVQHtDzoMH+uID3EIVqC0foUjYkiUQJ6edJeDhsUR4FwrHd+jgr2yKcd0C55QOBgoOnXo
RgqcIC+7LEhg/Jz62YrC5znHKEFsGkNJ2ZKx/Zm4E9HQxH5jnznX3vA6kwX0oTrsYiAHhEYCNhLv
MyjjVy78yylnCcWusxGWce39Zh72MRJsWEVXV3m31LI/gKi9mInPmzagVscbZ5Cp+oUl8F7FwbGs
PJwn8ZiuG6u8ToH7gxgym118q68mLKON0fJLPJJE6WsfJWEtEvlWEJtee9QgrMd0fHE8/WK0w59p
yQCF4Hzj7pWWqV8V5uRV/gckD/JJP7wM1c1w2NoDZ7yCZb57fWKvXR0AgTJY2dBesCdjwnA2xNA5
RSzvZbNV72bINs7ckwyg3/2hsze0qXeg5aPfhw49mFYpd43ApZ/xgV8Cgs2N0A+9oUW0Zib6N1Fc
hExQJPsoB4PFRW1tkF3ZqPStzjA/JL3jHEw5UmfPSKjvXiYVNGc/KTCma/GkxxpL07Ye7ObURDWd
P3jego5PdqCuTQSPfEDF7NyhZtaiDhbz043H0TQH4bsPYrMEoAl+Lm6Puauje9ImHwixCAYx7SyY
xa5c0z9ab3KPVdob6yxc4ttT2+20S9ZSi+kgbKs9cFZhn6sJyaj4TArqqoScgQepQymaYddH6jXX
zTml0/Ah6st83Sn/WdLUQGHp/GwEYfhkOXAKyggHgDkAwc37y5gbv5gCDSTqoRb50XCxaXSNDwFX
yJSNQxq1t0afZEYR9azPvp4Rfre+GF1y/SwpFoqI9oNpMzUkC7BSulsMCROvAQaKjZ0W2OY89L2y
NpmA5g1ZYc84zHZ9pxKv2dZd+JuGp3604YrP8mmSyCm6svN9bz66nZ5uIvXaVcongiXYXIdwOaCg
01UK3/HEjZjaEfi96xmvOydxPH7GvVft1abBg44PHveSzmUEjbuzU5SCkZ9pUxBUdRntmSf5K6t3
2dTA69t+XW/QwZ8ciN0Cb/1S8nSxwuJPrbh+j0w3MYXMZEX0Q2w2hEZqYW5rI37l0F7t24K3ZQCh
16yNtTSM9oxjaycidLYaJxU+EMNYY8e3S7M4D260uH+Cx56KdY8CE9CQyT12vWvv4QhW9OVt/B5D
cd3RFScCe22bzFXL2GKfGhR0AJYNzU1pPybEwWcjfEVytPd+TD1KOYTx1odzuardiauAqEqIOfZp
McTqZD40JhsnVV3hjh8bu6MaTv+LvDPZrWPJsuy/1NwfzLwz9wJqcvuOlz0pcuIgKdL7vjX/m/qW
+rFarshARGYhBpmjBGoixHsh6Un3emNnn73XDrP0UFeWxvRa8XopIk2bC+gQI2KNwvZtaJFL4hvu
k0d6gMOXsN7WAxoEADKAky0UxzS6lEW9C5l70N4mc6cJEbrJONBXnb95Bs52T7a/U1JSWz6du4D9
yIZcXwKcsp+6Y5zn8zoqRH1oPPfGje1V2pS4kcwQg6UFW409yUe5TH04RjvEStDHbszjgjJfE06v
Pd5UPu1kVsTNg8doC6fnF3VFtySu5XbgRbGereYsuOhWsU8hvOSKCgbe235GMkoQSd7wYEWgge4m
kyDZAedTWxQ/MlStGaxZncjsEFBtN4cAaOoq/yAlU9Frpc8s2J/9pQzPb+O1bRcJxzU6dbtkKi46
Hu+hMX3ntfmqbV4M2eR/zp3XrgNH+OeW8wTnd5BpWcM/jafax+lpD/iBycM8FbiUjnT0fVHlNrbD
cxuHBPe6pWvIyD410b4NysuuJofQJJQMTC1bAakzLmT87Jxu8QoiddnGLWEezHoTNYN8uWZbUy5h
M1UmaJCLS/0NN+lFLUgnr70JyG/x/zScolNWrPEEvS6luy7w8tc+jX+CKDrrutU7h+giR24W9UYO
90J0bylHYRAP8FRgA3FiWUpJZ3xPWYF9UCiMci3V5E2AV9I0z5ykj2w2/GOQYGeYx/UQ85FyaW35
9O/rxHkr5G05gwttQOPaUayx3ZrfdYftuRvaXTPgwqBPgeo/HvFdYm0Ss6ecOVk6p3FZwavP1kOZ
HAvDvs9hj6+pj7koYAaNjamh4dyaGgTQpJev2KMwMRigOz0nF5skndfUSitaCqk6gwSVrIkbQBmX
8V0HEdCfMJ2kY7bJ6eFau00EMkUYMKdIduY9KIfpxLCf3pCnLoBYTARE/HKC16Z+m5paUTeE6cSD
Yz164W2dtdkxKKjA7OE7bjo3WQ86mtaxHdHhUt7x8P7l2UttUQC8jgjBvNJhcK3GwFyZJqaOpbWc
hyMFMUT9zAo0A9U/wCw6j6aPpNkLvyebBIbqZuz5+Cv17IzPZsvlaFeUDwSXYQwPmZM/4f8dcVxP
j45DGz0zO8aIidGr8lAvXDZqQfLSh8Q005nHUCBqdIaQQoiRDE3VmT5I2HAH7K84ieEpltlJxGl+
MLLHunQuVsBVUrf5W96NqP2G2W8TqHDpXG4Q1ImFuKG9hRRyskbL3nQUl9iRy96vK1CLLcYJSkwT
2cIel5eoajkzLBZOp3l0KU/cmFPMc5Ka3E00DEyCBUsYraU+tiz+tlOjca61k7gupeXRzDcO4ERu
pC9PTdbSLdk77tbhVK60aZ6YhTd9k+M1RwQt63WnATAlcs+B16P3LX1JbcWQK8x6Z1j400vy4Rsv
zOGn2T+dbVesb9ngx77zMjmAfXjwtpgz8GD3zSrAjRKLZkt77FO9FJ8GWS43g86oo4qnkyfifit6
+tdIY69CVGcUFbfbJguWmDxpcMQxt0Ev4BnC5mUbn7WGcNkVLHakE2B/1ulaJfKQRJAvPJyFMiom
aIXGsc8qY8uj2QTBTfNIVRNYiAYEs3TnluED15jahLyISWvMlGFki1TCNtyYA1jKWBkyEN/r4mHM
XZZ5mbzhsvPX8wi9dK7Sl7blaYnqfeqf5mhkzZmN8dHPe/IpnAsaRxm3cMUrjsE8pGKMVpPkSpVT
daEIF4tTW91QJXdtcegeMPxD1IZ5xrhIR5/b6J2FOZjijHqnLWQM4cZXe2LNqtmMzqmZbbvIeGZF
9Hsg6Lw2++BFo4YeoGPsArvd6SHbemN0MCxMFCI7D7Z5NhxvFxX+cImWB3sI7Z/ULdTwFodyXaTN
epw49UD6mFeZSJO9W7YM+o9wCCiPJL9E1Y9g6Ty4R0BtlH0RCNzbY/fEFVOsJ2WetV2eymr+aQco
IuhCEYsE6zu2eH0D3h85ek6XwGrpmUs4m9UiflYsXLlvY3uTlkW7xh+DHwLgTpmWjACzAaEaAQzS
Bv7QPN/FS8/JUO5Koh6YboJXNmPDXZrPONnYDbTdK6huAKDuzxyeDNKZK2XmX2NL51i91SkHt0io
u5Hyz5W2qPPL+AiIUGzHKKCa2LdwX+fOvkSl6fT4iBeePXZz26Seyc00PDYpPm8uHi+dfxKzvIP+
rzZehSblc2o/kMxlA97bwWY2exqNgUavByUhjA/yjtXdSzgPmEZspvGyHnGzUTMDNJ1nbjYfu2x8
H8ZKH2gOuffLOr203Y1J2+iapitv49rNIYtgn3YEJ/e+BfcW+SK7ba0Wz3tySpGxzm2RH+rShdEl
supaNuGwC7lJEvSJSeo9iYt8R5/uowWk3i6Ct0lR55dmnfPG0XFEfXz3+8LY95pvQCU6eZd83xrS
+qvfNt7RrJ2EfAk/LZtbTCoieophBV6A6VGo8+ffB+BL+ji/p92vu3KacVd/fh93yX+QmdRXgi/R
fY49AdMjvplI8hpOftIGeS1nV06bDwcfgXe7DqrPZmIoV6n6rafbMVHfjZn/DkOTSFDymVvGiS0T
zxiZjYRFuChz70qFS8fJVUkB0oWSsTSwcIFRIQR5/hQOzVPshsal9tDYZMz8o8PU2mAFfc0dJQ4x
dzEOEgDCWKthWsUmZSb1JwdP0ymzW/qZ9kNcTjfOiNmaIqaNnbX1hxXF23HuMAZLe4EXyPNMW9y1
ZQGGdmnsGPwYBiQfsTKgVC03i98ZI+ijA1W7w69seFPA4WMyq0hsgJCMCc/WTJ10+AJJmapJHRPy
7gAdTYzwSbREmMbwxVQtrW+qhgaVmA+OLF8nC2pV1POoMSRmCJc8RIz1dePnDRsKj2LU4SmZxmrb
NzUASAZVO3Ce7D56ttvlwIQcSPixI8wuFKw7o7E2DDYPRXQqRX3iMEAGCimsjT3CD4vDpCYzUSyl
csJ9L8RDlaYXEruvaaNPMc1CIqbTqSmf6mURHyNvr5MKOpDdfcAyJF0tsUzKUz9mj2QM8UO1d34f
PoY+q0IjQmPy+3tKPS+ca9gBZDMWpjj68NjOB/i6wGXSfRbYgADyQ2z494F2fs1xLldjWSG4UEsu
JNA/oPNm+MK89dPW9V3Tgx7wBMU2YS9uAGCw5yT72/fqxuVXYByrgG7Mr730zkVD4STY3FWvp4Qp
cNjIqXiPGhQal177MRjv6U5ZWa68qbo6P7nVeDZifQqq106wquZuhVXIMJ8nJ1LKQdf1vJbwgBKK
xH6H+c2IIW7Sy+z62PGluY2Z3ErLJZIHmC3Pxr0l8hd/UB9qnl4Dk/O2XwOuEwXL0UJTo5Kq7wlR
cgVvbD3jNKTV9CUq/V1EjlPbLUIig1P8akLhYqDmHRcE7zIhIJvAGHJhb6xyDX2b/FmdDgcvTT60
QRNaPN/zFMZeVT81KjK3zeA8tKlDLxB3dGx2AFP6R1uIaTtKdhFWEWMK0/Itw5Wpx2V7Mx09PDVT
BuchnJ+bLKGrIUcl6+8Fx7EqEWdKKcYByd4ImaiUH22GUsIN8HkzNdNWzFyGflccFUe2deVgLOEW
PM2hfDKqGTpK5iYnu/2i1fNV9+FLg9mpzs33MLLWinKOIKL55M9HFNHS0dTPdUgWq0i+I9v+JcP5
qZzD78K65SwF+SZI9hJDFOIyQoyHEONkVNvbfV+vg+pFqfpubLAOEvF4DegrdooY54A/HZ3ncFR3
1KcbK2lAWggt6yacnC+e6Nais50oMidD3jWfJrZeeDefoIx3E+08jxGFYn5XUSGD+BPq8OrPHXQ/
LLF98akmV9Bfug1ltjUdKAkBaeLWlx7LqPkVjglfed6yFxH6aE729wCeFBvKweRwYyJ2Y5R88bL3
AaigxmsBygEMSWB9fs1UF2oTrJ0zRHJTmt4DJ8j7qgl2tHLVQNvj7TCoJx/zIpud/OgS1cI07gBQ
4OILo+nVNFmlBOUx6fujF5JknSLxq9ZE1RPpnUg44Kv2sU9D3Tyn9jgcPct+ajUaRoJxH592cafM
wd7NPSJwm0WHqhJyLaPkkXC6vtNCv6s0zDYGsjALrehYs4QL8RB6dZC/pfobBAuHWZ4CB4iGw5oK
ViJLiXe1Y7yebcUOh7U/76klYO9k9ryFQ+ThRw6iAw1XhC18Wj4DFpUMPOM9Qavn0Q7kmVK7V84n
x4HmTqc06ZsLUI0aJ1wArc/sX7ptN53aQBD5T40PSyIveGO+QcFlvxRW7Av1eOOb6XtSqq+BQx/f
0HfoUpw+4p/QBpZvf+bZ47sbiRcDit42atwrf6uHLlyefOW7NLyDlumn4athn1fXgMUl3KC1L9lF
CV5JPO0hTRpesx2N+UZHmhhLO1KvLbG0YCfuHPVqYRezI5ilhIBXQozNanADPvP4NHj9r6APb23S
iT2NsJz6n72OR1GW4DDLo8WvDMFGHSHh3wYBpjX8SHhAyafBeaxpJNxSHH+N5PL3sd89sFGrKHbI
7hjtdy+tVZChSbNIfZfM2BjKsFpCYuV8l2wzfMabqSeoqQSnaYvYpuuINYz1X1bPYGa08qvwjUtT
Fuk6kQgAaOTr3DjHg00hqNddrMHfABz0GBFiAt8S8kZoaxyOA7opwM/UAWkbD6wFzB+DtU4hn5fP
mtZqNJWCFhTs/G1P9ZoCezMOtNU16HxcZjihsNvFuh62vuHuJpbjigkEy4e1cSNzFfrUfAsIRTVa
2bar8N8Bc2jWgsbEoq6pg523GbDP/TDLJ45hG9bvuyCnA8Y3riHxR2dsePxRdVZX6oXDKEALbKpl
szQTl9NaZ9alQ+9kj9N/MbwxTo+Uzs75WbcLUqhjjwBDbCUjtU5GtqKUOXYrVQ20C+fqlr82p26K
dOlosTF4jX65zfmG6iGpmHeI4Y6xA94vpKqIDrmR96+J6XKYMckHFsRaSdAwtuh2bidOROxFRyyv
0y70SmO3mPUbh2MvXYfYz2Li7kJALEJZrCjqqw+DnCx8D2OzjoJ5zTPmniLHR55OUlNKb3Y1fdBo
X10fA+svuuNYJNW2UiE9oCVLs/alrzGmiix/EmbCiaHIb4k1tqgJqj01dkPwMr+QKLXBcPm3VAGg
hab1t4kIvUKWrE/UW//bD11RPADI8IBRjE9Za+5JbhNqyKKvIUXgtgZj17u8zwprg52IkWoeTmlp
Coi1rH2KgBAl78j81LbDL2uQb5VnVyudA6IU4bypevlmt3AmyrjeuXL85VvtKwevmVV2QpFnn9Wn
cPkUTaxrPM9oQRvLsicpSNSupHJwFg5VaOgjm7i3JKtt9j/0vqCVjsm9Oc0j7YgOwHt+HzoKdtOI
1N7M5c84klGhzALPBeXsA8QZliA8baQmr4O9LSehi4zec1Z1GeUH8QJ8rdrGWfLJUoYtf0UekLs9
Z+E6uAzMmdm//RHinNCLdtR38hy78xmHmLoPSXbf1KrdDhlnVbIeN5ac1HYM0F6hccZtguDTzl/4
D9P9VKPepnwm+tok02M/wgea2BZETcOvN5+bPgCqFvC0hWe3St3gxc0CttyCayGKU82pDQdGnAdP
2V3f6HPlK3NtBcpadfC3IIsZGxwEH7Bz933LgdlD64aj0eylb/9A6VmheOOaMNDqVJJRlDqoew48
LvZmSpb6sepv6AZ9mT0GGf/QZpaACMtYXzF4DhWTUVTfRsOEFOoa78tctUXT+wldnJ+1N2M/86rH
JOd26IXN9G58lmP1wmLmdnKtkcCr+56g06xzHz2ll/5XlA4nh51948oX6goI97MJT3psZCC+5cad
Zm6qetpiCUFP8MVVNI+pxpnpKPS2sUrkSuArgfxB7YNPV5p9nDI0/y5BTDcbBDuk1UsyevdD1GDT
z9XGHbC/5Dp6TtMlRJQ56FrZCzjPoxdkRDOmHzvp84MVUw/hpKSDWa8TePVqFpkVbYgGxHK2cxSz
lUi4s8NYTzAtbPpHGnFXPeEAGjiHYw0IFdY2z8Le3FQx5zVQHQtlpjx6Dm3wCjsrfpF6XViUYEWu
rTeDES9qDyScFFknUCNiIeaMJnlH7t+J3rXXclnpIWF9End2ds6Cwxbt0hlhBYQqYy9h7AJpG9AB
E8SuPFe5vk52Tq2WIWyolRDP7VBckMpaSAnTRHatGMx9ajw2TZ8QGfnAphWQOyUJFCZhu20DhOjW
zG+LmRdRAZNz5UFdO1mo0qXIt3SBWC9iIq2e5PSFqz4BehyuG/zSpgXjvAq41NKovnCqgpyGalEy
mvfCvYkk1x8xH9qWV2Haf5oFVm4Yq8neqBUH5B4zpj9NJ2q59T6pLczk4KV7DdegBc4t0tDcG3gd
rRwKPoV4OEC68pDPHMWl2uQulVvVAA/BGtksN5pdP+Le3jbCtXJpTbedSO4SdUjyRq1xdhkb8nAH
v8OxWVGLODVU3LcIhLJwnvzAh8qaSCDjzqoWHUQjK8Plw5ZDlJN9Yv99C6L8V4S5nPejg2NFBZhm
qPKOFgs5AXysUWSGXXoldzNUMPAIpMmDBJkYk8HKd7TYKTVh8yiry9w4RAcNczpw9zR7vGkblSJH
Gh3rvM/JN7dOBvZM8DKkr5HmZfvDwhEPimuH8B8eXZtBIBw6ebUC/UG+EEAc4wQSrMFgbk4nYdO0
s8TWlwExsewzlrAjYGugLaL4LJr5Ms2Dce+5M1XsCZ3L/Mcbw/wSZJwgkfAEYdiFN0alwRp4OnNy
n11M3+Wiw/K07uv6N/sBf5CLLax8MTNCTUDjVz5e740gLs62V7w6PaNTa2AfixYh3n4mGsdRjbqK
XRgv2mnqNTu3VvuhgTPmO7joVZ8/5iShl/rI3/j/3YNJ8xbWk9VkB3Qv6vCZluVLp6ppHaXxORiM
L9k8x5GVbBNJgsz0pss86M/O1MwoLIn/HH5GT5z6ML1iK/+ifmPkDOM90FLnr72qR4Uxu6M9eeYt
nvndbD9VYmjvEpOkdRUgDlQUSefjoY7CYQ0IcCFCxwWbOWSUUKAzhbbiydHyOomSkXacllqHhjrq
RebiwhKrsRsnTuD1Kq14waWpuSUW9buQ2Waq7E3mVtNNndrZpmCYYEjQ1n+hNuywfdj+aV/5Kiso
pWH0t4aVf/zTv6TQfk3/8x8/6+Zx9/Qff5t/V/ny36njxaJd5V8npx8/iu6j+P3d/DOp9m8u3OUX
/j0/bf5luZbwiSk7hGvVElD+O6p2aRxzHM83Fy8tb8l/5Ke9v+Ty2iRGD2IF0C2p53+LTzuQbwlW
+1hwLct1aYj5z+WnFxTt37Cux9//6384jlKuzx9BsKWQjmOKBWX7Tx5cEiFBzIitN7WFKxTTWvmg
8hbOl7jMaYMNDgG221lG1K054TvdLdGp/jbRjr/hKNrjwIKI7FWVe6wyHRD4Z25Hzs/36qvRBFQV
bn4/ZdPH6qbdOBGnV8tfVpC6athrj8WqbHy1o6Ccob6tKKwkEETJ+11c9682Y9bFlG9BFcudHw7c
BV74uGDvqBDvrhFYmceKzX05KW81ZCwF5qXpYaQYdOVX8Noc+6omQ9xqNYNWI2mynzpabJtObSLb
ZV/chdlxpoVY5o544Ow0rKjzSK85c9ncEIFShpPgvok/cB3615JtW9s+lcl0wwiVHHE4qBtq2Mqq
ucylZ+1x7kUg/B/jpX8ln2gnNHqI2rgIESZG42L5wXjBRjSYXfuK4KmsXpxiq9Z7G/33bFT6EdAT
T4ikcXa1IbOjVyhkU1NPJ0QdODj8xVm+2kxE3uBhLgAwkifJuQ2Ci0PCABszmkJACC2JwvdiDrIt
IyrU65DZzoQ8mcwTxxatjQ1cHKjxcboBG6Ju+R7ddWvTl2xgg73mYfmHg887MhqPcycDwLz6zuLw
wSTb300WtWt2xu8AOjDac4ElWCLafmeQwN+UPSJ4y1uN4FpDUSRQcrqCHBgPpAvnh2lqGFV71t1U
upqAVUyw8Y6xxq22VIB1d71jZW+24Sh6joHCeAGyfe57+4EB/DT4tb7pmwRjWGz7TyKidqDLMF1i
nX1QgtK7pJzmQzL46GmYdlaVmux3N/7Vz2N8jmXARrQGSFrxBobC/Cpb8cSJdWJE9haRhZh765BC
5XzsrHtqSHgIYwlqoZPh7rqHnRUcizy7FdKpLrEHxrjzg3CtI7s6zYT7nX4CqZa1O9JcPzewj5fJ
nkNABR2xqxPi9OZ01/B6XCo+PYn5u1vQcCIT7Qqmxg+FBLidYBR0W05/WVncVCm7rwCoqZAPOmzN
g6gE6phnVhuMJ8RyxYiVYQwvYyY/hUlP69DRgx3ZeLNdUnede9fC7Ntj9bmLFrRhV5qvg1n+tE3w
i33cu4dUpPNqV4RBgh4p98I29mynFPIl92VUaIRyMZqUJgP1NYANzOxHZR4wiM82Tq8q2Fk20QEE
s9+FimxsMkF7BvoH4rPG3epOYD89uqGtILgrwj65waxAjsUhHzuR0z/1bp3fDhVuZmbWfNuk4uxS
mnOTpIa8hMbVLuqeerQ0e008gcYdR49WO85sKvLqkg3mJyDc5Air54NFbn4q3XYEUgWkabSlf6Gw
o9zgEkToUDSaWaNzHwRjc+66G67Fas8xB3JViAbfBrj10CjN658f4qi0iR+Z5wHU95Xwm3HonPGX
rvz4Sm42/Y7te4dwGXOz8BGE7lJLPSct4WFCOAW2LYuUInd310QvgH6WdYMobwzdhLeevitts751
Cmg7nqgbPIEwfDy7geGD33ovaz0+tY6VHpqkiTaeu4zgsRxueF69wQ0on+xHt4ALZA7DVaMeH9gL
cUdjK7wdjQe/TKJnpdtHxL30GEr6WM26Ke/cyUcIyqbFRpjcGlGZ3UUxP4QYnDWMzkub1eMtofJi
Fc2+OlR0sR7EbDlsSdKJQC5lswAqmA/7pt+21KWcCyMZeAJdyHFuC0S4pz8/NJ81pIooMn9C7V5D
5sCz9ifAw6mgl6lMLz1//8c/P3hztumVhy18Mk6hNpwTW3eSlyXfR6SeYdnuZjb+l87jd3Ku0J7s
FcWy/l6O0rtT1kweF/mWPlvr1c+dcFc0w61R5gYHr36+hhr0lByqZXJwnQ3+OclZuVCQN6ez6euf
RFL9ZWT5L7tAeiuI1R199NVXG8PYWPgJS3dYv1YHmBh/ZLlxyvIrsKG2haIAnMNPQ05Kv2vP6y/K
0C+M+/neQAoAbOXccabP7s1m3MIM1StEAE0vjHkMTXp4e9F+yiTb2uNBtfgTqZz94CwP3sfIfmpl
7uAWEgVwiTvO5vuUQjhOrOCcC49VUb4eBMd7D5bbzoRaYmdxwssvPhkKErX08XYkNGdsKTqgxCJt
KTjij1RGoXcYO0x+cvwdaL6RcnwTOsZG6Dg30DLpsgejBVB+EcCohCxPf/5Xppt5N3hmtmtrrNzO
GG4b58NOD2PTvUnHA2SAS0JBgl9nNiN7OuYO6wIOBRMWg9FrbdJ7j1xq5cbooIf3Vf2UW/I+MWvS
kXHc3Fl1tVI2hcE9LYRrpXIP+pfzHS+h9sGbN2kbPwai2yFD/MjM2fRGjTPLc57II9ynNvfC6M/3
qmXsLqxo2DrlptH21fWNYV+2nL67iWhkyMJBtHeBMUerWIh7YuTYJkCCYq1BrKNHorxVRcZpO2L3
6/m93M+FQ8GaLkMm8pCEddPJVSmj24giGvL4qV2Ller1o98dxgGpA5bxZBD3Q2ECla5/V5U2nq2s
WHitm2QgCqQZcnGwYnCh+jF024PVQKRM7EOTW4u7nFKXDuU497tH1+9xNLbGd0dy+AkvEnzV2TuZ
HXXbVV9g1iheoQ+r1xZHbOdb5dFx3ii72gniFNtB+79Hn0ir+KyseDwFY84WGx7oUOHxSMqKJUOe
nSEO0Mu+0KZUXu95XNLO6RKmrXBpnUJe3EaRlMep8D9IQ+qtGxPZQKKzKBJbmYYDtIsQcNJqH0d3
FGzITZp3cdZ7MEUB5KcDx418N0zRhNtv7Rn5t4isCVBCMyGTVd9h5YORRjhCfeDbGC1z71l9dnRn
uloy9cvQ7oNODf1ZlNF7V8ZM9B5gzawbumtDRGQNF5L2D7O8yc3EvRaDdx7xLzHRgiDVnTnRWYUF
0U0UfrnFqBf013n0fytJSiFFtLYIUvCuNnjFjR6Z354iOb+dPziNlfuoyF4p/kHFIdW/FkP8Yeed
cRg1TTi+B+ggRWuCuMD2p29sDmX4Vx22NOJKtBXWcouPgtgLr7XQEuvJwpc5s1bYKFP3WBqsdlNm
eF9Hu2I/F+MwqVSNnboS77OZNTgx+451n8InBYALAl62dwy2KXjY7DvhvNhW3916HqAdvLbGFqsg
4b38YsQ0G+Kj57k/VwTpXGDiPGKIq5p5eWUB9+4Gw9s4BMGzrdwtKy4V9eklhOm19VV0436puQFx
Q0P8PRHDGC/R2DwOtAumzZwdEtDseNhS2uw04TXOQP4GQRsJq+g4HqvqwTGG4q3XOF4zwTEsDUnW
a909cufkFHU3hGPa7MajAP3oGOotG2pvy8KYxiqVMkuD3AC1gAHKdw7+Ke4UJ+UgA3U5sYKuzY5u
C2mvxTSYnIUDmBD4HUrsv9d5W0Hg3LNtuYy+je4tTPCdRtgfddTGW5U1+zQ1wq+gJ/EqaYF3h1Ee
bMlyNSiABTustI4WjVoXxp4vskBbJ4w52vTLi7OUT50fxxc1uJeyorAta/fppAnTEXNCax85M/rV
sQUNC/zjV7eUojMU5huvHu76kpNaTsQD5ID3LoOg2vGft43cuoxu8hDZmKxijgHbCK8RA0+H2XNQ
7LXR86MIs/yYFcd4xGnkuvmPEw+/ZBmN+0q2b4ZPaY0KMF51HDdADfgxOwVryRi2rJp3oZM8WWH+
MGphnUa/b+5Ski/9jCeg8rsvXtHUStou4hOlvgWJuJovArg7nKqOwFzl6hvhTawz8/iti+Jv0xcY
Q+YG3ZGir7LiCgwvlu6eQjeZwMr6320kvutJXTpg7myTON/oxtpGsBKJby3urV0netbZ5a6xbGo5
Zg2D0T/wbgU5TNWatIsBqSTxDqabA9BgGjDmct6JhQs1noG6iFVtR6+uaa97M36xRFLsyPbw/Ouq
C/6/EDlNFRxWPDLlVkRpofwZkIFZco73tXMANriAKBXiUIwAJ9z6AUXP4PMq3d2o7uM+c09jZrmn
eTwRCA1vOB4zC4320SiIfImwFZsALfjaoL3iDwhHMISXoffS7wzhjVWfaLexUpyKGPGvoQ8aygmS
4bGF4yUNpqPOMMNPm1f8YNv51olndxM06XhKuPQ3uAzEYqOzca+F6W++FAMEam1d8iC0GEozFL96
GSP4s9NJtBnCqbwmIX7oAQvXvmi8e5wRFuiuvZ0H+uH/h1y1JOn8ryWd9Ufdf3f/53//v4rO8uv+
rujIv1zlSosnu3RsVMt/UnTcv5botM8lJygft/6pudf8C+AdQotnmigu0v0HEM8QfxHTXsqHlKAs
yHEd3/zPaDomY+m/E3VcEtUYZJTjCBuLOUbn/wDFiyd/DlUGBdFzw/dpqBkjwSbEKWsgXHBMYU4g
T232WlEKE/o4i0LZgYEaHjTqZEm94xZdEtl2IDAiJvuzgzW5rUt8dT0xHUAC/oEtB5dfwUGos/Pm
zE/g8MpQkdLverCDTK/jJD+Ow1KJXkJAw1Xe5RqZaZQ3vTbVplPpg9GycDXSZmfiN8tnh45sY3ye
/PIU+SbH7OIiO+OnSmq9kmnx2+2Bk7jYk1Y5ehq/ecDGiIZijBVUEXDL4c2rK/cFe/qs1Ko14t89
hqLUC9/D+T1snXhvtsQNAw0Ljvg1+21sfGZDZmaMc73OJ/0E5+KudHioWcO96YDszih07Q0yWpqi
wMr5NFJpsJWPf4dkfPe9F6uLomfO3zG6m6Ulz1HmuBfRG095LqLDWCh1AbDtYfeko5VF/3RWORE7
09aXJh70paXOtAP0dJdLJkFAcx4VLEH47J1wKrMucMziIbAyHjqoKniFhfNKP84usV76qZpf02Rs
SUE0GXuNMtl1+VAcxClDtXtlKdfRxuKeusCDcyXVdLIAnDxVYag2PeDVPSYXd8scAsQzpTNWj5Ko
lj2wrbe64TaJzHxbpDWzdurrdS+OzA/EY3yPt6jDps8IWrHvODac8y7wj8r5GoTKgUgvhwTgzBAe
pk2dCWDBRRbfjxVqHqU/PEMzvNrkUzi80TgoedNx8GTraSns4l3pDttMOvqquxprSEy4xWhf6no3
XGRUAUH2TVbK83CeYcsnJQf7qMpfMw89JWmaFgl+scpav9huwDCNkc2i0X2wnflYaPPdzwDhpsTo
4ba0V+rTzYUP2DvNXZmQnGAHqqVl3MQ12ponWWfS12wF5cyhl/ZcqyVNj8uGhX7ZAMWeT2kCnr6M
S4yDyb3lUSQECqHd+FW2cwt9cbJi1/TlHefS39p5txt2Lzjjf02+e40y9ztIwPhD1C5Z6YkiouEh
bjl0nFJjfKPsyl0ng/GLfO1nseRSXQyT28nozpUgwdxEb4mm6zbGiwA2+F1O4S233WaasWUPVI1F
ib+MAcQfIbGsepc5cOT17MTuF9TK4v+Sdx7JsSvbFR0RXsCbpspbsuiKpoOghQcy4RNz0ig0MS3w
fSvFb/yeItSpIFnkvWQVkHnynL3XXo0giEJd3XoKL0uYHDicojAYiTFpbyjx6UPNEJg+BKgYPKQm
W4/BpuyYgiMuakvfEKumyEy8CMVtM55nCV9tMWWbjAheNRIR1MAL4rslpicIUrp9a6RIjdIO2ow7
ZivLvS8KWeymwXzR4YKQqJuukixDqzZVmyG3jZuyVHepa9zhXb/T85JYFElQbaPu+z58z0jiEFAB
gwn8pDnnQOa4zSK1YaElEYuJo6ymU2Ox8FiZs4IvdgsUBV9GxxQWeBWupIpZZYMpZZcm/ktdEATe
TQYaft84DWSeLKsJiZWIxg9pzskD6s61zXX+4ZvlXWcH92OEnNTuMYsJIh2jhlSREdp34lwNutyl
alf5eMqqirb3YHyHvr7rVPjqpPiTIit+LYLcggYPa1rh8s9tuFNqysEzWtw4QX3BurwqOJ/BmznJ
CCFOAD7JdYCwNEkY4e83WeP91zYcGGQmrY5XmpwN70BUDc3WSL/3Gv+g7Pwzzs23Xj4D531LbPGS
TgESbUQESzNorm2of3byvsinb+hozaLu1XbQdH8/k8mCRN2TJ8P/Zd3VJqTD3s4JpSnas947Jwau
kCkr+5IbAfSJCUtUsg2N4JqG453HcrCNYRdhZmP8+2DE8hEPzFJzkNSzG3YQIdPHxpP48AMU1gWA
gRYMeh+7n7CMHpHyl3VBFJhWM77V/Hyd6/YylipGUpdcXE1kO6qw2WXsHVx/3LW+8WIlXOFVVnwH
yth1AyorUmT2CZSjJSvS1D2i8t+AYOyWef0Qt+ObmTjq6FV5DbJnI71Kf2nOLaHAyK7iS6sVHxOi
8CDxPkPCPrdk0kru9FFbjgKpSDmCowqeYHHKZROQRzowIcUuvMaHvVeiOfkRE+l4JBrBQAebd8OD
SYcgKRF9qe5RpvbBtcBwD74Ew416GuvG0XL0Zqsy/RIDF1uz03OITKOdgddxDN0jjjp8vGjTdMa2
SxB7O0wLWPpS44t8vs9eFChdE87slc8cJvGfzMh11lrCMc1vsBPStyd70PnWTEnsBPUhTrxYH45d
l35xdEJkREgKLstDn3EszZRFKEQgn9tJP6HfPwlpvtlMNTAwEaAneYU9jXXKaM1d7p+jZHqMGkSX
ec8fTpP8aE9IrPVCrktAHtoco9VkMZbAyFNrzIcbJGzy1EeIY2Shok3rWLxeNXKedDLQ5GS7xqtc
7EzprUtq0ZLlso3ZK6aKE2cW7kII+jBY2J0nJV+SrKMwT4KNWdMxQtjx2EwjCFp/PDqpeRcOSAuJ
XPTvM6ck5LUmIgwx24Q/CthZv+71hJ8qWVZaK0aAhUBwFhZPnq3OoFPcFqlMOgKJj9qnSJ++JeLr
1YgvaqGfE0dbd65HWeRFj+1veRV+oPuHtQWSVu/gJaFvTQprl7beGazaKhd0itP22UvlZSLvd4nG
+R40wU2EFAQCx24sEOky9T3oEcwXJnRE1CJdStIMqWFcfgwVktwq0w+GUJ+WbbzVcNqi/FE5hE/G
OZuAgfneOrnCeHJcAYKt32kY7XHx2BsSxd9l4t4Qp0Iu+0z3yCZei4BkoymOvl3Cf0IFtDYsI0iY
ZnoxXQqUqnBXPmgddQmCMtvkOQf1RvVPk9PtLcVhqiGFAAF3f2jdnij19GNAzowYniDdjsrS1ukR
EL27sDH1EZ5q487y7x0OMZPDVzia0j+T+LvL5rEthzsHCxBn/uKGTu4qFXTH2jK/+F5w48+iM/ls
aNo1S4PvvES1aPnZjRm0atcoH7pOp3/ELB06nohGmXuCRY5pBJk+jl7Rb5+MpDC5d7KYt3OWr1s2
9jcEVm3x4eqUKIhhXyNMXT0hMiXeimIwnUWliRHhIFFxOvAYbzp4aOHYNGDx1IKCJttIuMhK6Jsy
pbtfMMbxpzs3nPC+E3ZkjG9Fe8GfBvlWHeoWroYIO3yWorxMcXMEur8nr34t0/aRdysWn3gXxkFb
OC4UCi2Knqt4+h4cQAr4BGAN+9i0IoGnhaXUmKabJGpfzAExeONQVPsIgSsTSFdHkHRYvaKs5HLu
rW2HmiNMcFoYiCyhyPX5Ncf7G8LFi3mvYsZVC7syzS0xMN9CmUegLKSo/eQBYSh+jix9vsxL2b/A
MjjKprzoJRIOO+amp0Ys6ZdDcXXsFCqhwoSecpaV8mkEWE6BhUgn61vsEc2zSztlQV80DIP7brBe
pbsB5z5k7bbpg28C/VjnqKuXaLn2vqSVFmPFCr96h4hQeCYleeRaGNKJ+XYj0gg6SUldcyKAZVra
ECAlYNKa7CSz3HjOQOc/AiHiltotUPmE+Zh1TJjo0UyTS4a699CxTpYzfLsh2LMItwYv3PyKTzlF
FhaKO7MyjQW0mlVluI+yJkyCIcWypFG+lFNxl7esDgAtnqQNAGfeBTUnX3JCAKLie87KD7s7+hnP
oTQPYehsxRwlQhH1aCO6triIGMSuSt/5xMdymPSgnmFJd7lrnJBlHnBzUTx0B7v7MKz45Bv8keZD
pPyVQWCbhyvMidpjSUe9HKvbmdWgbEg4E8ECygE8UO81VfzI8xhcukThJy+PAEHu7dA/N0F0k5cd
Ta/qLpvhu0Wvb7hkODmk3tJFT7buOF7RXKClJFSPEW3TW/UH7ixv2eX2dxyIh5jBtKNvLVdcWAEv
0lxNxYqRybIv2ZCQ3IL8m/ZaBClnzAEFlONjWDH0d8IdAqCSiFNkSBUSXV7UG5FB5xrW2RisHI8x
smnF1I8IlSJitDJd2ydcMbF4/l27nCD7iKR5krI7+I5bEfNGU0dp1WMmGKg2JcXeKKEp+kz/CmF/
wrjZGFh0PB8mtp6Kx1xrCD+HwGs596GwduPcyp8KMkDCLGC4BBAJk+brUKDODKEayAl4SER9MNIR
SjOkTzgrU8A+glqanpfSeT43C9zBndoPlflqAJYiH4YTQBPbKD+7eGf0442o0l1AY9H3fPg4oXNf
ErKHlzVfqo7C0U8hllo4u/w2X9oDvbDM8VFC0qfN4Abieokh4dQ3RWg8aZp8rrABcA9W+TZgX2J4
vdMa+YT48Hk0HXdZtEglczUcsY9jnZfVhTBhCiqNuJx+U8wtP64fb4vfYhFF1PBhyfA6zcCFCz4D
CpYvpxYfcK3QcPFWWQkbP6DVBUsuK5ReADz1O1LHsy+zDm9MjWCUbJhOraW7FxJgfrzIe1F5A3Op
jEhEoUkWA0XG1wuBzHXNTWPz6qVtgTVjuPi+jgOQQHkDWd+q66OLUePKiIGu5Jix0qR+nGRkLlVt
cwYwiMp1mEDZgb9sJsoGTlTgVEkOBhNWtUuZXzX0crxtMw09d9KVCFVMWO1XERyzUoYIyoR9488P
uReSfu55/SrlZLj6fYIDh7Z2zHY2xVn0TeYHYnWnPz/6/ZQYu7888fvpdD9YtX5jmUG6QZqWwXLi
5KcFpQcYkY/YRb0bVz9K2sp/fuX3ud8vg4i2lz4n+rWIOjLEfp8ZwaGgFCG2+G8/Xv8+G+D/46+E
M/b7w79P//kQoh/LUcCoYTT4dUNEs209PaZQMRjQaDHTmBwgp6o+Wq+Dh8JAg9Uc87+nimqbtmTE
gcq+82qjvnOUF56lIbeKHnc8a1GqVe5xxlZ+ZQITNo34qKce7N5iuBlc7ukSL+PRcnG1ui3CxTyN
x02J1PsRlsqw1gvyTzObnM3Rdq6pVmf8h1lw/H3oQi9PCIjj2d/PhS+THdk5N7+fFZraTd7QXloZ
dJdEpyExdvm1zitBAFH1NSgvv8aGg/evB64DwT06w0TNcPvPHyLL/7Dq4NXXAeGmsUCZmQWveWr3
W0yl2sbikPTKCBwcgoie2fcuGsTYY+uQt9VFOr5QTou3Xj3pxCTzUU0okj3hRf77l9LKT28Gj8je
+bvGQDzhD+1XNdhpzotWAhdjqCAJdsNtW2lqZdZnAi10iFXtTwo17FbzlxP5vjdO24c3dIW+gHFt
WwPYdsHpFYyIV9/kOf10qyYvOg/i8C71s3sEKfTGKo/cnykLnkiD5PyJrxUEefMI0zDd1EbAYDzx
GAfJKDhRXKBQLAZxdBxsqaBL3X3uaNsWqtJlnquJSow3bOL9A92pXD/rLf0/f06Oo6bUz2g2hNdr
t9xJoGo4NjKxJyPwLs/uKnp/t4ExGtu08do1IXT3iKn0p3icPhK24BsvzOJDm7DclKqoyeJxkcbm
gL1CfVRrGDXxuR70cSkkBw8/aN9CUSMRmjBHBngFZBR3L7Ij00I2hnitocTT/dG7Y0iu+QykT28j
H+ekHBiDo5B5JRFreAgQuC4iMoErTbNPRQ7HAwWutpRgP9a+kVmnlFgbGvckQJiFVZ6I3K5OXkl2
t1EgK83eTYYLR0/p75MTdwcDE9y93dYXn7CDKWTQbEC7pS8U/lTgyx9Kmcl1QOIPCnYsW6jHsArj
SLOnNIRV5uQrCuvkjM4XnW6u+veWJtbY2x+W6hRoWI58Vl1EzL/LdCebFCVGLOR92OH84R/jkNir
Z4gKECabmiE4SomTK0MoagyL3wa/fFR2Pz3QHuWXrgn1UEMUncoQx63jbIzK0r8HNAwLP9SnJ8a3
R8/B5lJKr/0whlUVxO67pZMnaVo4phBvT7i4Lr8PrTKdvYBMEMbmnpZlef77Q9QHzqak1YhJvHuO
mlbcyqAglr6gsMQnGC3tsWSgDuFvq/uNOjeR5q9rTbyPvniWnT9cC+GbyIbVgutarlFvpbcBm82W
s9OHBwJgZWEzuaG5xwofeFdyWdxDY4fDUWbjuZ3bs7AxjAVHag5tRhI/peIpYT8P4Ha8RDMGhIqU
ENP0pSga4zac2JwpX9adSO1NaRk1HUErfk9c89g9B1IbHo28ukQEhVNRtsldbAbabejetr5Wbn2D
6iS3Q+RtvB+LsJHoZMbyiua7AZ31ir14Iv9WgGgjoS8o8E/lJopFpFPQydIYuhwBxa4h9n2F+KEf
xGpQEM66BIcgqwSNSx+3URWJta/pxkUN7m1ipUQLeF6+RRj07YniE8EhY09rlDkVcM+ozDzGujkw
BIjpeg3WM3YafFIGSjD4xoBdSO4g0g2TJ4glUbT3sRY+Fbjk1k1rvhRRyD0OEaZ0zZsSrcs6cs9E
/oF4sKfiMOgAFNLu0lpu/RQBi1gmoQVjikOHGdsY+wUO6Lgx0XiZkBc07Eyg2FdRPhS3coedw700
TacvCHhO8DKIjHlsJxjpIqXTB73YR8XsyeZS3iCzRIE+xe+033epkSDzzkGrSLPJt4WPK06Yg1qR
kIZD2eKuSmHPyIm2YDl08HdI+N1wjr/BhH4lSx3nrjLGdUF73AybazF7kS2IbB2JRqcMTZEejOSv
YgNe+SYnykSscWCR/JsNm0Fy606SvADIQvjem/Zbn+fyPqZciFgSogN45LwmPy0ynppx5jzjr1sN
pJ9tEo2izWi5vYPqp5XxV+oC9jPLbUB4JKkV0XJWoy7iDNWLUmCemCwufcStce2la40WMPbDpYiN
W8PCEZDSw+caTQqK5AA8bpXLbWEER98p3+pA37m0atdFGpwgj1e4REE25Osp7zZ1Pjzg3HynvWTt
aVGswnI0t4qktrnS3pZQwVZJXBvnYQyOrY76BdMraoMRyws9KyINy24ziEfitWk/R7hyJYr7Dd5Q
MJYRpEy7tO80ZhxPcXDSxjvLIVHG6VMOokNKn6FuoXp207IdomdwioCiCDkhiCAegFeNhQOZKzj7
XQy42yKgHb/DV1MC5mCxQDSKDXPdwd85eLATMjNcULVQx4cR77lgeTOdizUVn7BFr6kYn1zbWpkd
sAQDPphdwMroRIl7sNpMKRFMnr8La8vcQPCg6LbthcL2smy5WsZUPjQN/63tadSOnBmMAuNtUHzW
kBh7LxF7CFL7wJw9ndh+Xpkz1dhpelAYuADbbTnhThi4BKimaCFEGWOOxjqZkrud+OdHwygZi9f6
pfKY/JsUwlVI2HOjcI1B9JVzvN/IkrfRZ49iS/osgq1Ow7pGzq/GhdJNNJ1zNoQO9oVZco+3EEaJ
w+32GkXRxupR7kyoUjyAGn4MUINZy31iNlixBvfgDSTzuBHNQaS79RJt7qofXH1bT0DzcKvGizEF
jsMhee4oTyFZmtLZkkHy7pFkzEB963AnLOlI/DS96hG4kYQXdNjTgg4HegTLIJrSQ0jDsbS6N5vD
YNIH1tZMsWXS/zwlAIq2KvDv7IgXfmpUuA44jG5rvxhXosJe7fQ+We95d0AcDJlqvktrd/LPSW5+
q9L9KDlnevrsDnPwQzDQW3UXd1dj7AeEntwNWFiWrvfF6UCSv33GqXq1FIryskf5VbrXLBrf4XS+
LZNYnoGFlSutpCtO7heB6EDsRoMjQxlmD8ihiBHtuxdS60g18MC6VJVCOcMrt4aYnkFtRKzmJfp3
0YhojVfqoUueQo8ua9y3z0OYP7lK5Pt8IGzDH4Z7qYjGKLxH8hIIbvbSMxbfM+C3bJ/Vw1OB1yUj
p2yVcMgDv0SCM2M18xkNzHtbOd+05ijsQprLZYVOnOHMg6E4PFFyf5ZqDFct1/RX7gl/69rzMi80
sdRxGGz9kgWa98vgToKQ5JLvHaJCririYdgF8NTvI90nkfKdMSpZmRlCn1p0L4L5aUxAUIq5Z0mO
H/Cu5lXxnnFeJDbWZWTbI7xHf4ezUpRyO+R0WWI6aui8aCBkeEntJNuUX5FS1l4Tr7nLZetbuFCb
nHEQGODJ8r88t3vpC0lPPgMIk9Btb4BM55X1HNpirQp8BAMJ0CFaCNKfAwgzYXC1E+BxGXPNtqv3
LE+vVe4c9JK9lWxvbko5F0u5/uDXDXEqDHXZhcolIKxxDWChosXgC93ZDZgPSWjNZl96Il5HLt3l
MOVPFeRXtIuyB2hIz6poYnqy8UGreE96i529mSNa0TFt2toA9WByaLU9mtOpsxENxJ/hKxHqW/bV
aRyYzhHm46zqID+aEiUSTH53o7XaFqvSt8ew7VaPnRmighd858XoDikLIyqtcpdhLeA8OgJs7ovP
KUnv9Am2YNfc1pHU9x9F5LEstOxRqi8YqjUPbEH7RLETB5Je5qinUFNJQlkKsiwYx7XPKEZqZs0p
gleLg2ZPEE9C1sXCDTnPmO0PtfRHNjUlGTNhvsyH/jrlAIN8zROYrMkM6cWraLo9kjE2vobzhi4D
aHhlyF9WlxpjhHiBV5XIo2DTp/qPP00w/4e1hW0U7waC4gjkxS9cqE3tS0mXFq76CvjQwXDgSXsW
F1yafabo/Zd9bRrH4pbeXrMFhYSLP4C4Vhb3TVCsY9/rj7ZpXX3XhN5USiR0XUw8/RgVFyacuNTj
6eTWwJ5NX1xSgj3XjZLf9oiwCKwDaW8g9yJLnOlqtavUnUzsjOINGf6wdfSfPArAxUvtCbF3sq5k
P9IoBrjdzwePOkx3SmegHnXJGlZVtBj6/mVs2dJMM6eckDX6Awyj3XiNI10icyLoI5ksjFvtNyja
F2u0Lm0X3XgSUYNlgFlG3Ll0BKkZRX3Og/LaNc9NmxmLqQvOkUhburtY46fBWldoHdAIYcso++Gu
bOxD2MOVBiAbDfqpSRHSJ+2lL/3+UHYWOCf/K7VThfwhYGwSyHtMjEyvyv2UoHgj8YHqChya64Kp
03yOyPouagZrGzuUkwDLHotcvHcYHzq/dWb2BQ2cMmvXmvVlZfnBcaqDh4SeUU7MPGfkWqG9XS8r
mVxCE26gEkA4OnIjeHudvWHab7oxPo28rStJIluLOMyWEivFmL4RpKOheGXOY/fjMlLVnYbvaG0l
RkGvTK7oBMByiZjYGD43TWVx63vTcxOOTyT3kF4HJi3pqBH8UWPVC9rmxvIRlmAuWnBNo+HXinie
qy8ZWK07bOUPxLJeC9SOW9TBtJ60r7JtvgBJRVxQIPoGYXAs0U1GMDpFkSXZl/qWl5NgwhYrhLfR
QRXo6WxvDKh9Mt3YW4wlEoN0axyigNIr7rPip8NWuc+M5s41tEcbETxCRtbDvIBBx23X3mfMtVdD
l4gNip+9wNS18atpZ2cgzMumatmHd3Xi7jzL33equnr2j2ZUt4WlmChO4moj+YVwMhBuTBLdMJET
XuHWJ8lLYSVe2i0NVewoa7smSQuiBMo6s0dQz3gGJfrG1tm/c9w9Fa0toA+UeyOHhzxqLqhhXxTj
XQ4TBLTZIwk5bbYz8vZ5ssoBTYoTI6Tt9iOBjbHX6uecYq8G9Nm7igs/dH5gftdkzBikXtlPatZE
Jl2AxDV1n8eQBiayN7pRd02ClIBeGalC4btjGSfT1J4wBdxUBdXB0LHyVji8i5i7EOZ+wN2hTpmH
eK4XMjjVxoBwAQtR/Plja8Y2m1Iq/amDnGicONTVeLQQVgC9GJ0sYYUqP/VM3RFKYpEhmLTLug2f
0nkeFYDRE7P+/Qdx/31sZfeoV4dt49GocodtipD0UgY2JYo2dVvhOFhqAAwjVcria27r6zJSWy5j
8zHOjPvUdsXy31fm/X+0a5p4G/+1tu8Ox8rXf/1n9b+1ffPP/VXb5/xhszoEtuXqFno99x8yU5w/
iCsh8BaTJG5JrrC/pd3af3iW7XkIAm3MmpZh/13cZ/9hWL6PJlBnpTZc0zD+HWkfjsx/UvZhFtV9
HZqLYbB3+RQPGE3/0a6JsRhZfIjcJdVusT0fBpBxqMFr9wFv4hMN7/I4znFKKgbjZips4ADdSeOy
l23k+8vKDKYTzitjzZ8ZHMyRzhsBY2BDDAbHo4tuSIuN+Eyx/47y3dnbXVAiuyFDq+kthDv+8Dhk
vnfhivcuDawNBDbpQ52HjAOxzDxqxlTdZJ316ITVy9An0QUIW7AvxxlibYOx6nvHO1d2xKy7QV3o
W0wLBldD/6vTM4Mvmm/7UUfmXpBqFfXkW8k56ap7ihW5V5FLApbpPttzIpYtw2SJzuUriyuCxcjO
lJV/1q5u0b5xpLVPwmkOga2DwjRcjIrBAAJhoDgxn4rOp/OvGvcYoeje5pq8LehjHcpJmIeJht2q
aION1OOHMp/uXds7TlTwKg3wEDTQzpI+p6Anh301hmjXjCqzqM51dJYNC3WHPXwTexBhtIbDdMWJ
YoFXpbkZGnJa4FsEROK+iN7BHjfzxOtYCxAhsVUwDz1OwCH588MezyMPCa4hsj+NLWv+5LjD+fdh
7NrdZJvpQXPdEalvgG4oVw+ewgNZqWDVdEGCQYN5d9QZX/2Q5VwX8/hY5FS/xkMfCnfNODI+WDjv
7wsAPY5t7fCcuTs8QSMdBroKRTJxVXjM0Vwz9A6xnKGPXOeLGiQZTQAiV1Jb3PeVfMOXgpfKc9Kt
Rf7XshlFf4o6846EBv+hY4XnF3obiyDbVgZC/dKAQxBIdOk5AZT//vr3L93o/2fN5ga3+r9evf6j
eJ+q8r3536vX/HN/TXwK8JrPi5Dh0i/k3ftHqzkRS65L4RNgUf9d18qqnvO49T9My5995IFhB5Zp
On8PfNLsP0xWGZYv2zFNPWBt+3dWL4vG6T8tXwiTbWZ8tmGRtorBnd/jn5cvWvBU7xbnSVXVzdqp
OTVa3iMTMyBemW+v0xpSHlRdNneiIK1m9gKpSsJMU/dIVSpzJb0uu+H0xTLmjAvmaSRZlqO/LCM3
Pv0+2adOdjPkaj+ZA0EvUxKeVQVWy4gtbjWnCc+6QnujTOaKJRK+8++3TGNHc2ryPtuuQmPSMVWK
o6nd//7A77cRpfHnP2nP/+Sf3/b7RENEOuTeUkd2zDMYdPoFM41xMxqOeZ7K1lOLLChOQcFYLOpo
c68qO7XOhFxoh2QSeC7mb+mjtD5AY93D4rbOf/5s1cB6CBWznEhw+v/9oo3AAyzxaJDm/LcvashA
ma7BwZ1/eKA3sE886+Sk87HUiVJCWZUzw4/nz4M+n1ae4ETB7J0W2/ygSMz1sh692vzZ79eNNPvL
k22joJt64XsURe9oppwzANNZdoxpgZgkwJfz10pFewg2ja5woUP38egTnX+f+X3oovYGTJba/369
ohhEWIDr7vfJ//G9tebppz7+CH0Tzn0jMsp7xYyR7gq6KN7pLmSm0Ib0QbPcVXNP3fEJn+AhDqKJ
4AkGPy2W4d+vF4nBisRkZ/X7HWxPpAPXJsRibwyXBYemVTz+1JI8Hbo5yBzC9D0dcAK1WLwXxGWW
V1BB5BZMXUj3Z4hWmkRTrybkjtTTAXKtTWXKnGRj8Z17aO2EqQGMJsJ6VXLB0RszwlUt6ItFM2MG
wb5LK5jcGj/3AQNWw7YrW5OMEqKh0JyCShmrbWl7d6Q0jCfM5KBxAuyKEuU2xDCtwvkGrM/IkDP0
Q4UHBPg7y71xA66KBAEhspPy0U0pDaZJMeOY9Z7DhKMP22IayQ4PaII6un4Zu0sTe+iXI/3NUtC3
VWy+l7W7TaAULiHHTmuzrr9SEj37RIZY4XwiaoeejCm4D+iz5pfeeovQv/fVRXZjjfcPzZFZ36Ij
ng5brXMQ8dV0yhWutkUFBOu2N7NX24LboDjT3foVKk5k6ScjrMTOi1B41mB5V3HVIbzNapTbTfPV
QpaXifXtTgl9J0b6MI2h5aNVJU648Wzs7rO0n4yNJ0MDs9dmZsM53yI6dHoviTmFCTZFa4SKmClJ
+906wTYA17wUSTAz6ayTKrMF23W1Gp0Zjyd7Y2GMbcfkigNvBVYpKuhAjb7cTUF+ce0et7gEMTT4
BGrxR1qGMSywfXfsjojrYDlshGCvRK/BSMol/QFUqP1oRLRtB67FekQD8wz+aFxHHVItOQcYd3T2
NrlefAxRd801rACe/4mXzB6nl1ATD0WfSvCvhBx04X3qT5/JMDA0YACiAcRCDM88z6qOgmHDouqi
pZyDWVQ/teuhbQqEDNZsi50trJN8dK2fuQBD9B4a/kkLOoBSgyLxKaWf2qGsWXkGCxPRSPx2CiwF
BrAvG2DIlvlRukSTcB8Ez3HQ/1iT81VmoH3s0TtoN34a1+eMCNAFRuyPAacs5tmCXlI8wFcwSQXB
j2CAbNoMYR3tPWyxS+wIxq5G/L4tbNI7EwcAWw8F2LBvEH4cfaU9ZqP/rB+K0u/OgVY9DCo/ou2x
WHvjd+UqQGe0PtAfkmGpG0JbEsbc7CejBbXeOo84PGK4xcGlaoV1HOA66EolW0eKey3FKuw4rbWM
vP7OqWlcFR1NvcFO401MHFbpCjS/LtQi9RDm0t5o8RAvvBx4w2hjuvdbVe28MIC9IRXRe95Ec9lD
mFZmR5M7JsJhfkAcBDlaowfZ+6Tq9CmkFLoYQlKXlkh010jzn+sUKXrXITPkLL5SHlfOUJfM56ZL
77V3NcqapSGwGoa0tHYxzVIhBBZHv19haH7ShC3oQcz+kOKELzncDiBHB/aJBUKalG6Flay6xFoZ
SktXNcxwUhx6QLAdHdSJoA497z5pXV8L23+WZcwqTkIXpWZ7TGd+B0WrWIgkY5mlQVdVjB8qO0xg
oKOO8gkk2Q4lbeQhPvisBetMuMFB1qjvPf+HTnGDKRKtY9WPmAjJrcfhBgqY3DMEo/YjTff7JKJi
hmA+gWs5OAo+V6oB13Kc/rMaBntJxMyP5zP1y4qHWgxXvYVBhukT6KMVFOoSCfAf9Q2RyM0pBXDn
pCMBkqa99Wmj2FbJHE+dx2o2GM9u725uhzrIUJdVSdSQ4ncHwKDWPtG5ANHvfYXBXeVpDqi1eGjR
jLGbqqs5lftuar7xKapVYaL9ZXS4yONxbari00oDwIU00z36p/SI1gSFRwCcVm+uFrQnre3iZerH
NZx+NEst1wlUMRf520YGw1oju+42zZOr5lq3MVlGgkb0gXYiFM7Gem50hT9+MI+ZRDFuIXSZTvAW
kJgU2qXIohMcrJ72TTaue8TVpkEdP8b2tRMhs808KVB9PnUzNhuiMDwx7n9cHoyoZN3vBswkdsO+
BHQHVVO3dCafTo1sVg3KWlTr3iWstWchE2PZlcPAotc/yEID3W7e4pR8SSI6kQmp1KDT6K5vQMBm
l9HxjwnKs5bAL7uR1z5u3EXnNDSyyL80e8KrONjsR9TdG4g2lxHTQ50Ee6tqv1wC57gUiJ1HezaV
8J9LB01kVyQejZ3swzJ8f4b7V7RJr0nrf8+LM2rJb4cgHpd0gVMy6htw3wtHIAKLc/vVqlwmCql2
5xCbteom5oQmQvbAbbd6y4ogkNl5c01R5waS7fzi4Oph34eTr8JZUWY3O/0HwblDy5Ten7CuKaKJ
yGQCDwLXaO3khbt83EuU9sSFW1P3OpSh3GEjng6oz65IXsstS9Qirx00QLr/OL+Oeq/JrZe3F/r8
Zw82kf7pSUjLeZZfI627pK6PcKT8yWV7icqQ+FI7/bJy/rQGzWuid+coauFSs1bB2QggIGcXMcr4
fqzd5UZL3HzfTCguEKFaed0tewK3ugqC3ZQfcNIjl0IwkFTNqVX9CxR3hws6Mlctgs+Na9sbjoCk
RzR3AbUQITrDSfNgxAm/I3xtQFukw2B2tJmy2Fvt1m7oy/q9JtAGEgTCnr8SU3xITP3Hy4bvWmBf
dTz50tbBnd2CMA8rUhHzkVcQ/MM2w/pDlQyitIhPjqczXSuvWukw9gntQ+Nq745PpLEDiwdQ/ex+
uqrggEURJluCS4DExGMVUgdimb7QXI7R7iOjq6ZPMf03c2ey27qybdkv4gNrBrsSVVouZNmy7A7h
knVNBouvfyM2MpH5gJeNBLKRuK27z7m+27YYXLHmnGOie4RL+mECT49F+Bs5ppJntkl2tRXJIZ/6
altr5tFFqiVj+W42DhOK579xG5iTO6DdlPQ09QufTSr4Rjzz1dj/WiVQHhqumtIDbQKRuLRHhCty
Jnbp7y2t79YTjx/57ObKePxgTPbDXI9Bak8xpzTDUXbMnIy/erPEeNHrLOic2dynYKQYuZznwpIt
yG/zOXcQk7sFr49dFNZW5OyzhzS/Zt67X47WNqesonfB5Hj2sI8dCu3SJVs7Op8JfiKseHqDKox2
72U961ic917ooGFq+etSVxeTZ7IYhy93rOK15nYlrHca4grW8TXRSzyIq4Sxco/H2VqjMA7eIa/y
rxY6iDDmAe+yj/+BtBbb8BEyeEo+dCszTn17qUBX1Mc5zcYgmxEPRcPY6jicLJn7jsbyB6zyGsWR
HyT5eG1GQAHT9Jx2SODwiMEXWgUXpZAs2jDdLOxKaYeFK57pD4BxGiT91K7mmOm1SMSdbTv3RAWb
LUBlsJyqHqpl26TX9mMXVsZaswBr57X2nacvqeIx0i427UdcTnwN6tU0MIe246wl3LGYop3H2mCn
VNgb6ehlEOYGf1zfPAs/NPeieG/r3RWQtr0pE5cOSN/dNkb3ZjjL/QA8mLhQeOp5f64mal24X0bn
rOsex8lhuxJXnxIcOrBzH0MNznVLh7yNi5/3ouiOTqrfZ2ZL8cpchbxwUb5wOq7DScn8FDbAEG08
1vnMCV3fPBt0gi2RRGnm/d08N/An2Fjhlc8zwO95YJj08SSNxGBDSnKMEpzRir9mIPdQznHUGzz6
7jJfRDbfS9e9+W375i2uFsTzT2FXfPo1On9KDQQAP7hg8gp+SqAAlnQ5mrYaO6cI2LroOOnAP9iu
oAp2RtXI0VpCBvh6QZucCoZLkMr6BmQTR3PzNu1j3V121iw38DjUtEHHZw+LZ7qb5VchHxeMrnjq
mbajhYeww/Ww9GgcIx03K4LEKLpUoUqTLCtN5USakdvBo22GJn2iyjSp/H5d5i5QA8mJM1k+fO8q
fjJKmgPNHNIHCmRMQDFvF4vJXguMjpdcVZG1omBjXpnK0j1kd27kqy767iUrqSICdeotFU+yN9C1
yhyxFCazhgHNw8m+mn5E0vB5qcSAFHoqP2FcTeQWC37zs+FskjT/6/TqR/ecewuneLtoO8Oyn9Le
sEhRjw3xxgzqp2G++kl3x792yJPkxSwYjlC9Wa0B1uqRojCCHNtl+l3CY67r+RZx7ZjM/Lqc3r3T
sbW6C4Af+0hsnLyA5aYE86xrSQ4icCKG9xzDogaE5mTMWfMgh5gEzNQmh2oWp0448ZmuaFJouT4F
grSDnKLxw8sNXtrNt0nm78CGpb/z+Bd2MrXqx6GwqDUURvhcdId0AXzupWF0keVYbGDZysdmJuDM
9ZfGFJxVgZnm5nZpe3czLD12qEGRsu3eezHpWzvW/DAJDThHv7K7h6nu+7fsEC80HMLfTbfJlOZ7
nmvuD6mY37T6mlJERQGi87Z4/bAtOqA6WdICtJb0PXQHYFTRq19y8QwZKlck+OYnkUOpGfL51Khk
dskbLJfVdJcN0J8dH3UT6ZF/3+hiIBLaS6Si3ngnjbsy/XP/pcD/OQ41nWi4T0a8zdHy+ubLzfld
mfFAu0mfPBWFpOq2ledx3kY4l4eGrbpqVRskt5YsYxWfsFAftBgV3yBrZXeMJXb2kXXh++APxDOi
n9CyEFtXVSqcaz2XYPIQfVUtNoH4iWR8aROR91RY3lOxeZP8fKOC9CaJelwaiQrYzyTtbRL3UE+I
3pPBj/IWazih/IF0/sCiP6BtiOOL/GyUEeEPyfKPWgi8ODvYPX9jSkfFPsFSBLEbg4XhN3cptJnV
4o4FPyyxx1I8rmBgUPRpecWGwoUvp/D9jT6Q5ImQYTYuV70qfR6dUj2vKbwf8AKZfU0j0+AwDKMN
K0NrVffjh5EXLAqb8D1TqlmCfNYoHa1CUCsQ1jSlsJVKa2uU6oZ1YNhVSoljmMgYCscds3YAy3rc
0Un1PCLfpcvyJ6P2LqRzDHGvQ+QLldqnKd3PQACEtP49K0WQ+xKYKqUSRtMLk+FJKvUwR0Z0kBM5
gkDFGDumaamMBv4pG3EkMwKchBIji5AYSFQqpDNkLdsuxW6Yh4eh91/zWD/18jNU0iY3GVSARxNK
3BPNu5D6LIsKBeTQRQmjRmG+SjH/mEoy7dBORyWihkpOLaK3RMmrIHJZQ3EOKeFVVxKsiRabocma
Spw1lUy7KL0W3bZAv+2UkFs19CfZ+XREMcLSlyEdONtcZZQTv4W2QC0BUGmcNuEUIxyzx2ogFYJ9
dl4ioFsY2TeUIPwUXrfwZbjpg6G+/jM9LU4BiA0wQnEVaNMdGnU07islWTtKvPZRsYlYuFubwqkx
9KqtaCMRdPEzibGvOFlXNTHqipACYT7/pdMbSGp0/g3f4z/pXInoOEEN/KKE09DXRyW0ExIC8M+N
zESDF0qMH5UsbyuBvlZSfaZE+0nJ96ES8kMl6Vdo+xKNH2dFQHPXsotR/6WyATj4ARq2K6YyCMAg
ylamMg0sFT4n2gAeOuFR3UWbCdDGcN3QLoKDXL4auA9qXAimsiOEypigK4tCglfBVqaFyMe+ME7F
ucJMgSA1rKTmhds0jj9sO+22TsSFsF6Y/+MuyHr5SnyKhgjnIJVhYlHWCU2ZKLiNPcGroidVGSwK
ZbUQynTh4r5oUe6X6setQyJC6FiYlvAckew/FkvxaertS6KsHLEydRiwQLB4JJiY0Q8XXisDOSJl
BOlxhEicITzez5OyimTKNELq7KcVBnQcqP8UQxMZIcTdFfpJ6Bn+xqDCf4KH+czVit+hTOKtXOyN
zUVshbGXDzqb5l4ZWWT3VuBrwf1/b9Cmag0FtQwRLRe+N6wGvDA2nhiiNzcXjwxGAIuaO16Nyj6D
I1VTdppeGWssHDazstpESX+bBfsKDqnNLDJz6zomxhzavFZDrAP3xlgAIDzZ4B17rcE87Pzsr1EG
H06Wj0xZfqQy/8S4gEBrnsd/tiBlEGJ8/82UZcjCO+QpE1GHm6hQtqJMGYzUXoZYnTIdKfuRY1pX
gtfyrseZVBXPujIqMSJhWVLmpfJxVFamTJmasuxbKJOTqexOPb4nC/8TCzsqHe0nCmi/mXIwayUt
bhm94MQRctPF0+eIm4ruD0+Zq3J2XK2yWxnKeGUoC5bp9herHZlnaZpIXT9/kxWKQmlq/bUtMXMl
Xmy+ptQdwFbJwhc/A3s9Z2bx0jW8jqYpHi96gX7L+tt5dpx6Rl00UjY1nQhyUQ9n7ivlpjUi52kG
PbxZxjx70szR3wxFOj6ONrl3CRXpoYjlySaZKuj0NGoYU8BLMWcne4LtS5APJpbxk4kripG7mQ94
Tfe2qL9RxUlmIr1OaQtozGvYOFCb4vhI/tW0Gyd896P3TRbyAmSYZga9u/A4xWtYcufFlifHImwL
xy1stG7tat0Hn+ONLtofe2a6QyWud5X9Z6b6ykwG51Byl7R08W5aODfhKmkEwaG/riK6rswmHb5K
E9hTuzU66GhVnNH+EdKMjU9339IfH2XdNhbDE1dfpsaChKE12k9mYgOo7+fHVmeHkfTQP2M/aEvB
4sYuf2eJJYfQIEqPIjalOteExdzSW7aasvxj7sdrx6dulTWsYRP8XT39QIHOusohQ7ma3+ysyNZ6
67+Rz/qk8f3P83ZAFUOcOvkBEzZ5Wd9lM4j7rC3xUCbhWuqPru5AwaFdnU0mcP7w09PbS69rcAn8
z9DH65K3b1mJIXZo588UBWBFockBTMV3F/W49XCVz32x1kDPr0I5YqAdV/Sh3PqkYjoZxIuQV9uT
+LWRlnqZvlIBFAcYarDjWQT9rVrZyl2lnvsQhGV/72UM22ZWs+FO9uRemCUyrgK+HkEgii8uZkbH
1etVx0lGXTStR5HHSQFEj4reJkDlf4YQj1F2KB+8zntL6uNoG+dqUm7OqLsDpwT7Me7WUcQqFUPB
hg6/rSXIComII5VipJwl2D19OdnXVH36Qju46sE3avponIQHFKr2vB2oKY2jGUu6As5MQ1B5Gh89
l0wNngqMwkHkX3JdOxPyeBq8njtdRHcKq7tm5XTWb9SnJ9oEnzJ7OWlOBh8j/LWb4+yortCw/Bli
45vRclWZ3hkk30+Ho16rRsKvXXgc07ElWw0kXtV1JLqTUecAS8BKqVfwppH4Z35fyJ+pB0dABo8Q
gMBjRamb2sOEZoKfgZ6RkSbLWcs8+oPTjzLqrrNdPsYu8l6b4/ZMXmPD3bE1KyOPzfDElcniBr4e
cSGEdr42OhaIrR/eNTnp+caO2VBOXKm4kqkNYr627B+a4e0Vr1Yywz0vn4IUCVU+8Ni4aHXWvZs3
7+1Zm0m9WKTgVw4nMQy359pkqzKbZbOfsod2zE0400SBGz2/jB5UlyL+Q7AsiF8GZEt44U203Efm
+LSwOylMNoShD3HCSWn1Sa+D45TYmTE7D1H6rlvufiiEjXwDot9LH+uJ14y0yq/+dTQ3WG1xoeMY
XOthtrfHCU55yDNeI8/4bXxpJMl4vw6vud+eRDa86oVfrQzDw5WW3YQ5WOBfjO+8JrloVu5TOQ2s
5MWmA0FNoqRm2CVjNLPw48E/Q7R5benBaWp35GPPW3EesAa7ksIKbg3HKdTeqxkTsqYRGkqJsIaE
hsyltbGPg2dPoXA6mvgcBnkBFPnkdhXNUOiINoWuZSUSYKRgYVwk8mohS6zlyU6fmishmDTAHCNV
pe2hLZmCoHltZ2GcGdur9TSWB2Miw1Qyq64WcRj1/IMXg7agZ8VaBwc8z77IZgVVzwqACfmndMzT
QvvhWsYIZV45XaE+EZxuuCMTcufkAIGJ/W/o5WnR5MVVHSFa6HwwUrC0qzjUMoJZ6EbgTrZJ4CsP
nqE9U9LA1SIafSIeAWzcB5obGJhCNLOOyiQ/zz8Krc9ZNrGAm0HZlHGOMQb6Y9sbgLFpQGvKm665
2Hz1hQtpE0ggs3Fa3cFF+S7yJhis8AxEFgf3MMlNTELNW5pdAx6L6Ch5fo/VFDzU9SgLiH6+EW9d
DQ5PUd+cwtr0nWWv4oJVau9V+MrTQ2aKN9u9I/UF+XPIHrN+uKZz9JwZ+v3CvK2ppXbb3li/PtG/
9zQ1nKxeWjBzxk9N6D6xlo/ufE+jLA+/AjiSiPfWNrJduSajw3T6R7qT2EZIQrJb4k3TI4UXAyDW
uojIbvGtNEar/KPVa9naZ1CLatlA4mKCbJpAQMSnfwgp2cWL8NjRF007CD1PInkbZkGvlKe9zX4G
p6wlkBKRe1EW6SPuVRbC3vw5GF+lHjc8zcA0EjPcAQy+gQEHiFMI0mHRGgyIONVD+lGLnE+ye+9B
Rt6YY1qtLTZva69lleKnTI4u2baKuJborSOYtz2WKpY8nsMkypfzSLKWrvZO8vcGzvU21u5OzPqh
Nb3v1A0PqWzO/DxOJguHovYWNiYuqxvnzUzKx9DRMlrUa1pIMEXNWn/KsZySYJnvEtshBOhYZ2MW
v+NMX0rt3itINUBRtmZx8ToU5ndtL0wIoX7IIxvvd3soI+0FV+92bnlAK4N/OqXdCwqQmH21Ileb
sw7I76gbvJlYdQ3ApJyOkuO5lZcw5i2Xj/dWTvVUgsNNc/nYR8CRtwXVnXgSyqBU0NU4WS5ZLL/5
Wx75LPxMqka+0FLkBWuVz7z/SkPd9MznkSYFyHvzDJTADzdtC21ljNK1v7hXpzCAHpkD5yNtldLQ
KFBETAtD70F9H9NUQo6S26Go/E298JaVydkacAqklM9grdmkAhRVDfy4G9iK9bH3EYXJnzan9sbi
DVTmdbbtZdHz0aPwrGYiIExUBGwW8VImZNWGG12h2jjOqygBXdoOI1AR47T2aATbOAMzJ96Olzxr
my0z1Dce33t17YWoyo3KrO9w0h2XJZpBhjJdhLaPf45PRtXoe7Dx+7j9s+NRcgahTpX+0sK6nvjB
BaByWVOzRd2w4yDr2GFejACH9aJ4RBFug9kGXWjYJO7wcpC/4laJ97+Alc8Bzbsn5JMxchoGuKOO
HSt6JhDGLny738wpSzpvLNxGbMLbXZ06N9T+OwGpCgECQnCBqR3QudV9Q/Sy1pwnHkISeVn8ObX8
ptNl2zgVMhv4lJ0/Ct6x2b5edGW4m/cu7xWHBkijXuh0aC64sw5WS16R7cjXAM4NHN4GXVHSm91U
Aamp90b1YYNE8FOL35lR02k63g99+cpAz6MWcVS61dF340f6oz77BjcDnZtm473mP8hJJQ5l0e8g
gUBii2nVzEvoMs34hvNFNRySUfJ2YjLP3G2KrYeqvSmbV0jkKwcoWJeClSHO1EpP302j8RZVSBO5
PdxRjEEUUBvYLU0RLO/muegF/X3Js13dSr/6THqHHl4tP8FZJjtFNp/LH0aJhToKbErie8ZnY6Za
g5la/wUBxw921q9TBteiTcd1qXWvccqLKY2f2eBTQkg0Fw8kd5qBejveV3pivYSF8fHvey70l0pK
ygm0dw/qSmhpD96C0uc2/IUtN/9Z+Cwffcw7uDGcc462gOKHfxuo/GYy+g+/4qYjZ/QlvXnKi/Da
jxy5i8t+VMq7psSEXqblPmp1n6rC5hl2N/28MV1uvB4xpMDwJcY5ahqepuRWtnmQEIOFB6INSrNy
8EFEzXhhN4hLN36r3f5W9lSvJI33N8f+zjPoOTJAtZTsCjL8aMI8kebghMZrWpXUZWdf+jKdcHXs
TfZcfEk6yOljJ8NG91EzxI+9z5VD50Awfuui+miL9ifSzSD0sHcUXrUeipD0Lh/1oXN/x3IkbYy0
A/FDLmt3fhwI2ZVlvmEvEPNBRwGYRvlMvSh+Xp+NYjZsXRwT2SiCbCCdb9VnYynHLWxb8EvRyvCP
Emp1imIAR7Xc1wj3daKTMJvz65yfXVe7mTiHoMwZ9y5wsIL9tRnlcm144qEyYd4npQpuxc9+I04J
3Q8Qfo373s4vttC5aFqB04Ta3jAZfTKaUNLepPdBoIWCdGU2XDS6rzCeTGt8BMRb0AXYBt06/pyi
ka/aaO5wXNCw55EvEPpBPbiF81oZKiyi9FLwqyfXIYbOs77CSzavW6ldpcmhjCcTLaCrznjDfjLW
O5UtXxq7ungzF54cc1GdV4+J7n875UCxhE8TGo6NdZZGW5eEF3opouu47AsZXcGyvHh59FMbLazF
RQ3eFcO+Ly9zs3A1SZ9LlN1gYbaO9OnAa47UCz9cYuVbQ5o3JNZTWcAs0DexDvzbLXweGyF2RZaa
OwAs285hmKrm+8Ukreewe1j5VnIO6/SgRsuwKS+h5p4YU0PgzRVaIblPkT52on9qKeQz2HDreAwW
c/ku6dZaW073WvX2VbONa9Ytd6De5qXnauBjF2L6CDymPIZicTHt8ocm8rUmEPEmlxrlNBkuGgPh
bHvXNudIMsdWCywJ73AZqYqO9b3MaY+DvKRjZuStmsFmY/X04ZPR16MpKDvD3vg0CW0Wqmo6p/5i
gYfS9O5EABJqAw8atO5jzGGYl+IM49DXWQ3ONS8lixUNZimK2ZbukMgQPSU5GhgWgtgd13NidZsa
BMdmdm45/QBFE/OHLhyhGGM6N+zR7Q4alw1/7PbuQGKZ6tlKP2TS2misCXj587KY8OezEYCwXccl
FDWjfsw8baMbWBtEVC90yWV307x16+qbajPcOVeQglvirvC4wKo4/XABREopy0QVukAcwM1f1tqj
vcOhoNqtZ+2QKURaJ4cvfEqfgh2PXxf6o5YPeKU8B9iGFIi51jX/KWqT77l54CiqN65hXruoeUwX
t1t7wFSYDHWvOjQyNg5mvbD6juj00QjDIznxf1Ds3LpQFo2DOx9kOD9Zfh6uIoffdClbZh4sPGJw
f4XenyjXBGM1A/wcnVtcIgaYI7Mun5hkKV7gwTzLtHpN/BHlx6722lBVJKg5ZAUJc11P2qPs8jdD
pwpkArAwUbsUIMdRp9a5XIGnLXs44j+hvAANSuGjzPk+40DlFWGtx9Q/mwy8W1qh1/7w1jBrtsts
bQqg3VZGDyRp0nu7Tx1srxi6UutSeEB0PMeauQcefG/+BVi5Lyemqixxnz0W+xAJX9yMM63hTHNG
2HA1A3CUqIZPgTWMKTgo4mHTZOaJS83J8ur2kKqD3hUlSz18gUnHbx0sLmmxPFwvKbtbGWktpD22
VYW11vII6CGPPimufW9N96STbo5Re3tZZZeuroxAYuVfZZvQxRu6RB8NdJdVOS3ncIBrPHQSVh54
ei2qkPzqY1SA8dHf00b/a+V9s5QfzYimDsefuAWW7dUIUwtr3sDPrJmgFY6UZGOuY0E7D4DUa8wo
69bg3y66fiOpr7S8pXuw+bGwctwuvrxzzJo46GBR+F7Xe8PRf0GGJYEVN7d9a5GdznFh0DPwkMoI
vwlIskHvjvI76sNPPYMsUdFCpTvLdzRF/c5iSohY2aHIvsMYwLNcjfj7GhO5LWxgCBksJgva5vvy
Nx+JZaSC3W/LlWhuaV2W82bAwhBV9bdHE5mM+Rux06M0kcKHfht3DBpxzOU8SZsfvXXyQ4JcPzC8
xtT2Bkz+R2kaLxMjDtn392HUjl0bvc5NCvLfeXcxQaxZZVZs/gBOxdrvjKbGd28QqLPuqZAKymV5
9EPmc6GB05b9pU9KYyt7Ckt5gQQD8P1Glj9+mpOEd8AqJAlHReUcBQ5XwRPpDIh8oWDb1VXfQzcM
JB2ZxuNiPonaOo0aaUj+4EIr2BVr6C+VmgSuvWthKvnTVL8zh7ZjdP225/5cJiMDhozCTVge4imO
H0K6HgrEHyM1mNlJn7SV+NRf4Sl8jEMa7Zpce6nDDFpDToOtDbbNL7CXZWdnWJLA8Io/22afudgu
J334U+EYDkLqTwBI/qRJ3a2suQQknrfkULjmjX3LKzovjlb8Z2bSOzgaRCybbmYIhgaJUvLzJcOe
VTdrvazeOZnI6HoeA6F3TnuEwchiPTqUv623N53xZIn8a4isCu4gD1dhp6y6u59MM0hMd++gQYf1
PLlnKwsLElBwJ50K6MMBSBGPI4/PKu/S10xu54FNqx83uO3y9EHEbLHsgouIQZf9SiLchp3/Vkzd
Zeopdq9slr5+2j+Xlh2v2e+gz9T4ewq/eWHf9WAiU5KOPc3R+KtWAliU2Oly3wRbee8kTCaFAl7A
bdqTcyDdUJL46dn0j86ikIr26o995zNuh3jV01CFwa2/6C5+SpBxXGPnVbWA5s46lyzi+GTI7hsr
FmphaH6HTYSQAcws6+4wcxy8VORPWdScWU+qOWWJuKS3+fISKxeDeTAW5yyFYjBX/Zfrb9se6cib
2eyl2Z3BwwRQAW9/aHprjBZU/m1nuj8xz7S/SfpGDHdjFFpCvYt3hRy4T7lww7u8LKQrdH1+cZGc
F2owtWZ+whJ7m7v06uWIoSi9bFGq9mBJZsFYYbFRRX4wBG9bjf2OCJtdiY9wgCxkTz6WrZz6BPgz
DJzrumLYMjjldmXXUBlbnEsa1hIBW8Ko6dRdikkHIkFVXtndeIj21LnPzKD0i1n6dUBH3Xflnzuy
H2/c5cFe7k25sI5oJG9avEUrp5zk0Si/FG0pSSgD6if5y/Eyr+tp2FDSS51gBF5uWCBeDB5rWU2b
bqwn81VXJS0WqzrleoyHrkndFQZ2uBQRS59RMhOz8+b6X+cblwIj7NU1cF7T3LaE9QN2xES54Ho2
8fLTGj5FtAQl4uzPtlihmQ1RssbgC/kaV3Z0Zx/DW2nVR7p/6k4vECbccw1FOnb6LdWsuOV4M9ND
33cJ0F8d7zmfNad4mwQr7MG70dyuYOiwbZrYxOTSPE2GBUzFA+XfWt2WZrzHqSaiL0R0Fj0bas2P
3vUk0/a5dF5EUnzMuPA56Z5qR8I0SAwkp+l7LFvajtxsjV+B2cmDfmCH8pDUzsSoh9oAIUVihAGe
MaTuRbif//4grMuDMFMzkNzkvMgAEjiwCmAcOWdq87EYJxhnmP0Thl2NTid2Q86+wD5KJIbBjW8q
899hXbYBFTp+ye92xBVjzfkqXKCwwizeRI7+arl0Dkj6d0PwtQlKDHIK2y1xwEL2wa5jXsGO+zCn
+Y448EEm1o0PmM/SCnCMG/VrJ+zhP7XzqyhcutL99Jne+JY+DnHf1NC5yU0TN0BN6NwUM0Nycwdt
bZM8oXJQReHHR85NGPzL2eR8NO0CV7WHMqC5aUMpsAUmbD5jIRWYixGqWeN2TXhuwH8GUtfeJ2af
JqYI1rSmh2VqrKAhdx/oiTY/4P/EGAlsoxxTfNyCFmVWwBp9YP34EiK/Nabnv7u+eyxS1gaIKZQz
a8t4Ezn3Wyv5iPu+32keRctQMZOPQWLg6MsndzI8zOpWzZsDJK3FBHLl6NuGA0DPWFSvQnbaMQ7B
atRTXH0YJhxiC6o96Yj6braN8hRlGl3KJjM7ka+bT33VOgX5vrPagaBUze3XLFPxzr3bWblu3j6U
cd0d2FsxcE2kvhlwPsYZVmzHZH4H+6J5QVe6F6Obf+R+Td4fh6rk7XHIXTm8Vy8yWvQjzfI9fuJ5
YCQIP0P7Tyb4w4qh3A2jO5y6wddpvjS4kj92Y2K+8muqj1biOIE990QXVEcO5ccXS5jec1t6xX3d
Ujm1JIWGRqjj6Yr76pE3xUaAbb+PLGKu/36QbMb4yi1M1RmY0kX9EEuir0+gCcCZ93q7EZlPDTmE
mBbKDYYXc0XvHUyRZFlTo0U5ETL15I5wNJLxjlZTFjsGaC5VuzP6LyOZN5y7FmgV7m+LvTwnUt22
Fmy5noMjMENNX2E4O4FU+iDySZk4dHXhYHx13PjPoW1uPeOXs9GwRGF4GywWEYXKWd2+ZGlJzU3R
nJROOYoRcKnIPoyplBtThyVZkd6oI5ce5S7FOBRlO6fLf2is6Deg4Exslwtcmq3X8AOqiG7VLQna
kERHZ03qbslqxvLvU1HYgVdgEhQs5eg4upL8eu+qzicin0sY43fQ2WqUuSBxyKckS/VlqdQOWHXW
NlO3yiznJ3EBcraW+VRo8IN1i0/EeE8Y0txbCezXdN5pHZLINLsvUW8aTyMD5lieajtKzpIELb6m
bUznPY79lnhQSqNB6LL8Rkme92XHI1/VAE2nYzWWx7yuXlsjtfb5kYurWNeatWzn1KAsLevj7YhX
FfTWZvRjKt5m8+ZbNvzTykDzHjNKrUjEbsFrBMVjNobWDtZPuwvlchcTSN+GCRKk70xA03Nw3axa
VFRWrBMH53YTa2wX8mZjWWC9oKAk2PYTOUkOwEMUa94pS98NsG+rke4y4N9//VDC/+i54Oqq9UJn
KR2PqbF3BUEGmuT9FbCmm5YO+jGqo7uelPOBKIpigeaB04FT9rCrbIz0pypz/WCE6WtDNuf/EbDg
/9usrkXhzv85q4sd6fP7vysRUv+z/wkaMOgDMm3DIZSLl+Bf9/P/qoV2Hfr4dMqiSeZ6Bu09/yOr
6/2H7nDL9Qnq6S4ZWgdyQVcNKsZr/4cLsgCsre1AuuPYcf5vorqQVfhS/6UYGs6AcFxTF6rGiP+o
f/6/FUO7Im/icMqGAIUSdPUgX/VUY3A3uy1xqicjNngLZt0PnoV7OoIUz0SDwMMOhLvqjm2jh6Iz
AzuJptMEAIzpOn5si9hbOVOy86ToVx1FHzOxlF2qNq1tN4AozDBVmRaJqMoFKMezcl8Mc3yMk/iU
lh2JqdDSA0iCnyTnCfHOGDazocPXRt5kspNdylo+kJS0zBroHM/QzL1ZqEoX7y82yo0W5svaNEFS
mQVb+jo3ql0EX+/OrmTg2hhgs4oXUsesJWroBj5QOaKaWVDSEBhoGU4uC/N0X7NWly2LxZFd0xFk
C5ABBx3aEWezqf8WJ7n3a0IpsLXatf3JMxWTcdHmc8Mb01nK5F4UAWnDX9J0xrasOSsio8EyibOr
08WdV+TDXpfNX9HASq9G7vNG5B1J21tPNeaJJUsOZVlOJ3t2jpjgaekI+0cM+teUb6uCOLCpLCol
wRj8ZJ5DbqrTLm4xfM9JyBJiDHd90jab7MFtRPZqRKW/mhLUAe2hlsPNE8UPtrBXb6ig/g9L+kR6
cGEboZVMvE61nWtjOkFEJ84yiSkw/LkLwkG76QALHx292vqJT5dlbXd0A3jTjZxw7nk/A21aJNwi
MgtJym4wYTPRuNah9ZetmXjjTzdU73HaR0weVXpsEe6sgbepy1v+KYccvnNsnegs864xZDbGjrq+
hQ6LMNPJrxS72PcaCd5VSQoaVvuSvrSjDwYjKzYkjZwdNrLsIv7qQrBSt7V2O/hjfwyJsKxaOBlr
H5fzfQI3rFHVpzOTrLClfV8CFDzMbKWxPFcR4U1+SQXu0Z0505EhaVnOBJd+sVTJwTAqtq9tdech
zEM3RCkRvUnuNLny62UUIWYdFSROdZriZkFDDnF+7gAeiQKWa04tQtJljNC1BfK7JSWxyip8wqIa
wmNNa25DUcwrbX0tO7TBwJvNf03imu0fCeRdE6XlrgX0FEDXc7azTggP6pn9nALpppe4WiVjabBN
Geq1qnovw+QjD1+qIrFfjMw4tVXaH0dvuY24pU08EH1iFS+w1b1Lg9k41NcNp8YHlNgb3TbRoWAe
CTyEPJoRbW1HZd9lKTzqEcdtI5YZNj5//7Dv/5O7M9mtHEmz9KsUas8AaUbSSKCrFrrzpCtdzb4h
5O6ScZ7np++P3llVkbVooJbdCWREOCJcLvGSRrP/nPOdW5nn1aPtqC07QnIEJr212C+Np3Gur+w/
fuh8oL29HW6+5Zf3jT9tB8qaDmYu0kcbo5lRON+9p9hKdRMinaN2dZ2K05+/tNUwIzG1LQGEKtyY
dSPXPJf3FWzZVxC0FR6v+BLNpDtGGBYvzkRQbzbHY5bQWrXkAda18IdPNnrMfQO2qHZh7zLX9p/c
Tj03fjCvXdDpa91O7aMVmHRvZk3zmfsUS7IyTncyrwf6RSaPWyjKXixSvVij1cvce+nNMrE65wbV
DCF5nzu/1WKfW65334oHczKMC+aJDlsCFzHm0p+CjHZypqTb2uNeDkMkD1rb75hFofznOERS41J1
mblLfAICst23weReZOAhMVTDuErd+FIypLqmk7c3Ab+WKw7UpBLmSB1U32XrKk7d3UgGCm6U+mWI
Ge2psN/s3FDXMSCcg9niMfPraOdxfE/l4jGa7oPROpttdbBBlnoDdrZWdb8Fr6Xtm8ckVNtIW8yK
Vknvwsai7ylt2mnPWyyiREyou7QjPGWyhdHwtDepJPVpmPneb4PkorOOMJT1ywz8btfFU0uZDsyB
HiuNySqKYDah8Gzx8WSblhYn8I/nsh35ymXHQgmSr68ZT1BsAaQmkjjVoQQugq+c7XTTlkO468an
MQ5/1EumrdDI7oFlbOgkP/UdHmQaPCODVCNj+K9ER0/M49dEFH72ZXAzavHaxpSrJOLWkA7YdIvm
446wGbp3WNH+Y+TE+urX5UFHG0ygxkes3INHMQYILd3T94Dg1tBHu3y3GAYuQuX1KU9S55FGgVNo
eSg3QV2stW78czFj/s+X5gO4m9kxpNRcLe3moZp/NqkPhZr09hpG783IRov5n0jedBR3u8G8l51l
natRGGeeJ+Y/PqUkFGwR/NTZNU3t+EjakCx8KadNnSbxRQXeg51aIbbcLMXeSErKNvQT8A4qm4gQ
XMz5N22H+L9KSt4xiUbX0nXBwCw7+FqtE+TrTQxNAWGSn82MLB4Obal90wW7QIMR1SpeAk5bz9dP
lG7/SHz1PlA+31FCz8adA07oPlBbF+0690FRVx/ZrKhMCgfQC3TZj6kF6Jl2e+gFjDqGEg1K0ClV
Mqymr1zsLevWBHm0wr67KYeUuMJqjBlQw2dm808p3jeJFEKuKXMdn7Ajpm2O0yM0QTE+lBqJ0IrZ
kttMkOochOemMIvvHvbY1k+HXd/g52rxGY0e51MCK/a6SQdA91V87TuaQ6r8se5d4+L7Bo+0Qa68
bQxnVTMAPtn07zAQMalFHukbNBvz2XL1m4UOtAg+h0gg62RmHp0q6426RRvnt0Q9qMbuqe/Ked83
7rRrpjm7OU2NqY4ykqar/WeCA81m5hB0qXPelIFtgTbzzfYSawz8HOUwlJfpx5TWD44q+29enmzq
8+TXNFXEI/oJQgI37lbreL5ZJGHuBhc+UBaG5DidhGpSnfUdTL0EN4AgFABGj9/S63CnPZImqfT0
kx8P3UMdU+NGaeLEynmgjfYQmQyIU12M62AyqWe2hbUpuo4Sh9KDVo3cynGPOrFpoud1Hq11Ighv
Bb6G8Ti3uxhQ6YY5hvGh9bAGRLxyS1vs2iA4W0S5TjZGAcfrvbNsbGPNwJxLHeXRmuPteExYq1YT
PRkHgKkOJERlI7sOTzpitB31HAQ9yVlnYDpDre0boeN4LMZzicHozE5rq9q224h0GLaRzuUPOT1F
kupiOcf2znSm+qy2JeLTZQC5fijj8eLZzwNIVU+7PkUXyaekTegsx9bZZKYDfB9YDbMXbkWIzjez
8N+jVvPN2XTQJXWrWNWyLey6bjcrztSQCfHk2kzlRwwzHau/zFmtaIEZVwALWHFnurWnsH1Kna69
V2bOcCW4jQLgsZiUuRX5hy2G4FwF9ZtMxoeZDhame0QFJ55LPQi1dU0UmCan2AtibsWIgWlRbZMw
KPt0ol4yeZHDRJ/N5zR02Q5Gg8FjCEcg8bV70AkjvlFS/iWD2Sdn5LRXe6mfXtUz7chxQjs7Xbdx
wOhhOvdlvZZDU9xcrKcMHemgBWsSLQbnovYeB5ijO2NCPPnTSG02DBr+pIJA4eLnw/u19NwmZiXP
VJoYW4MSXAxeEP2GpRm39ykpD0zFnHZs2RTaS4MuVbrd0qkr/rTrUrNLgXD/FC7Nu4Wigzde2ngL
kpqbbGnoHZau3qw8R0t3b2MiCHIWzu4tTbOvLpaO33awD+FS+7v0/5rDcSTlfow7moFH9djWNAVb
S2ew5Va3iTYFvGLM2ZtA9mSF92ZHcsDEx+xSPayD5aQzBwTkENNGufQTt+W5S4rywL5l6S5OXhVl
xnwab8XSbjyerAbjMb3Z89ag/riDaP6H1Lzn9d6vUkqS3aUt2czJWVXjrg+naeuTGhlnKGlLwXLD
NncWd+VE87KggrlbuphrImzAD76opP0KXU46jLmefX0ulxZnK1mFy3hJLv3OHUXPeO4+LMAfDMqn
i2yJMEYtFTE19dA0opKSR85G/tnazKqZXg2/RJLC32iDS6Hd+kG3vjzGcXHTRvrcLk3U9tJJjSKs
1x011R2P5NJarQP6q8nLfoil0dqN+ndFxXU8eBCpl9Lrpf26pgY76xUR8Ch4jm0HW4M/7uKcmkcN
gFgHIa0krYVfF6f41lY/Ey9hjTHMS02C+GohgEadPZAYAEnjsc52NH/uZpAgOc9wxYeAwzL4wGzz
MAX1z0oBRS5Ke+OG+BkrdiJ3TN/ZoOBgFA0haS9tP4w8/cYnvBjBonMI+giRnuERgalpjmtwEL/Z
BocbkVTFvnAZzIkUzHCo+ketcVaSrqGMxYufjTHTMFyGc2dgtMECG63ztmXXUjbfHkVfm7KvoVxF
eAelAPQap1SbIrlvkhSxhG3j3k34jXZQhzTpJoSeXYbGZfY6RiiUbYS/t5q9B8v/w8R4yFog5W5j
tseq72nOQKJMDI9hGuJpkagH7Tf+2kPPMWGZMqa3MUBrj6qyIrMPTGU51Ibil69LoAyZB3NjtN+s
2maE1xM2zkt4ojOJm13M4L2RImC1w2AfevoQVz2YgL48m0guqDuGw+Qe+GyPFa8OP2uXVMvs9HwC
xruUD1kFRLSGEzdqhNtgieGBgRZiz124zw2WbFm9hq1z5uV3wl8cUdySVnggR4FzwodsJNyLZZdk
wTJun26or0N2cci9cPdkHyLkri2WrCI8b7ls/VNvR3x37+aE8vX0AXUQbCxNZjRPkmiY6cZ1ZPY4
BSmIguAy+PhZYRMd7cRN7sDooX72XDAkisQx7Ls89C8h2+0VgIG9rdl+ovIKz9+4Q9Ovc+yvWUZl
Qp7H8THG8yZdHiX8aaglZNZx5HI25N9x6pJ4U7Ro11xLF3rT2CHTBVa3yUOvoXnJhs0UTHe+psmn
tNuMZE7i7yz/xUVzMLqRiGomHysXV1tpG3eI7REpG/bWdvPWsV/YpQnYb89TlyhjTpxw242txkvf
B8AywizeKpMtBBMBznNYbAidMUhpNaS1lO0Zk8LMCWBeEyMfGuLxIBHfItNtToTVDjRZWcn8LNL6
d1dKccnH6YWuQJaL/kcxMOad0Y5ZEMV60rq8iNy6CA8TnpkV1cUzsheWWOuYTc1XoyAaTLm3ZkkD
2QIlbIibfZET8mT+QDQf/H+31N86wzL4bR1iD25+KeOM7a/dFM+hfCLBhXOapNJzxn2ih6I8gqAC
IJIEJDGB5rEuRPKswzxddeDH35G+sTEKagLdnKVRgyJ4A4qOX0Ib76S4GqpyArLi9gAEfqJDigFe
u7cNuyLaEkRPmMo3SeyUhyavx3UiuaOEaIxblRa/LLtj2lNjsA+Iym0aglR26P9wZEwIt6nfs6Vp
M1XkvVXG2S5jSLTrD7kxoEAmEueqbyLiJGPtHXVMjachnLMYP/1UG08xNYLEUBc0ikovRp+nl4Yh
v/BMsdfsY46g2ngTN+Ze+obkWEEWJxqWcAL70sd0ZtpTi7r/jMd0F5t0EbD617vUGc3H0iYoBkjl
VLvRscAXcOK9Yz11ab7hJYQJXkfeJhjabMe9WO/pAPJf6kxQv6S959D2z27u9Lt2AOxO9WtQ8NLp
7ziptLs2nVDcPXsUPG2JeZ8E2yj4aN2ez8WgiM6kPXwHb3/YR5UXsIYt5BnPbs9t2v8wR8gLpaFP
2Jwo6ZtdbB/9sOAzyvRFQX6fm3o9pnRk3dXVKz0sNQ60HNW6U9RcRAAC8453Wq8KdHrJycw38QBU
RvFJoQlrf+HHzCYyvK6xeK3nOHuwE/3VuM50X/jVV5oJ6NoeZ8u4NqdNRTop8XFLtYQyuJTWh9MT
Duzt1Nuyfzo0Hp3ERNfEKo1JKY2YCloIeXeNkvVmwCS/5vCCiQlNughuAbLbSvjsi+qM3gGaDvSw
VABzYhtj52yYbPNiyofaEoCFD8/wrpcoMzloDUauUBZMmAn4K8zHpIjfYzc6R3HZ7EHtfWcW8Lxw
JylxLU1rb5QxlQhiV2G4oEdQ7YKy1lwoihlkRIqqafQZLtu17kxa1thN/JmWL9N8/VU88GDpIm/+
/X/x618Fz2mkw/a//fLf/1/id5KS8Zjk/98kgcun/v2ZfuWff+d3/ufv+w9NQP7lLIN/32NoAp7F
gY75X5oA+E4wwoT0LECdJv/qH5qAZf0lgQ+7vpJsDiWn/f/UBLy/SM7ZcDsF0iR2of+ZJAAH9J8E
AZefEalCuCgMOGWV+mdBoI4JRwhcxxvQQK9l3/9KnX1gdKcsdF9C1TzAZnrxqYsV0XxjgvXyt+v1
j3viXygReCgiIOr/9q+Wo2Av/9M3oPjZgCwL/79+0L8rEpq2jrLLWdFtb4JR11g3CxpXOdzwhSsc
x7gRu4kMtqQ/u2dXjmtAYU8Osw8fEwlnHiZPwfeQyidR2szsQ4/dOi9qo7GR+prpxQ31q8QYvM1m
hpHCzz5gb46c/uS9r5JHq8FY4o+PJh6mIaoV6gHGpXpk5+5Pz4JyllQLcuqROJWOSfen7r59KuRS
GpUzQ7xPw5NLI4zS7InsoMCUPJC/cK+2G/gbURUfSVg+BlIfG80jme+CWCSbNkHuLpYgUEkdS0h9
Bh8221hsuRZwwsQFJjMVDNzmGRuG0TRP7MmSDTOoYpsYPkvvrCHz02prlu2aarBsLduxemOgFC31
mwpV0VKIzGAqCyJbqfpBmK/6CdyvXRN0odyPGg8GA4Oxj/iPjoWalvMKB7rGq5kwNaQCmTGuBae9
x2pM7QcqCMHNECoV6fTBNiRZFyn2j9JIxnURkNFoaIccVVVvi0a9YqUJ7wqfpPU4rux2KSmxu2ut
BiqJOBqaFdaZudkDlx6P9eKQYPR3Zyv/064FF6VnP8+hZlfgBmNTgi0ooLBkI4KoWVtIHXZp8wmG
1otMltTW2ImdZWdfIN2eSIfAiweV1LfOznOxWQ1tgD+XOb9vKXZahGUt09n7ToB1QDbOfpTpXgY1
/ML4u/AxqiVl9T716dtkdO+QbJ/6mei5bO7sroBBuxTGZ0F5hYnFTMbtgMaDhSBmYxrywadaZDd9
qaH01nXoOHdehmOF082RT5z4HWZVFXb5BofhaZw7hnS2v4Mk489D+zySK6gq9B0YdjcAfmTtQ20Q
eOEfJnNToESNFkXuXUtI2OeimMvrsy7YtFQju4zS+dFTwcg34vono6rh6SS8F+LpzQ1emcdF52Fi
COfEFHRY0ZYZE0d2ytbI7U/muopoFSqbdCtlveb4/8OxJvfQuxiFIrTo5cIEI6SrylYPbLRhd2D8
uItHuoPAYh4MwZ9XxPpIbhLZQo72PuwfSl5Um7J26F0lWrUmu/xriKNtMix/YBb9pDv1M8V+RFTu
UbLx2fYi49xN1Cfow2U4sysVWQcmnqtC5r80M7ZVaHZHaLzvsjVf6AsOVwEkklUWfzW5YRzyqbmC
MjtIgRFjQqdzKwcjdFq+LD502jd4zmD94vjihNQ3AcRxr/ohzXhct3l3MSxn3yZevbNT9yupf2Pu
2Sazcn9FDc+48WQUuBlmq34ZiUWlAaLWKENIdww6p6H96OjJWM0j+fjaVHeNMxt7Kft51+vynU6K
9g7Ekl6bsWVubbq11l3QUIFMqU7bA1MSWb/OzPaXlTWfgApOHZ4QyEbxrS4Tpo7S21SNB6vOVxQY
G9+YhW1GteGzY6E2NUB06qLpd2xCj+DMY/CvnD6Fshk2gImStGjiDmh/OhH14u7EYF903VvnFRen
NgHaWfoSlax7StDEMUxJtJ6jkbzgcC70AHZsEtsuXBwjZJFxM4QUijkd+5W8+Fl4GOAEMsJaG+1L
65UXy0p+uYoIVZZcx4nNrCijgtP4pDap778iKTP1RWO07UWAkuS1XblBuMZsHyKLCOVBC7MT5xBM
H7SM+4dK9dBvc29jz+54a+OtO+MUzYPhyK/z81w0z32NDk1HW3CdvbY5D6yla1anKaNCxhXQ6CPC
zgy/bG+je3uf6WI4VnocttqxDJjz05pa2OTNqqKa4wauQBNII/MZM0NXZbLRgji7em1ALXxQf7hD
96MJWaMr8DmRXS1UO5JOFttCsi8MFeMGla5sW5ZtvK4+VDdo7i5dtHZ9KjKzgVlGaj6QBB0YI3oJ
2DmSWF/Sjt4oF5OrcojeDAyXvoW5n2moWONE2o4hwL84gLmIld9zGB+jJsQDRtdy/jW1uFB1lKnD
6I5no1/gLonaD6nxGpgWXTcjFtbEf/IEamb/a6hMb8/0SKLnh4teWc+nLBoIrRGrLN0I/5zRrtKl
3S6qvitfZjsrQirS/Xs5mSd4vrAL3K2Z54KUb+uv0QgwB0NljAMi2qHepfGM6ctB9Dfb/lJUyXez
BPO6PECljDfKLqq16UZ6A+wf8DAMmgEXpasGOsLcweTBdylO9Fr4Pj02YmCyk9NiBxVwufGYx6RO
jk00ATds7U1KcARLWQaq1o12JCUUCw4NksLpH1schdtYMo6Nfc5sUznRL4evM5GYpZFCCGdWtOXm
JQGRxjpkIhCHKAHB0bicdvLSI+hMzLTDO1kkehMJG3wphmMmNR6IaNR8ari3raFg+E31/dRr7wQq
ZEXnMht1yfiQHDllfMunzUGMDBEvFnxie8rnD2GVMAzoGmgcVQLmUzfWlhkLa61r5ivLjxFCp/CS
oThiW12YDPMtD4ObFNASO59vjsKBU1l5L0noHcCQcVN2I5Qmny7ZUmxcFb02ESM24Z6RQ+s7GyFm
3Wv9QHAWF/ifcvOgp0I+pAQyrzB0knRctn6Nm7+GzbzzamrPp45n3l2SqX5UPtSO8U6AFMNkHJKL
w8W4LiLgGEnvv4w65R+cfc06F1kNSlUMvSQLgMNOkbNlT/i7nFocbkTwGU4Tm8bs3U7sh7KEO3ic
gk85pO9hJQ+dQ8NPMNA3F7pbHmWQBQuBTX56TG4AI7IZmIeT7zgBy+2UceREgSQY9bNDGOqEDXCA
lWKNx4PzJV+WRJ8/4mBJ7SGHrMxpmMcQ6d17Lobk19zOn+QV3XVaeR89xuaKkGuplhkOZXsr11SH
IsjyLSC7qxD5QxjmnNMFoQ8O8xvcBPhXk7bcNpi4LUzc5QwOo25KZJ1yvMEwvrT1yLC1LkFJhhfk
Y/pxE4C2DqMJw5nItU3ghvP6AyvCoaPYCsjqbL7a6G4hoxyZ8ekkuXoMGbpCwTQ3Ahn5ZvufYTfL
bT4P59hjQoWag4nMTOB/JNX31ITZTmladcyaUdVYT2xNf5sh1OCq4q3YJjUoKKsCl7WUa2o9HTrZ
MaJdwirpgvQqxI/R1pxkofLskmyXjDb3Nr3IK4JQO0vHzzOrABsJXk/Nkmuq+dBykGGGK94DZRIJ
Qj1W0bWBmQ9pQP8s7OpcMenzqC9r8mCVzoBq0+C1ZNtMwnqfOuGt0965QjhlVxQeJMtBI/L3skS4
bi9zW3wBDXtQebvzbbaQy2+o5XPRObhuZf9uBMUpLdB8bBTGUZe7wPu2VKoAZQ0PqanfwkRhkQiO
UUe2ZqoufEEqWGECQ0Mg5MSt3NYwLg36BmtXvJoslOti2+eoNRS6sC9rqkeEli9DMbYnpbXxfAed
eogu3AIvGfi0BsQIKXn/uRwsLDH58wAAOK+ml7K2HkHcPgb4laCcDFgJZXyrMo8NijhSNcs23F+1
/hjREz8ee4gfd2F+dPL8KcuMA8f94X4p8CuSgvrEDlDYyLIMvsfQ1Utnmtc5Bf+H4RID6chstALe
nob5cwIBd02ZL6Xh9tEqMjYUfvk9RCW2fgtTScMUdna3PlBGuYwqlR5BYVqfDks+iN78PSvQ/r1i
Z2c8plDzmHHgsAKtvvKDdGFtLl2TGh+xcrZEG/ZQB44SHGBBJtGvmxfb8UOcDu8ix/bkAuzz82dt
DHtlGKc5aQ5d6X2psuHS+/o9mkKatenLgth919hzs4QSzipJzyZv4TtcITcbQBGjSarDXRCurZTg
9lkWXH0bp4kSUVw36uC1w1eg8nehmVbTrchMOP3WqX0Lhbdt7YOnj3pObuZyB+d0jxal4J7UtTw3
07JNSDYVTWlzPL63pk/oU5P1VB8C8vAmm75Agl4bkd0qJ30BQb3HS42f2MwgYWrUnYTmATVei/rb
72FHOuGf2LO9DRKPinvYrRRppt1BajKm8VzdDHPcp5mLq8hhOYzy5VqMJ1cK9lwVSFPkUy+tMzKd
Ys+qhVYv56/QYm83SmhK8FfhQcWUyzR4zOsk3tjook7FYDhtp4nQZkfcrDrOZkZr5tzHGwfhbBdX
5buXJz+Dsf/EGujcYTi9YDl5D3qqokfzaivw+2xsX5y25sXIgqrrry6P35drPeQRa7Jv0lZGaNlj
1hg3KbkJO8OjY15aI91Sx/CUsoVcuXH0jn0FTLkJ20jOWG8bPFpG9dYlMdYVb/zEQeMK94aPkQU8
+akr66k1+XL1NQnHY9csZc5c8NgGF5CgxoB2S+n7HGYyMFY+8V9mC0ygfjfMYhlltTs8UixyWGZC
k1dYaHQsUdhJTDaSbU6PWoT4lHLE6PQLvvRPvHVko51gbTIpOOnMeqHfPNwzDFw5ePmvnjW8mHaM
kGgshFJAWQ8JBa3ge5qDpcZHIOjuefD4IHEKPaqxP4gPqE780lyNS2VDztPDq/2Gbrwrw+ad2PvF
tcUnJZ6ffgmTuk31tsChz2mB7TE4ADN5d/2csI9hb6s++YqrADMAM+eqfpAwOXI/uJoue8TGjsnu
D/LiqZkup6A+A6bZLv9PrfJn2cLEZ7u7dpTaxBGRhuKeYgiYK7Xcm8vHawg65bydrLLNFFGtVAJe
xK5HxjJ8i40m2ChnPHoMwAnIkWseSmxzxOWeAp1eXF29W3Z1Cz3vPHTmJ+RPPqqUPlZE6uscNS+d
Kn5SzwsfjDI634SpVWfQyKbbIEx5z5SIly1J15ZBMSGgU+gGl1mhDSVO9224yZtR2R/lBGbIb7LL
UCvIQBm8pxr21c4zIurTzWMSVI/97GyclOOkocnGtW/QUTwSXCP6mE8eKa2iYj9x33RDdE8A4Swj
Tkg0Rue0n3T9CtpgnHIc7oQq17GAXOKK/q3mhFA0DV16VoAfI5eUSuQBsD8EXIvs6MrNwS7jg3gd
KvSZHhC14M9RMQTuGOdUOYk3mfMH1QihUJoIADS7oi9YZ+ikgedJJwJENjyB9n5lhlN1knl5yz2n
38MrT1WW3cuZ8tplVI0KQ7OueqoTH7CCqa11PZCM8tOSNoJRwr+RVxrAmrp+Lmv6Zp2eUFKe2PYh
1gkdpW66rvoMiFO0PAvx/DxBCln788RNZ8zwSBfGXIwnruFZMoNoOmBr/pBxDxPSoXwiAEirqCiY
2/dwUquxaYIfefFN9cEup+DqDcJpvnWB+i7b+/bOEReVQ4QP5/YjLP2dp9zoyWyJJsxsv02WV4hm
HGylXEtXIVmWMaCJwDvTIrFNvDnFrZ7na59brNyXwvlCcHpt5trFHpXALGyijQnhtpimuybyfgO/
m1C0o0/8/q/CorGFJPUb5D7Oy0CR71Zl+jaknXFHxKA+GHP8oQAcjtHImRepSreavTBLuLXEIO0C
MCzufFfBQCfSX8LjWskQO4QuEJOloDQ7Lp47V5IOXryArUYopeib2CGNOmyjyp9xzsZozOhqyGMi
98IDOjKqZp/IK3RAwvudfl1yYVuzqt769NZkHOiGKLu3rRHiJ+auSUbVrSqSXTA0iERx5TBpJPM5
dOO6d5v63FF1bjYALOqKNN+UNSfX0JtyupC3Mw6i48dvmXEI4wccs5uY5dU3VXgyMJ6vRttaQuEm
fmRb4muhv4gjcnVHxSEFpbH1rsZP9ss9MeqgJZvNsYMBcbHvA+yygL3iwD7Rq0Y5EkdUfHDwRDI2
NOTzfmfBTBjfDzeJzcxwdiguoJRhqRPIHo2CQl4vgO/UJL9an7wsIxiHw8A7Ll/FncN5PrBxNA/Y
h+8MCyuaBxLGT45UTtEoL+qfk8EFd2frCas3e2+7tnndetsYQXoFkoonxoOcX+PiXPUDBcdpe5uc
pXOo9kruWqjiAiNCDgSOrnliaDL4UTfVO3XxmF8t3LE2TiHL4RisQgn0oU4P6CbQnJLd1CA02fTo
iATWtt/xnbuc9gtFg2+YAOIaYfVvabUi2lGOL9pRv7GbwMZZGqVzzvN3qQgpHTHnix9F4DlAgEE+
/jD0+OJILoaXcV8EkFptG7Gr54MpdP6E4o0INBsfzax+uHVONYT7PI/YFzp/l/f+RY3mt1RZzkZ+
vmoQBhz2Fl8k1u0MYIVFeQN88egtje0botmtK+aXbkxfexm82mUPBCR76GP/t648XJu1xK69zBmd
NliNCWgFJqcaq2ufHpIAgzs4RowT6zjneGLRC3sXZGKgpgZzwTh7lC6k7Bx0Hr5Y0fg6nHovVMxw
+fHwhY3Ly3Pf2ghiVhcyYLStrR6GUznCOZOJe2iNag2HApECLBka5Bq2IzZ50R4wNkJVqDHNR0D0
2RQpvOcInmrTpyarVrvvvKr/6KT3FOSnTgKq0zRRV5XtcXDpgEPG5YYE7zmEVlyDqKXLYToErrU1
QwTuynB+eUn1m7ED2UiG9NHARK0dBXiKggnz8tk0ZbChOmkf5h+ioTEjyD8IelwpW0lW3lB+SIMf
NevzamEdR7c0/M3Z9GHmzzLy+VMbJNQMtm0j4huwjY2jAKWyOt/RpzCL69A+BEENVGrV0iNrptm0
Av1+78acNrSpf/QtuP2QAnGAju0q6Ww89t7DWHKRgCUzKk6witTS3IAV/83CRd608B5gEhEXzI8Q
B4BCg5y9VxqfUJ4815oqlLa+1DjCWgMnemolNxLf0YrJDUi4jWHyQlMaDlcMVEWML30vTxCVV0Zm
n9qwPCOj5wQO5FuXnt2x2VV5ow9hLOGc0P8bceNCx0i2PWZ4TS0PwAFimm2QfSQsH4HIM4rcvL1Y
QNXWZz1QdJ5mya2aG7Yn2OaryfxqcH+feNyvPRaMORxf8hBsugSTPb7EkcMBJmDrS2mI7NO1xwAl
8+2VAzofzd7cCUD5pi9PQ9e+D0wgybjupkD/rp3kuY3zBR9E3Bskgc3DAkT8eYDZoc2UXl3Q+qrg
oppkRYi60+FcdZRPmAm3AW9dYnltUbQ7Ld0vW6bVvkvMCxTRw+z4BEPT/mlorLNXVXf/v6uq1hJm
+ptKuP5sP//lK2+Bo95/Zl//9q+rz+7Xf1NU//F7/kNRdf5SHCaQLOHSOcqz/lbnqv7yF5kV377P
EIm//aeiKv+SfBncb5aksVA4kgBW839SVuZfPl/F5H8WgCQfTfV/mLIiAfZPmqaHzskXW1DASihl
L4WJf0tZibgWPYSZZcJrfS+5TkhO5VfijzdPFsU2HE+NDMnj8bih7vTA7cfyNITix1Th+KHx4Ogw
V0t0f3CpWDrWGRyU0LA5d0EJzkTxGi1nw4yRiq0vUztPvCICf+tbYFQ6z8ixnF0j4RtXyXV/DO2Z
IV1aPASVMTz3b7ErTkzbw89iGUb2ZUyvmXTLjcG5Ks8a61pG8XsnSWiGLN9BgtSC0YMtGeDQKOQI
T9lgnTZgN+lkOdfJeEmCfDwRMHePfcE7pGEHr4YivzdonF+XvvVzVGggI5SAa25XFadmuhjNRB6q
qUScLJo3KiE+vSL1N6bPjGzghbBjUwc/Kl2AVIMP2cio4IZHdnnF7PaGE99cjwZNGHZZ1ids3oW/
YrhFyUcQ1YfUYss5pC+69Lz3tvCPsUqHN0d345ZKPutAMurT8lGB+op+1H7qD38q6ZhN1/jjXzCz
ukwM63hfEvN8pa+PXDnZa5DSkvhoxl+DxRfes+fZUUGCxpgn3yZVYXwGiTxH2sr3RYgOltoYTMIM
XmMrYJJCrrr5E0t6OqXVUwJyPjPSD8NSF7KoFtHPedxVwi+uaTFttJfOfBbqTzJmP1rxJgg78+qH
UfPgW+BfB6vHKuxdke/TBxV0yYOzZPqtyTd2rdFeckc1i5/H2GiT4L7HGCJNp/lC7gp8mLaMo+f1
T2VtVj+rhT3lpPZ9R2H4HRbvfGfNuKYRnx7/N3dnshw5kl3RL0IZ4BgcvlTME4NjkExuYCSTiXmG
Y/p6HVSrrVsy00JbbdKqqzozyWCE4/l9957rlj1vyDl+cNmhvACk885e0v2mmoiNPKbnfVgZwdUa
4nKrLc5iPrvQn6JQP+Q9SJqg+pyHNtzNCotPCdX2iBjsrQxpEIrNWvBUYC7hkS3BnGgo39sqKu+6
wPsyRwZjRpb8khNJPI/FZ2zSIzSUPiON0/nPTmOrQ2Rj5hlRNduILatkngepqMZqFybuc5T31ink
UrTBZ1Nssu5EHse8+Sjst/izd9CwZmh4FTrsHTYM8Gg19LxROxgexhTjbyL4+tp5Pg/pMO/MMZse
KJt7t7PpxFsnw0Bfs6xS6Vdr/ALbyZhu5LwK6q0AIwCC0Te2jaVNeipMa23RuCVCaGwFKWbkXOsS
+1238qfuwL7hye39m1XaYORHiBFj92YorquVM5lwhOAvttO+ngYMoulII9mQPlRWGRyUwGAUNly0
Z8cKzr5qv9pyePTC5Gip9Nt3eSmcCGaXp/zvLoVUGVUOafz2bazFY8OI8TCy2m9st3wkXs9eIm9O
bOU0V2znQotkujdMXBBRUJ3div8jRapPsa1xrPtgmiaQC0U47IMR5TVx75NEUPJoN2ojDdqomtJA
7p35PmKqF3hj0nGYu1ikIVdaQn61TxbFTGsOkS9nCoCBqwnTN2FEOvtKf8td7cJhD0SEjpl7g73t
vXQ/6YrqLiMl7mvypiF3vBrmkWs/Odh2D04tXnQBLcT3dbPLKII5qca/1gwsj77pfmDS1XesVNpt
D8uXxLxT7GeiHWdNYUlvt/M1ZJ83doZ9RcQzTsZcg62aI30ABVtjsUyjMyWcNM4YRXykG+EVKLl4
7HqLhfpQADjUv2sp5kvXNuXOy12uSn4isOJaXXf2dX31gfTeqsKINjSQUKJQqHNSMMcZms9uF9Ne
wS10kFwU7OBd5oDgXHiuJUnGIUKY6QAlBHKVBNG9A/emmJY+uegZq7je6b4m2Zn/Kn/Z2qdF7CkB
3LmdLAyjkXXGZ3LzsnDPjY+EffzZNMMfzIKPAxcaakkcFjzn1Gu+So42XSOs2oF16MX4kZs4IHzG
MlfdMGgcmMg+8tF+xBynau/JZ9E318VXXtcP7syb1xuuSUmducK3qZz6xR6Wy07vvkMx2kWSxhc3
9vZRo96VQDCdzXMkgytD72X2a5K7rBV71kmhyp9QXIFSue8YYR57230sXDY+QGO4V+QIdv58CN6V
lfzihofLMf5aejkhYpnGvpnhVpS88HwsX3xKazYyH7Fiyr1pokizmnocqUKYQiSPpF/e6vS36sj+
3ebTBodIvR4UZbZgCYYJP9Ewv7WGAhDX+XcOIeFVIKEAqOncOc65LKxLVmDR547WdTQONQP0G8HW
vPC8n+XhRygFjftd1em8S4rpkfaqpZPozY6zF3LJ2DXWlGP9grVLmMabN0OpfKQ2dzdEAdkB2bz7
70jX4waCR/PlVldvKkN+SrglUuFIHq44OuTMRWwghEtGBj4gpNMPndIuAIYnuYaOpr8wL4+x2w1n
37F5pEPUwqifkan7zMbZegWm5ZEO3xpudiDDWB3sDAgJh+q6Xsb4FMGRQOt4MGcVXPtKE9riT5BG
N21Trg4dawiKsDAk0nTPbqFeSX76cWzdbNZFEMgySgNUzBMGb+mtSzrCeBMUEDsxiG3BmCN+heLI
2kiE6PI6x66flmrVeV267riAbb0Z1ZWu3m5VFfLJD2kc4dgZ8cbwoxnYqSvTpTrSQgsIyaJ3QCOh
ebfunRddVcrVz69NaA3GyjEC2qQQtLc9je5to2g/8sS18MV9brPrd7P+Pg+KH045Nm/EiAETFR9+
Z/7RWXQdu/gPVoHnwbNeOfXAl5W1v8fgue4p8eavTtieedMLbH2Y2cr5HfnNcMgs6z7wAtDFpN2l
n1Bt5jjAGor02BIQAIAseVtxKBGqIwXvsgYSqvsZgY1AX7efShXJrTkNLVq2QbiCqVCJPj3JRG1s
hbhrYyru/Bvrm61KKhBaCAUgO4v5g6gfplGCX6Do6W9cV2B417WFp7SPegxRGSZt6dzY91tbZA0G
vJTFesbNhuVtE1KuUscDT5QmRprPrHWAGriKXazpdXWxRgi4Cfa5l7jpoWCBjqmFAy+630xF+8rz
Ol+z+u9WQBc9f3wbBe8AwwStSrm99pDhrB4YaWXAJe6rvNmTBDnVkDr60Qoe8L2/Ol2xR94AOFrh
9s3If5WLc2fKjeJAjwRsm19WYU8PY9wQ73I21DcAuSi5Mtdlna9rfzgaod737J1DkR6lGjEakGyA
p/xSx91HLOaaDa+DFE294/Q2eA7tt0m1M2YHHcclYGlB6GjIgpoFq7BsHK6OHCCuyeLSUmcG7+Yp
d8FX9mwi43yBLVfdB4+JVxmmL3Ug6ObFOhP401MCj1EbCMWqWIA4jf3QkC2wBOdapdvXVnMyKJhW
lJx6GzdFD2ib/d//1oHwDufjqUo90NomnpYSTmz7kaTtx+Dwyhshrx3UL0jPQbMSU/WcGjnWec1/
k3+MxHmLMfnjV+qY5r2zBZKsyvmbIic7ejP5Jd/jTekFQFMdJMeiCdlq3QHZiaEXEUsrAwohxpTD
cETCd7LM5SCvXtNS4mai1JwgoVrDBOKgCJPVlhm3Y+ixjn//wCnXgeDbvU+uy6IREMSm9NB8u3ze
hlbsrWI/+zSZHAUrWLelHa3Zzhm7/tAPSeJnbxUZGx6ljFgBZISApySomPYj8Iv7atK4rtwJicX7
PYCY4w+5+VF1X5oY7uVM+0HzUWbm00g6cuX8CoqSSCZ05oyTLazDhybEUEEygiYrtt12Zb8CO1K0
iy+jjvvba9J9BWWneu1bCu+o4fkdDu1O9M0Lao619k2+jpSNelLeN5g31mG+mN/RUEy4TqtUlveK
jsmVWH7IyzDMHsqHT8ZLT3IRrtNwxz3nNZQ49hK29zjZ2cCVLkZJLS4xGl3iWD+yeSYi/ztOpy1d
f79Typ5WpdKXiuV+oVvqupdKJNW8jrb4pSpuKiVIApuKzVUvUEMC85sw4NPyvTpj1QJ+O5KR2SVD
cl7izusI9igrinXa4nf9+0fJJuo+09Y5ZI2dWPVHb3HLmq3+2pDnWtsczThx+JbGudq4FuYU3vOS
J8aUgL00Pft3n+dUu2OA9PxbzeCSG3zNcxY9+KmztZYrT5NREpFCUFwHNJKupAJEObhD9Zhzh6fw
LqYnIR75CE5s3Q0/uLdTsKWNSty9HtOlwTZSey90g5cR0RqkT/07hOG3ibGPluuhN3DOyOmYTfjl
J4GHzPKDFEJEWjwbNa78LnsAFaAequUXKum9bUbcYYPqrNfYNsSDhXCWFYQoYHByM406Z5/5fbRp
8gH6HqvYdV+UFcLrNJy82n8BqRhd/vVLgI/uH//TiCzuW8YSZSBQv0JYdCkHivBb5rUJgjSK9r2J
PJ1qZO54KryjHXfJHSGUB9sN0/shdg7U67I2CZuPoJH1Pkn85InM/oXSuJM0y/rI7WYdx2yQi95/
SGtlbStzAsE9mY9UxSvQae1JQxSiFF36rC79fvwYk5FmCl/FcGBZ1MbPsWInXQcEViek71HeamFd
JmimHKrnxJxOleWcai4qxtLTNfncLepS+9uFlNvX1AfESR7tph4Zno5Rih2dn2TECtVV5WMccvUX
WjQHItsYr4v2IeqJ+LcS25fOyhOGzp2h3scGKH4jq7fZF1hmZg4xPGTNxCO1oefvkxh2CrBdqp1t
BIBV6bjuReITSDqhBTAhGqM8GhX/Oi3vdW8FzBeMLpgQV31D2K1S4YloVMIITqpast6CuLuPZEQa
ryM3bdry4I7elXT5GssNqBoXAi1u1o2iVQ1KhaGeosZxObuZQkMygRwY3xi0sFgmdX0cJ6rq3E5c
XAtASRsTyR1CUuf+N9LNVbqBj/w93mFSh0OuhbEh+Z1sE8Wq35lDZ+O4xIyGQjb3WcrWOTfJ9NTM
WmsoXfXN86r8EiQZVrJ53jbMxFgDaXevRyZmVVbFk2e9QPE/J1M+vjF8p5iRlLpUGEOltK4U2XZE
xKJynbSaLhgaNPFZJc8hrha7ZxvbEJO6hfEOU1t6TntylL1bDMdc1y7w0Cp6SiqSSmYvu+9s7fc/
foPhiic8e+Uqdc8MyuEjjAZEmDL5xGngbLvIJKPPhTXYjXr408mz4Wj1Nmr6OhbvS9LZdwUPsrMw
PAzo00jbgj+BvbCnkOGtp5G8wF0jxuhPWsXqFGb1nbahvtv5axUP1r3bK+AHRXGtcqAJCaPhxgr3
LZ4Sv6zyjTXS8ZHnOAHDRMldzoXEJsRM3VY4s+bCnk+OKKvUU57y9EMjhCk2rLvJgxdtn80mpduS
i63ZWcdZkbU2Fhe6jHJEKFzO/Z1Lxfm6Y/FBHn86eX6F50jbz9ro6F8IonM42TeXM3RtWwBzKc+9
r/LZPQIej+qS49YFDR32Z7ymHR4wsEVJiXwdd7axzUW0U6aFL53A/WamoVKVZX/EY4lOlLWSMl0i
Xhl8SnsiPojdHbsYLkGEqoNv4I+Op36iCNxYPLTkE6KCt2bs/nBde3VIv/Y8NrLcf2ioaT509adX
8jYIu/pmm9Aq4KsmPlZ3WTM1KJonmkB668Z0TmhN2MNKqkM0enjEMCHj1r6ooj8ArDgRt8J03IHs
tDCmFylhwibFS9U25jfVPV9u2wmcPS1pZvmixuh313GYWpN5P41PaKUS2kd5BhpOAKoJv+OEUjMw
gccaLxEYfniEYpg27PfZqVIgi0mB70tCGMgGejLS5LPR9G40FmuEoDxFKbJj6PR7ly8SVgQF1l5w
/v8txlumZXpKIIT/79iz/2j+pxz/r9/1X3q8p/7immJi0KDyEO6Dj9z9z4ST+MvGH4YULx2C+KZN
/Ohf1DPUe9BmpunLJZxI8ui/9HjvL9N2XaUk/mVXWgRn/096vOnyHf03PR62GkK5YiHAV+I45pJB
+jc9vh4jJxyFXW4kiHYchQ+1bcJZMQvvUvsk5tya0JDX1tuChT/b3qE8WL2d7YqaqF1CR8DJZ9V5
0tU4b7Ma2xrPiGHFJ8LbCgIfFxwk1eXvf/r7lzSzyNQxh65D1KhdR/8mRoe44wmZxntLqmqTqQ7X
sXaeQ+neC8gv5P6bLe69a55STYHlqV5P9hR/xQ0gMgv7oTGZ/qZsWO+aib93IMxwFckGqjBY+oWi
uTDCUaEFXHAVWnpD5wiLsIrIoY837AKzlhVtNeTXMoAx2GZi7YomfG0BVmNks/Fn1R9uBaIVg4p1
i1rjYhkRtijHap+cucl4ACjjChbgp6ThYRdH8TYtEgLNEqUQTY07Fz7sbWPP2/gD7JB7T+zt2+5x
musUZ7bLXWnmPObx9+a4BsjHKL+ENs3icQ35LCyM10YzypFOfzFlhVQgebL2s/kdx6R97cHlUVpy
pmuHhhvkfRuMwRnEGIHLti12RmuTViIAfwqAsjWDrdHBzfxxSPtiUxnU3Q6DOowq3CU6EjsTRYQ6
2/gqgvCqOg2o3B+/Qb5Hz5SUXLu2b3fDQD3RUGzLfoYzlecOYa1H9ghcS6eUZCi2axIH1MpF4WNm
jP5FKwyiKipWupkpUJodanTEfGY/Ka65m92Lyv6yykPjNMkWKUt1yLc0nQd4kQmtJKT8+SrvkHqr
dSjsak/hX7FGUDsGAzpwHpusjSDHe9OOjwD+Fnu8y+GdcxlXf9wns86cdcz+d1XI6S0lOLopuMeu
y0xsAei/UUO0s5v4GiNOUGkKelmN7sayjVcfIHPjDoAkhnEnUjjEfV48N9NMzs5h/+Tk4yEem0s0
lnvdlR9Ghqig54e+ran0ligvAGi3snS/jMACHQrnnnB6/lJlI2WC9GkBRHGmFZI934ZVvdK35q2q
7s/0q2izV1Z2TyU4JF5W6GEpiZcAjlAPoX7V9FSYVNxBYnW2dHjMEvptrDI52379lqcklwiT0WYc
VB/w2A/NjC6Udskf8nPw3yhOJ2VOJaDLc4XFMayaflsFmUHsi6tOO48vLHyfs4mvUpSCFEbH+0oG
4jRWZbzNS72VwzSsk6SL1lFBLijGSjjTqrEOzPGbIm22ApSX0dqJMcjdJKNoNnmIvUhPOPANsoR2
MbH8j8zXgAzILrR5OPG6RGmXH4yrGzHAQcm4xiXatBvYsH1z5vmh3+Zd9RE3/nI94VgoCg9POJfC
Xe65R1+gE2eJ/yspiBgVDZsODdxru5s69OkyRh4ak2fPI3rdNrhlCkIRhgedFfShsW0lTCWAH6tI
Nf1mrOB4uDjIstI5dF66VU54g6t0NzASr+aG5VXjdZdAfHTSJMcwVwtbpkUfJCeGuek9l8FDrAGK
YYmwPPnqpIWFR07sKuUBH8wGa9eW6ipzCaUNAw/gMy61jIfrIJKPYxWgC9u3NKFarp4xc2RZ9Bbn
rEVJgsw1czE6Fvadkn5DtPqRbDxTUPRtAHDZ0rkAuw9hm4r2x2z4geUQ7oYOS5Gy3Z5zZWJbwYxp
BMWzl3e7oZ5LwhFgSfoGcclj/Ra3NKO1ZrSVoD0inciDTpKnPIghA5pkSLts3toF/gMavtaikbD7
qEikptNdYlCkKTAD8z1NqwDHMBEEbrg650sNgkNnD/FWmyWo3uQDLzUPEjxJbKU2UQOUNXGpouUh
gKLyXvfAXefpu7eAYgfMhStPzUfyGKB1Y0j6U+dqBMkNE2zgTg/0A4TbuayIm7v+A8VexMfkSI9m
BWzL9L8HAcpb3lwSBNex4MysynaEg2zV29ErHwAVsBCsfLpxaejTVf6TWrxdo4HcjhPDdgwhz+M5
Hvb0a8ETrPQu4gmGjMK+bjaIueY2FAc7gqALawzDY8xJqNiseNW4NRcovl/xSZ9rDS2v3rUxmwSw
jS+61NbaNanG8CXkNNO6gObeFBGnfnnL/GLBj40kSjtkxdE9O0RZaLihI0fX+w6OAyBzVwM4oqsm
tEW4LWSPeFehL3svdfhpRNMvMZAnGsgFKotrozaoXca33qVw05yE7zV9E+3EG+fHjeQtiAx0+RzQ
RmUeLJcwRnwlc3w3RdO3sFg62cZ06saETumFVR3l1mPkG2xkqgdB3E9QQyby4cnQ7ntpZM9E5u/9
oeeSPfYfVkGeKlT0hTYJ32zi9u91pigpaL+mObzTULDYLN1qFWKVph8mC7gglwl9nlkknmoZ8KOU
e5H0HaCukaJxBodS8za3EFWd2uSvktbbTHPhOvGcbzoik01sK3cPop6mttzzjhJgIgbToK9wO8pD
NjvNPdiYO9ttxnVSOO668krvLsmB5o9UtWa8GpF1Z0rsmlwLxV5OPeUDqHEGOi2mRg/ZpJy5KE9g
jVmhrrk0dNu2tYy7qnmQyeBfeeZZB4VrGRxRNV/dgbAHWd7siUzKjeksobfOym6q6vx1E0O/nv1m
WjKkHa+xaj7Bji6NL3n3OGUsgNLRBXhcuC96aNVz20XOPmIGXffGAHywHz6lb+qNwNNxLJLhlE1y
oNpWpcR5kvFgRfFdCcidcKyXvIaOex0SwzuWs4Ty7AWX5gNj7nwdUbslBeNQZC2IMU13plnI5jI2
Hxof31vttdXZiIrfENkXE+LZbH24PTAzaX0iO8X7HdcbfjKauVYp67p1TTOut4TWzdz7buFdyr48
QwFDe6Cizyp/+pzDJSjbNda2sYIj00bGpu+KFCJu/T4E9OxwH9zmNlNJyijEA3WbCYpOMK9g9+qr
Q9d22YX+VpROUkPbOJOo2yDyfD+2H6HKzKzGiFWxj0FTm8bxhXSpSUAvKMzgoAnXwgmtPYZOgod9
wZwSl5dyEPXelBkWblOdDI1pWQXk3fLpfSLvQQgmG5+pZ0BIUwaN6VF5JnoJ17GLznUeUADsy2HT
LY6xOnDR9yCKnQAqbrxWWi/KQPmppjY8TG1H/MGsAP2ZAOQmqTpSfYrNaXHfV559hvDBh8/0jIOn
M3J+nmCXFLmPYwphHehktOfKHB+EBw1gSHmBoPVW25HNUD1lC96D7SwZy6AOsMIZ4ljjjcelW1Il
O7OiIIMwlo8qYvDCkWseonTDi7EWUWmiH6lL0o/vc0gvqF/IS94W9xgIhh3aBEl1tpj6bEzP1EON
C0iQsiKDqbaO9sLxv/XCHYbxJPD99V1GVYgruU80zZ3siAGSfj0LhoBN5g5vGN93fXsPFR68UWjc
tR0vSFAKzlNw6obL6JNVOELTOHsol7W1h4wb1VDPkNEtEIe0OoZNm7KbhiOVNMzBdXxdABQna1lp
qkxd9OjdjWogHpH2D5KRDD8gmn3t6d8mHeMr6pM3vS7WZSN/ZF23fKndm1/2Z9EBJK1HAFL1+G11
DCIOK2pgb5wG0GKgB/hPbgkyC3MPJup8oRbN1asZEWJRJqgdAsGAoBH2oETNe8yPo1lsUxMdr9bh
5xgbL9lEI/Oc4syQrOgy/ZUbbEtDatO8wjmY+NMtiwVkm3tbEm7Q+uRwk4k3rmNvWa5Ml0m9BzMy
zuzQPNUD22GlNAJ4HjNQwiUnl8ZCs0TcI1ufkw66BDi217BbBDscflVEK9I0g/UiYtLEyFlOJh78
LNq0nnNwlhrpAOQjODS7Xt85McvdlqySEmdLCCilvM8mZP0F5zcUigygUuhviccoATU5KzdM4Bw9
fQ8doCZwbMcmw0fNj5dm75CnK9vKnJCq9WO1RD4rvnSUvpIODPZxeoBSjLfmwS1lzplTx1vuo3hw
q8E9ZPAbuJhV5EkyetZiAVpHtsx+xg60S/T3T5Pu1AAl6Mot67lvcZgOuiNuQN7bFk8iQHqdfGpo
Bm/ahJQNswECJTk4DQUUgmKiBB4091vumUSFqqHbhYIxsyGwrmKWFO0JNeaxDmsY/Yws9fLWFQzG
mwbAfIPbxi8Z9aoQASiLQx6E7doxxYfmY5G54oFxY28UzpmVpAzrBl0/3jr1NK2kkbZb5RZs9BLP
XaVjfm6Yj4nqU5EATHRlqJ47fNxds5QJ2ieMSfAVKbvcFCEHvUpYdiMGp0cWxp8K2yw2GdpuuUiz
jqUVR1G7nKXHcIRGyY8mW+cNdRZQqJqArg7biCUhRSvCbB/uqPe8DkQlTxLE5FqLFyqzrJNLxr3N
+QbsCYB6rBhIDSpCIiXeKzU9NCQQ9k7SM2gHhBpL7D3ZwKnlpsORsW86Y9sfXU0/AeEHHr8DjMGG
jJ90LnTJpxv8L+2GNimefvPaBc7fWSRUEyN+yVqW4T54036AXW7a+5At6tLz8bTU1bqFGLmfEHub
IeBldkM4NE2ibQUrzs/5RE4FQW1KGm4DK46Bi8aiw30uXVxt84wUTNvb/K5aFLOgTU+mP30Xlnkz
jdACgY4gHnHbKfLpBL75zveDX4nxHElxs1LxC0n/tVbecOIWB0yZNT8TNzeR0a4PZMru7So5zWw2
veX09rMl2W0PW8qW3AMVTCzNi51O+nt0pfhQAMq1MDRVRs9iHCxbzP6EP697bZcQIOz0DeG3YyI4
WpyqUyz6uJYYUXbuhyUYspQRxwn6Jsv/uM9ejWo3OISMW+1+dzWZbzO/2WPJ+BmxSQwT+ROOxce8
UNLUQCo7bLnQY+8V26kPjmleyI0qAAFmlXXOuBgdsDNfbRxum0b5w0YTCi9tLqVuUn7OHewZPubz
gXrEBTEQgy4m2s2EZmN4RYP7fwtT+odmaME3+t+VxgeNTvw5lf8OU/rX7/un99f5yzJR8Fgeoiz9
w+D7T61R/gUMyUJvFIrf53qofP+kKf3l2DgcgAVYcFHQG//l/TXMv5g7OZwx65qUInhCWP8ntRHR
87+pjZiLTe4uvhC+z6dPOXL57/+mNhZVhWbjlTlmd+PF7gxvM5bI8WTjMUZNZ6/q1iGQc20PwNlc
9sAlABi6zod7aQiFcIi1L66baWv4jftAj28BQcXSj9M0+hsfy/+TShH0rdFzn1rUyA3A8oHOPG2s
6zEuXlyXHA9O0uClp7h17bFuu+EDRrl3WwrLCxGs+rTJ3+B8gA/Ppyvek+e8JX5hNuQy65Y0ak96
YWYB7pDiKDyMeVHevWrpsu1JkuIiveSrUPWfuCov3kxQkSgS133it4olxzofadxKdfcG4gXzHDtd
ptacZEhNRC2ZcJ91Y3As+vZ57vMXNr0mxb/cwG+9iKhmHet7U5SbPo4ewyH/ljWBmgyLNIgaynBB
KxxxnKUbYRxwuAKLcd8w2Nn3kxP8hNoAoxTJxXqJUX8ozo7doXLRvYW/qr5MkUXIe1W3Hj06+KSE
I+EO8eJGVT9DGqp25rBAKGw8zmFFM6ITnQpOx71Njgd4L6miqqKFZZyz2xRQwyfj6ldG5Bb2HIBr
1CeAQkQK2tV3bdjj1lENgAGOudZMe6aK6blzuc9xleYF6unXK2f75DXZL62bIzS6vaPNdl1W4ZuA
EbUHgM3z3CB+qPGVcJdBlbLfpha5BMtUn0JxHPLlCerpd+T53wEcCz9yntgDN6gvhWB3846MaB/n
z6zxk12Q09XkCurd3OQr7AGbp05S78ulakiga4KMKi52pnY1O8o9FJVf5cxy2jRI8Jfdfd25bMX1
e0w734otX7IJfxmz31/zURwDNmlwD+/o/FnqEFatSQdP1zMgqIIQqSWFCYKBXaJ04EHlEgniR9uC
ElpWNHQAf4sF4SgoG0joimOo50kG3aBeeab3E43Wp/1mpvxImoa4Mn7JbHLFpiDbaM7TLZvK9Eih
wV2fyuQuBzZcyJdmohYIUusTH0dsZlOVHccgu8U9gVD2ikzat9wIebRCru+l+MFMw6ODKwWcBd1s
nZifaC7B8gUmOzqz1+81QIhVQnYxWyYcsvgVWEkKnMKyfXVsnp5JVN/tatv7MKf50yKV7AM4W4vJ
2g2e8WrUd5FEFKibn9LDxQSM/xFUDy/JQT9VAQ5UarWgCygMn+xz58L7IkP703qzf9faXEabtKPC
J830yet9rkEUTLV+DpQb48qeXqNgW5ams2IP8uhVHqURCe6ApKKIt1f23qVJr4TslE/ix4ljVuUs
piMWBYFmEUgRPdIWZngmlOaPN9c+sV0Tcc/Z2Cl37WX564bQGLgWUqENxn5TOlgE2pl4VFLM5l6h
X/CnNHzUHKTJGQiIoRwoLW31XMv2SUVAEfxQ8YC0Q9TY8hgmpGzTXh+5kwK2ClJQNAkF3+U4HUTr
3c0aOm1B655DTclK50wiFmYfbqBTuWsMWpnaGoRl1U6PVVDhNY/4GOpqGzfmg8ASBmgre9Fdmq9m
aIoBHbxbe1x6JGLCBFB2NnrfZuDbaqO/RC02ZenW469AjCS8yvGIDArfk4AY1IrvsYXZCFlo5wyK
Vt0eB01SP2tnwosJNj/m+bIqW0hH8yB2vvQPvhMfYpphRFJdy0FVkEbo1RCVeeXpRrfkeCP09OrM
+fcscBKA+04bJjyyI8ADsing8kQ/qXBQiijJwirP5C01Ap09/qblXKx97ZOYn+4s5kHcr9Sk5kl0
bc1sM+bg8mX8BtsCkKStWTpAUPH6BIqZS7o5nB5jdQnbuCfIXjiPJTXKg+nyKfdCuTNivgIihXBU
xYvXab1jZEOUYHKCPTO+ImsCMxvxLUeNdcc7jtWzHe1npDncjES3bZRwYsv2MQymT4AXeG36XWoz
dY+RcHbVUaO/xO0AtAxqABP/R2GpMwEQ6iVSz2btoLINLSkerUF0VgKzux88LOGFAzpF0hsNUEpR
8MNCGKBFnIKiAsW+0q7F14WhTIR7UCjzWVNqManyj+DGVPshGEFCiLu6JvnNE4h9vnXLiWDsCCok
i5uw3qgs2VmDke1F2/04Kc8xk9/I8cQzaiL1XViTsyI5yDOX/l7dUjMATgabAkU6vrAvYvmUFkRx
tQja18JjYLZQRWeyOikUHp93S0p2jXC/xtc7C2tNpQxwDoK1+BWSXS1YaoOBQmSxMgCtTecRGfbS
k5Yh7afGR5mnuI2mv89N5ti2a/NjmAVkCMcSkZcjyA9jedp1rWbKBXv00ByijD76pRgkNOzHWGf1
Lm5FelLsPNFxWVNlPgc0UKm7qIFbrG2vuc2JfhhNZ1/x/jwR8BCrCDaQY4H9xydbm9z0ipDCoU68
swBjD2QEtzrvnnyXWTpOZsz5nPJuXN47FjlPPvFyFafWG0IRn3FTDOtSnClSH87YGrNtXjQnTj8z
YWfoceCZS+sND5l58Aj8mBaVDtU2I1W5ijVMhD4GCjCShlhVDP64pXHfWtWxGsp9FuEU4tnu0ScK
e3gUaAFI4gA9cnYgLQ92dieKDQZSAeFw7CJ8oC6BwaGiKRrUbf7qhQWBVN6+9oKIIoHjn8yxw/0K
48GsTuCpgj1v5I+C2FY9le2eiD/t2bbCOVKcqQqF0uj1TyHaOpJQzJNj+pNjNyhZUsFiwn+wOBFi
LAlGeWoXh0K7eBUCTAs55gUfE4OzuBlmEiPAAhTcuuVt4RndZioRXIi2IGoxjPVCfdl2qdeEmM/Z
4pmYxyeBhUIvXooAU0UiX8bFY+Etbose20WH/aJdfBjl4sgQWDOcxaMxLG4NB9tGgH3DX3wcMYYO
vTg7Biwe9eL1aDF9ED2gWA8biL/4QYiYqh2eM2dxikRYRuTiHdH1Z7t4SYBgPziLu4SPZoHZxMN0
EoZYvD2bLiRA7CcQENPGB1q5TnHyllE1I2yEb87iY8kxtEyLsyVfPC6gBMr7YPG9mBhgssUJA9Fs
mYliHreot+nil0kX50zsNx3E8vOweGrixV1ToQEsbhsX2w2KBoHxxYkTYcn5T/bOYzlyJduyX4Rr
0GLyBoFASAbJoExy4pZUgENrB/D1vZBVZSW6X5u9WQ96UNcqBTOTJISfs/deW2HNGVePzoxZx1td
O9Xq3xkw8kAlIyk8XmYMPqzxiOSwwNVX749cXUBqzW8g5NaOca5j55RgFxLYhsrVP1TUwUPHYa8o
tWPVoNX+ca2tnad2SVsDquV4rfWYHtSSJrLMbI44/TWbuihqAft92eeI0pS5GGVu3CVD9iJEf/E6
se37G5BF044Z4zy0ZRbSSsYWcOf66Bud17GlhR/MaTuOt00O4dKyiKXLEgEJZmV1HvGE7j1RUf1j
++KZha0fmVpOE8FAxa8Uun1vFvlp0G3jxaeBYDPCUeEmDHgX4ge4U+jcIQ2uoRTLDHepMO5M8aG1
lveQVXxpJnwJUWZ53+PIXjNXM0cTepDu//ynyuNHd6xhnqUlNTgaZ3Ay0OWhS83PgipFFjnedCoz
rTvNODw3Bqrk1cm5B1D6FHbIJDsPA9+FiS09DkSwUiQAjZ0M2jm0zApxMh/7+Yxq8vf//PlhMm8l
MDVeL9l8pkwV8xMJM4rtvKsx1taptLMfdhjetRjs7h6+HKhk6wNUOTYnkzIumA8RLuMV8kh3XK1T
0Sx771DkVbbt6fA517zRR/fR1IqfDGYm3KX8SB2YOCyazzt/gCRezmcvofCLNlQ2kxDkWBIVz7iU
eAjNB68LSCo5l+ZxUfZ1nAaEUM//TNzhUbCH9I0CPAdi1qLegbseYrsNDqnsrw5WYlYTurq0U/xL
kRPd62wElYsdY5nG27LHs4/X4xvM24W/aNjEtn9RlfeLb8x775NkEvOdtkala+eTNvhiaweSiW6l
UvYOu/2NjLHtBZr5C94DUxDelEDmj7ElILaACq5bZkgzNq6i8h5yrX4nBy7DoK5e25JHstOySspe
M5N4KWSHn2yB9iIKb88gsSpA1ZU+MFJk2bJKY7sSsfFQJjx8TOVnYfFC5xQ9Pdr4TYwbZzhLUSsA
A5UI+UQI/yPudoHJDEPiJN6QxfYjAhWsqtgUQYrFxZlWj6aXU5oiv2NLnUCU85mDSy0g1XEgsIGw
jcan0fq/ijK5yOYmlwUvrb748DRQ27OishjhYAfoLwh5pxeb4lxXxDYtTMR64/7q+c4lOA83bK/Q
8dNu6/hDv6t5wFNrHN8r2dC4Od1RBQCny7sIw8cPA8kkkSXfCP+c2bt8Es95PMd4MAa5NdRA7HDI
DoVVnxHuKKluR4o4WCaa7rfv9/I86E00WDruwgaaqrdEGBn5nEixlq3fPtD2a0QKSMmW/DS5n4+i
VsOh6twHSRJ50SsglQaGOZtvN6qF2pi6loWdr990pfuQ96zg8yH5tPigJietSPWdR86NKBSnL0wE
4ZhwxFcZpiGiGOHIeYJpINbPadt+qylOdgswjD09MPe5zSDWmjpt2gHrbzwsW9J1t+0kOU747RTN
S92S/sAt3/8Bo06Sv6PKcIzDw2MrGvKFHrdaYHxVMbVoWDXsjfE5DKwVVNWyaUzIliAAHILVp0FZ
RKPpHlAzM0wcLw8nH5FtGTjNd8rD6l/or1YyHR3w8qHZcmtnxild7HqXW+WeSz3bVDWDdZ3TE0Fb
wGNRi4M0gmG3GAvle8N2mvhGJH3K0l8oa+86FsSp+k872ZcMILH2AJCzvKfJgcAgcpicSja+yK2b
qTURPFr7VCA4TNTP3YpBHMmOdiHW7ec+0Je7OR944OlHaWjDEVI/Sgqri03SMfaK9YRt9/pppANG
rOpG6XpkYAeQPHEG7mLuqyhdDchmEN/T0gL2NSl5xGpmFMe4QUbVPWu5wzkD2IQ0Goe6Cts7sFQG
qTIqVDuredWMenmg7kCHkxQwCdI/HMmU1GuS0fuB9nabOH6+GQO+gi1H5BQDEanNpXpu8l+50lzA
Tzu7ODYp1e/Tgt+qbVuUbHs+6UBVNvrcrsFtRHfoJJFyBihcdMEHWprcUKGxaahDYGYEqNfhTljY
hJsrpRBxYMzw8mL/OvsO3eMjMfG+wdtVBRl5ADc+jnHWbLXOKSBapztflO9GyuOqVQvM6GX6Upbi
LnLgEvL3hOzpMWdlv9KOOqPSN97iUf/wkzcuTfQ8169Cs+ErGPgL4QpGEDNw7q3YfV5csE7aMCSH
lh3kdk7cs9VkT/gGJiQwCztv2ytYi+OBRTsScfBJ8Q4EnJbXa1be8mx793On2Y3wVVDVYUnCCyK4
yFjmCdjj1h6fBjGkHt0HJS5aegMoC8CrBbHTy3isGH4ZWbzLsNkPO2n3WpiYjD9LGnJGde95tzx3
DJ3JmJpspThRjWn2IBV+IzwCpazffd9CQZu7cuvQLZL3ka9pT7gciyhBD2Bm0J7nmk2Bn1ArzZFT
mqBTfI+uFXcWx8lhPSVxj0zMVGIod8qY09CrMVqRQQz5PqLVzIxM9J1gdJbQcMEMmLdJMpGFsvvI
od1xl6AQswkgbWJ4qItudlWdhu4QzEWEh2PZ5PEEhCrRH0scilVjpeCyNX03NPLJsrsPQTIk8rTu
Tu8ASM+3TqufqmX83XuU+RgpqE7Bg6pEoHQUzPW1GNOgpiHsTU5DdINQBK891RizVO/uAaFeRBtj
hlmIgDsJfi7k309/tDg+tj4heEOFHuXZRX7NRfULEQFFB8HOLdyLMydhVmjFlt0tLd1dcG55m2Wx
w83IN27LrvZRs61HGqFRgFUg96PGDSQrZ9x1qfvYTtpT1nl8XxUOq24yUXcMjE0I31A5WUjoVK9P
tu9uBnB4A5orZpSoXYa70uLZ95JSUIrNPi6O3frUtzLYpB5KcscUjVgIKJ9/K3BujrLGES5wi4SM
2PWUOvodtVd7P8gv5mCHFJ7BCqQ6MO1u6rw49DONp2VzCWxK1OZiP9GlUWbWZ5MU8hBL2uBYJD+b
9l0uxhLRkwrVVqdOPYAOp5s8lG3rQnDueU6yw6gXHB+DpzQlHNmW+XtJqn2zjJEi5ziNibXTfAxU
9Fiu9V1Z2se73hpvq8w1OIDaZ8/wWToBd+DpegQNlm/r+ChN/kTKoY6yLW4FD3ocq/njUPekFn33
3NgmV1i/evti9EvCMZP95vJVDQokQSPJ3wVnrI0hpcfvn/ga9xORxo6R2Gz9tVez3g+uhp0nvYUr
6AbjdzcPn6XACsc11rs1Y9yzA4lGkRQLTJTovocRASdxX2h843g3bugxWbcBc/Q/l38O0UP0RzD6
rP7etvHv3Rv/9d+WbfxrQ8d/XR53T//5x/w/29C9esT/ewHpRX4mv7/+DR3zN/1o/bB/eNW9v3Co
G4apuzpcLH8VZ/6hHxl/6Z5lIdh4jhVgKuGX/q4fuX9Z0FxQjiwTqAv60z/1I/MvD/s16BgLDgHq
kuX/j9QjMCX/ph7h66EQ3vV0QKj8mmvr/6EesTz3OOQBX5+aZtfPVGJ1LN1LjRkS+88ZTCWh2244
kb1CIbeBwJpFAAMVpyAXqVTsmthM07iJHlOoLmykD+9o+fay8jgizkQi57yS+aC+YykOJtyHbdAZ
4NH05GxNDufRBZ4zAPyk988C5wV76QoiovmmpWwM0hzVaeSvFZbNuqxV2j73qHtEumeWqd5cjDI8
y7CZYOkLHU97S8qpvMuXWp6JcAISZZVEXkB9JGClZn0/pcElKNqjbcXvHF+IdZiPQ1sXO+NPMzRH
ORDMsVaMO7iC9e08Z81tN5eHjBrwM88CJoyeMiEjv0t4p0V1Ipq902cgsDkUuWmAVZmVZNhZF0EI
+abrsiss5hmxeH6vYrLKtIJId+Sv8ShSlWRSGaD0ntBI/YKYfb9k3sgbCMCajpIWgrwX21JjkS0M
NtlBDXOH8QoOq1nd+8L4mcx8N6LDpNNEW4C0oszt7+zBO3RUhcS4GP0R6NyEK3BKhHukAz3q8qXH
497c0HXOyKV799Kxiexs4wQzno80Es+wNvX4NMfuT68ByOxfMw3vZWboR+wl431VJL9sRLrNrNc7
QnjE0AoMRgBMNxZuoMYLtEtM+r7QnGXX5fkBQjRHY79kua8htEg/e8ZkV4ezvi4MBnRtsB4Yqti4
Y7D8bssloVNjLTpLzZ/Jrk7KM8+kq8vQUj2v0qnd46KjK114x6VxYii1yEjCZMjvHz0QijQbcITM
dOSUeGKZL2dYwaLj2VpY/o4dRL+NBcWAsHnGG+EwJ9l4bcry7I3QtVVyaFQRFaLfVYPazW7OtevE
rypeuhAL2hd27GfMpzmtYxiVps7eG9j7F4vnecb5esdJZMMSbd65FReobcY7XeuIFDpDQ7mFurW7
+iJ7Mkb4Om5mg0veXKsxSjbNqc35q+NSvuvA8USiGMCxKXnUE8U/4qVLwcr0LArLpXgpV1to5ftB
GAvzongdbtqnhA1WqGhBxkSrbT3XzyJh1KfSYysM1MTceHbnbXmJPzhcPMDBxyPsg61G85jrKAqJ
RwwlphmfJtlPcNhKzmWOfimVeWgpagh10hXMbhzXZ7h583GgjS/q1rVf5foYkYQ4jpbbhB4EJLBC
EA1L1it6k2EJWrC5F6qdTim5cVBGBoftTAvRnp9mAzcOx4F2GnC49NshXbq94t46JYHzwkp7CJOA
MAvU8x9UFHzoMX6OtZGjzAOMv+BiN85QYN1IgXj4+wTcO08MvHbyOraF/2I0ydYHmn5yibxibXUj
K1bU1owsZVYjecBKBRlxpu3N02+D3MZDpqiAdr1gPmqdRoY+ResGXjnjbCwhvWWIUnb7SOFRi8cZ
EvlA/bmdGt39ZLOglQ9TX45bK0GZZGwH9gkR1B/wM7mxHQX4vRgzFrxb85UzE/ijXvkr+O1t0RsK
dplu0vlxkZiPEiM/LeNTij8QGi6w3t6kDsaM3yuHga8oqPNIFxeGd0yIMUhfdLfR9pXvkdBYWXJq
hunrzPauktNjCqB6lzkFNtf4ENxYNTjDoaIzAm7LOAfP8ZpdLr3iAgObo0bb7ZcFo5ObYEw3WHmH
WUV2SDWkgoC4GOY4Iy/wlJ1icWsOPC0mIYv1GuNTjONfbVLdJ3ZyXmQxrZ76kNISbHgp33VZ6Tls
JXlXaW0dssWH9sqAgWH/a8ENvFvQljaOZ9EWomXZxdGmk8GGOMYYK1JPi9xRonZZTlgUBq0I03gY
cp6/sEnu/UCPRNrRSjIZgMKdxmPOW7gkC31tvW4xzYNS0lniptqI+gToeAOr8dnFDaQJB1Z8R5Vw
7F3pTzo2bZaHbg5DTXcgVkpz4C60uJaQhXXcx81YFdGa4al7EGYsub/tGRjE6KXgJSXRUiL/qfPG
C/3KciVS3HLRlC2K8eVNc5eAi4t2UtZeZ87TGMoc9v7eeJuVhHIXu9vCKiIgkpLRajroBA1q4pSq
Nw9+x7qHDPtU/MFvwg3T5ZkZ/2eo6ldBYR45zWnerph9wLv0EqF08El3F7cwvhNrvGkd402ig4a6
TfWk0bGsBgNL94I3g1QFwWAm90NF+44yIHx2iIsIMZDS5rBLjWHv2hmydb4jbL/WhVQfurTjqGtR
LlcGI+cB0eufRbfMR3L1T3+yn3XQrYmpU6D04Jw73Q79GYpHLigRcuIeG1r82ehcjnljvmKk/56k
AjE9lTcZk/HGospypd3CuWXvxlz27AD0iR2+pLzFf+uxaVx4mrBQPCARycoTTPw8LQknQjNJRbpb
zHLm5vMRV2eLHNn6IJIJbmFhh67hTjTB42XWrfasJhWHva8MXILtnd+pXyxteCI2UC76OblpSW5c
yt5a7VsgISblr3Bp1jHVTE0oz4HfpkXBRtGge2cKK9+6L7Toyct9rzlQ4rKElJ8dZwXvVdsFbspC
XtPu0xGKu2d0Xx6bqE3gFW/zrK9Wye4qatukOxLTRl02Oy9LqDbu1E50db9f93YJAv1oxS9IL491
IC/euLEmvG1pQXN34yJ35DNbLIaJurbmM3fVQTh46Uy1RCkL811j6D71GQv7hOkaL87J0etq23rg
7YWg85NaGQnqWsjQKEcbTF78rFLwXIPTLntBVEgbeQwp0D2UWPlE/7jwQwvgCb7ONnIGROMe8i0Z
Pv8y6Dj1HTTqcVr2QSHuJy9ZeC8ZMDeB4DsaT4gW2qDe89JNUeD54nRnZ11Y0GvIpq/E31/W+1qT
z0mjGxE9EKwnevwh9hKqqSQJNsdQgarsO+90ymIT/WB33M91cbWCBnOfpXgm1ESp+4Gmj4oSKJYx
BDSmi4W2SeWnR0+M3Z+nGK+I1aWSRFd7cTX/oUPwvaN9XFrowl7pYwuPjdMSlND5rKo/4soPu7Ky
yavzXhpLdyZ4ecVqUuznhs9ZYie4DvR7z+ablOmny6E0mu3mofQxoiMTb8sGaTP3Oajg9GCgLm2d
N4V/m4cJUyTFmPxkSoJti1KzB8Ow8POOtzf6qKiNZYuNCNJNyr/b0PBWlBkXYbCcenmAFOk19nhj
AahKfEBLqtA+MHTd9AZnX0sv0106N/zZXXxtM/NRUK8WdW7wGA/U5jAXWLf52MJgdZ9LvVU74JMH
TGALTKr5klKGc4ZGSpBORP6gdYcl1g/eMJaUCy/9LtGpszfiRQv92vOOfje/VZKXjSdKB9LYcmu5
+ZtQXvLgKDRQSc1pgemMGynmxgzuCLgYq1crSl2+Rtlse9CF+nPpOY+5/57PoExowCoRH0XUTkl7
27dNuMx5BljK55jSGswn9saedJ/OO3u56VgGbpK83nP+euht9hjTyFtYS77sVl2Tjrd6SkUDjbW+
oLthfKzYDd9I1/8UgiFBIwAHYJCtR3zfN0JurVjnksOIP7a2xIBQWWFCk80+bilXmhPpnYWufkTD
0k3dOf3MaANjm9M56ZnhqE1S3xIbfqCSk+6H4PyHulcPxRiqS1fh5qfTGFfyehsTFtrUnk30fhl+
peql9hKawssPKvMOWUqaVnA8g5x0a6XNW8rebCcEaWKH6YBp5SWHGs+rQVlHzYdIMtVvZom1fCEL
uul9ebEbRBC5dPeKDVJYL9y1QWx+ULGhqyzAauKjKyyqObpG+95zUDu1/kR6k2Wm08yc6n3I9rQJ
oMpjc/dd2NQAPMA9c7UM+eOkW8HFMyUmpg713MFFkKp6HVN43+v8CbzIQazEgyQja8aHmsJmnPsV
C/F4+OVp5XslYN16Wnupq4R5ZoxvtBz0umXMnCPkY7cQfbHHdJ/rBttjZ9K2lXVCzRrObhKbfDLe
sA0K/S6tOaznZkuoyGsJ0RGkMOPXoRsp4TXLV6ws/D1Z+SBm+sNNeRIGSnBnN/tG19czNj/IfB9j
kkn+iuMWYej8DkPEDRWRXmgIpNsp58BdKhrEMFRzV6qAWXU+8tbCtDKI73pYdjA55q1KJ1zGTXfl
EIs/2aC4AKQaCWLbeSh75zWv/Hqb9WR/EqN8JTH33TZ6sOfafhUWdiYvIBqJg/K0rhZg0bEgdDHS
c/t7O+h0r64f6ydOKf229oOnokLBGL1trzPY1hQlA7ghQFTpMSXK/nQVNqd1WLJtBUSpzCpceCXH
rcbk3MZr9KlcAIBqbRffp8VwYVTdFSZBTCd35MFa1gxZ1kety87Ls0emG0p1R/m8GIkXto1aGyZT
9EDYTi45cggNHRpCP0CpwgjTU00TO02+1zzjaPb5GeG/IdB9MBzwaEDDLbw6m6GuH8YOt4wHISlj
U2/W5XwoATlNOe/zFtT51pW4P31y2kmVvZvFQIjFUcfGr39qb9CjCzQ3OMxpaoXlol3zOYkCl4He
hMEJX5qMYJJSM5zAYSGdsbVs2lIWRTuTGuK7QBpv1FKUnC2bxeMrKRaW7ZR1+jhfeXoj6QULfV0E
WsyToV45iH6xED7ObfmY5lSZZ3r/wgMWtPuSP8HltC8xcqhX5mQwiZ1QUgL/K1mKEPUxzdlRjDkt
B+aSP9Acg0n9VoDVphLDgfSdMnuWDb09PF3HYN8lKLsmVbrMsMU78ahtlzY3taddRWFQyNVnj61J
K0paNcBihBkW6jhorYoABPBi89v7rGAVqRv0ZmD3BQrJolt18qO1grcMV2Pp80HuJP2N86qlvnWx
h+TSFYi2TfbuuJqzc2vrQlKvxsRO7lzziU0B6WJme229Yq/VKIEOGa2yPgELpkvQZiTxB+fBzQkw
sVK4tR2OE7lmb8HqwwXYOVU174DAj5S3Fq88XJct7zncrXaM6zeyTZ7JfsADHhA2I7y36wY42cno
fMq4SLY2N8nBZZEiKiyB/WybpJPnA3o9DES10Ksmoep1bpNuqc8JvR7rYSU1tiS0y8vujlLLxO7v
eZdSEsAC187hlNkegSxQKp/BgIgpVfLJwgZuDNCGwSdtk093hQMOyYhpaTYEZC6v1H7XOPO2fXZw
Vp/ayJGLSZ8bbABspgWuilxjhrOu5QaK7KeZT2eBi+29NJsIfw/5bF8DwFIyAHX6adAcefHNF2bQ
OxzTzGL4HJZ6PMvmfXGRyDGBsgJiGYT/aDM1FlH2NGD6jOl6S9EtZtx8OyPOBNuXlCjaau2oa3uv
6/Gl9/rx6BMhrBnTNlnCbhBXCx6WBG4C9KJkq3nUBult/97G6dcY2NcSjY06sLvCWJpzhXiadFzK
dXJjDC6splyx+Cm5K5rl3tfijF4PJa6usrb5qOw7pjyAmnMKZ4j9ekx+vg7NDPfZ4mHo5hiMfyhJ
dYwNA2eHkgMxk6cbGO2JF+Zr2vXqxvSaXY5Xhm2Uwb09ymMwsJXrpQWhq/KeqGuV5xxCcRyQlG+F
YkBT+zJgBA6MEw1CPDXKgMmraC+BYxGkluqJYx+f+np92wYlX5ltnYIs/6Hx6CF1qd4EFP7pSeM9
7wRwCKF9+rn6GksUXuy/dJjQRqcv92Q+6mMjfkzgq1ufbMwRk/SWAA5T8ioVTPUQGYIaUJs2pcpX
/gaDETRRGg3D5HdtzGfbnepQm2c+XKM3LQ5KRv31FWYgrarUfdEVc7PIFc3m9fTERN4VKgsXfmlv
EmvygP4As7+HuVruoU08Lnqd7huNNRP0S3aTLAu04TZlWmIJOn0B56aFjZahKJ68x9ZqkYhJ2ruD
fXGN8WHgfu9rkn/jCpAbHlFHX5JcPhnCdCKpuM+cMoGK30FXoEACBL+lQ04TRjRzAWEWwMultFPd
lE7UkxovSg59rIMxrQi+6WmNbkITZ7Hr0+k+KL0+UoU0w5Kz1KEdtfeSlxnFv5x3ZL/2nqXvGEbv
jKXad0pjL1fqMQcO+Gp9S66vXWTU2++Ozte6GNkZJ6nz2LG7GlTO6MejQfb2Oc/r9FabXrIpSaI5
KyL0bYHK5f64Xi6JkwqOkL2OemRvwY73oRBob8uVkNSVJ8+DXRNoM7Mf9FKSaRbTbOv+oi6CdUaW
ojKP/fNELW5Ki1E8kTCiGfgE0zM/xm7xDP33CQT1pvJTZ2MrvPI6nfUm9awwYq07EHj24+ThS7Fs
6oLyINkPKNzRFHSgVVn57tqaskHdGwSN0E518+c/rCeBxqw/xPHkRNWKlGEiXBGYYGaCFTiTVaBn
qhVCQ1Qj35krmKYyQNSQSW6IsdMgJMvkhuSLc+NatMlzHLdcq7hpGQoJVzasVtJ0HTaDYqtbE3jU
uP1hm/erAKnwSvHsbir3A8TF5wLR7oawEt4QlNi7ZZyfHWWJOxtmYzWyMMU6eoitcjnZgfOkuNN3
MQa8jcP6jp1fEzVequ1iOxje+jIqhjx9b+35kPaMCsZS+Odk0tW5bGiXo3mNRWccsxKIscDZDv1W
IG+Du6D3qO3qf0ob3oXji+bMcBZ2MWIam+HqIBfZRhUHWWVB5ZVLdaNwcdaqIfqmhnxXzO1N7NCv
puHv2Xqm2jEg2jdpMg0n7FYJLSSYp1K9um9h4NgaWf8emXxTLUA0gAQ9uo09HeEDzgc6lblzqXe+
E7ngxJfJ8dhHGLvlCYwEmrrHEnWoRrj8ohsRsWV8nKqMZpPRp6A31kmOdHhS2kL/rjqre3E5lZ45
94HIc2eI85O3J/JybQbQwhjlsQwtrnvBDXUjpnSnc+tuPCaFC/f+h1xYqboartLAybhwiS6c6smJ
6ITrYLUX5t6ZICnULyihLop9+2jB3JnVMJ5cwCO4X8tomLyrU7BdA6HOfrJRNt41Vnce+6RFXz6c
xfk1Mkc25dqHNsybCTKz785HG8cYB1pinca8bekjWn7icbYehDW/u60s9lZsjRGvRUgFY9c/AmOm
3KcvvtnMq0Ol/a46NpM6BN1QMzCjL3ri7eH2ktTNnH1VDfWRZ+XG1muCywZfVQuQpBKsdeO0yO9l
C8NsiuEsZY9+3z0kYAJOtZffx01QHgevuEJwqIiAjPq28Foq1tIvo4jFyXW+JQHLGzsh1WDm2MIo
4PYNzKcBqEOSM1/+WvEo15x3w0A8FPiSmV3qiG2Iiog9adVlHt3iWlKYNQ7TyNOG7vjJ+l4qk+C/
EjeVPv1WC/9zSDi5vX+wp/irWdJmN7EdLomusKMuaO2Zv11ZDpyV+g92vOEc6O2JEtL2RGqlaQ5/
/m9iBm39lfY1F9ViUbD9a1l/x99+AssOZN4/P4Fgr6BEgMv45x9jCCi2+IzWDzDpcDg1wnCtxz8/
riyXP/HP741Twmlf//ITf34vB4xuokuHj/3bL3H8NilEwBHe9DeLzsprZBG+s2Kc/9I86D3Wnhxz
CLNxtV6lB6znNzj+KWHACNfj8qnTg2Ag3OSBMB7rYoiE/tvOg3MTP7HYM291FilwgQAMWhjxGAdu
Cu6DHmjfxsjKN2bo73Hpg0jSSgWJEdLH1ciwfetpYNBB89HjYVx78VIqUMdPSRApPPyOx9rbzH2G
hJRyZJ6Kj6Sgs8dg4t9gOPguErLdsrgIO2Vsqr+KiaTzHylqBPIetpQQZKR6sV0UMeVDIS8YRERo
kmxBWJ2m8j7r3LueaApda9N4aveCyEk9UjwmuK0tuAf0+8DPRedjk4aKqK60BtG1qWUruZBGDxv3
l6bi49JJ+kyNJ7dIMdws4698dYV3w/hRdcV9JcAJJBCCjYz3lAvoo8fqYw+UGLb+H3F3CiKt7e89
nxm0InCg29W9zQzJFwia9TR1d0mVgi9c78okcVjgU4/MtxlXcxWhTWBOnCVm9j5ODvb845NUsyrj
Tgbth2uFaELujQg2y1DdGy40+aT6mtMlRmziBNlySi4nAJZV3PF2xImXdVX5DBK1zmrgDtZrDFGW
T3dfl8YdjXjD3snPkF3cnXCbhFwwHrX/74eYa7pwfn8VrFtQ+Fv52f/vwVj7/+qHCL+73+3/+YP+
kaY1//J922TTvnL4sEP8C7nPxg1BVY/hkqh1OVH/k9xn6HyU5TksLnyHSG3AL/2d3Of9Rac7xw2c
s64dGDxK/0duCNO0/8MN4XkYMtzADHjKQJgK/oPcV6VT5UnfRdrJ8SkMcf2sAxe+T6oE2diuT6No
n5ypfYMQ+cUJ+mPlYNRIWl5X4aFGAOGgul8cKNCuOxzzyTrNQxYfG/7lYYm7mJegM22BqqbEd1Yc
bMdtOgX0aXYXD9r9phogqFSSqMqgWaFBgypdaCRLJZLXiKkV4HKHWFfax4/cTV4715yB3EEFwOPV
AQLqGmvtnDXoLq5XQSdb6DwbewdvfIJL2cO4PHYJBOwYqEw1sjOgc8DMf9WjdZ0s8Tb6lAfU8sGf
SIvoI3/YXMcvWpdehYp1WtqXx5hWELARrnyByUTTj89Sj39GfB3y/tWU896UnfaZEQsocDbh8KS1
zEBrK0ar+zAX54EJN3ueGVWxKhAMAYgFB8NdbgP2trd974ZkaYuzufTyMluy3VRurB+nTHRPxuRf
MkeWd01uvaSuPh5RkslgKskbKAkOfmf6Z2agrtaSo1ulz0UgtLMpkp/C9MfT3PnfY4shuF4za900
g6ffTezhTrCZC6Q0ZDInSOfroHRtLeAlAqS1LMfc7Fhk/XIC7zTgtipulL5YZ7Mc5lNLyMLU6lek
GCISVimugxvcmVLPsbU9s0fq7nsv55QxDec//2nznDfzbKEa9uX0RPowEpn6SaDu/E4CwbU2DE9T
KX44ANEwJ1pYPj3WBuVMBABZJWSTrw55HX9niCA3SN8c1yfD2SUzFR217+g7cGMNOzjfYS8AQ89o
+AcEQWs8WD4KvtTvsrmffjspp9rUTB+o1m23nKO4wuf81olHbZel7KcT4HEPbJxOCurcnHH5s+bk
d1lIajxZn2bhJu9limNhKdjJ4ytnc1JQOef7gCbSzi9/N7mDHA7D2fKq58QsHkx7jjpL/K7yLmZl
G8zk0VqYSF1zYKDAdDRA7xJj+mFaCqnsy7cXnY0LpcQxgcJ0io0D7W1zyH0itopIj1NP50xkLT6L
gEWEU1HMRqvnFByDkVms6zg7ZXTOHYLgAxLtsK/i5UmZI2ammvSmX/nuZb2stFT+HjRBAwiyz2Au
AIBxS4jJpUyX5p0NkefXwSp+UbsBbx2scJ20F5tiZ3zwuH5TRtasD9BjR/CxXr/z8YJvCkDlluZw
7l9q1ORK50sFymtpSGHPSfyqW/JOG7CqaJKpvK3o66m7Wx5QVjiJMYuU82uAVwevA6qusMjL+fop
oUoenddDEBpXjlq5nCcj2Yo5fo3JrmRIO1ToNFumufRow+ZiFYa5ENsHJWDOnqhxfOVh+mOSdcgr
Hd0wX3nS+nD6X9ydyXLbyJaGX8Vx92AASIyLvhElcRIlWYMly/aGQUsszPOMN7rP0S/WHyTaZdKy
utqoBaNXLpfkBJjMPHnynH+QQ9+7qEuMSEOkgkwzRpSryeYNYMkL8q5zrCdi+v2gWLXifVUqybmh
Omdy3rOzijOj8b4iDwj6FflOV6koy0B8qEGJ1LjaVjWWpQFCFpEFpj51AL0KGe2O3ESGPQmv1Z7+
cgIy5LT1xFJ24bCr3EroiOFBhtsErqTOPK445sPrXtMUbMu+mLpkncCALhag3sGaV/gHI+8JRlv7
VDgBl6xYe2jhiuowrmJgnPTNaSKoaEixRKCzg881Gnrun1Ui3BQdBTArDoVGw1DCM03Vpipkg+U6
38YQ09DiM+aSWd1w47kXtv4hU8PirPIsyi0xmqHy2qck5F30aQl2CzQZyVyJPk/c3KfCfp+HpoC3
napTiDP+LNRgxreZzXu4lY1+/Ilm031EkYAEvjW2VB/ByiIy0nlI/oFsEmG9UrPziC7xKtKaCxLw
eFHgu7JqTfZo54CMSdBS9+cq4HsfJ+aTdSyhx9B4tPtNe+VZZ3avcVlHNQ5p88BYmv1ZTkdv2nHm
ssnXpHJyjX8jEalOkMrP3wes+NTCghiYERCqrI/mQKtQtjLQ/QTBcRm1tK68PKZZmUKRt70vRdXd
o1GHATZaBhAyrmI1fEJExj3ppX4e0TRCwJADssdCuEbThkV1PfSNsj6YuWqaUPfLUJUOPMynA+DH
dKdxnu4ilGLTchbj6AsNEUqiQw+AcimIMZgEiEUFyjI33IvQ9ZAd88ylFaQfc1O+L9IGyzD08m8C
NjUtuS8g+IvLIgvMq9DQFij5KvOe7uNJKbRqivmOoDEq1UsT5csTdkO+jCCDzsle8FgWFXAzW0LP
bB0WVzXxxIgt+8HkA85a3YIo0+BHkTQZeJwOMJZfLMAjfs2QekMi3llk+ZNhtzDx575hPuq5rV/W
NoYebcPlLcMhzo/WD07h3LkxyuNN9CUoK9o4wE+kmmTAKuxrfKBu3BYvMCdZZJ0infql507rziWx
UKWZgjR+kDigxK3mNo/Mj3mGjgdC6IhSkqyI8Ny3/UdZ2haIMGEBX5ZTDd1RFDcASfiqHJzH4oth
ySkiX1heodiL3EZtQZvXWVdJAHZCoiVoqMGiN8KbosKqXiN4mOhXrPJyy4GxPq+UHp0hEa98PfsS
pawGTej3LkkFLegAryyjHeAW/pUbqs60pHa+6NNApppcQtDIvPzUwO/mge4oCgV8RINu0TxKpXrV
EB28uoN6hUfX4MTQzbPaBEeQTx25KadxHgAoB4p0BYsQLrOX3XUG2BEufJjK6c1F4c8FOnK3LSXF
WYpDA+ucw6L7TPVVP4MeYE8RgEJRQpVLtEjETEs6BwoYaPmhIO3X3mnamR+NvKAF74K7Udx1C8ks
uDJK8UlWgsfCSi81Nb9XITNOk5TyTdOHXwVIzulaJwuTbcgbtYsmEmC0ObBHJK1iuvFq9YCCijet
o0ExMW3juaY4lwqk6oHDdQnF7AG/8Q5lPVpC6zz/ataYzzWDb7KPCmzjSRzcXPFOIwM9PTes8aEX
q9LR6F7CFcoo5U2LSvozsc2pAVIRwf/Wgtninfu+e1sDxjttQu28ldPNep09rtUIh2eLlYyYPSUN
0H2SFk5pUstzM80der/gP/M++uTXSb+Q9VxaOk2DCq1cXSEuWNLszj9jiLZosIAh5MfOohx0d8v0
3ndl+2NsWh+6cI6GifFoUcW3zEenFFsolvkiT7WlWxeXfUYpPSmSL2asp1MlKgqI6nwFfKWY9YFt
ADaBwEafzmQs8E5zyse12Z7BZL7KY0lCwnerpio8ZWG4p37Y3Ttd+QnBvpUkY6Aei/iR+gY1SKqD
ctMuNInXHaiCgvCjikyg4prdBFq2klVnA5/sq990iNj53hw9yccmT2EE5bpYJrFHNxMGmmi1ZWhj
xRj7zmoN6YuaTHrmtehYJE4AVZdKCyZ75rXdApILbTK1JvUArsE7RyLxTKCXoQqkLgbFWw+1ilrm
gbi4OywSpGRkb675VI7rTgVI5tKP0tcffb+j/ybfrDOe10uGfV7hbX6Sw7amCYVUKxzEfjBV7m1K
1mUZw/no4ROoSOB1MnXkDF1UB8SvhuBV3Dq3aZYP3i5wQXvQtnU6F6FmL5q+oiYBbDtO4hlEc/wc
KHLBYl+ZEbpTaCZiMNSk1rTdAgIh5ZDENb6lyFLVF+Qh1fka+jZ84vSqVqO5qJLgveQKdDh6dKHN
D62E4EngP/hp9ikeJkbx/1TXORMkwmVqBvpSzw0woGgHR/Cp00plu0dqC5BifWIbLRI0foRBeDg3
dYCLnet+wMhkCxRLXYC7dfElVO71VMNBkVaMYD/B30ILLsuYFAqNiHz67iJMBrE8F/yLlpgbBOgR
+kOxOFXSdiUFwMAj0oKU1lxh4rGmVUA4EB7wRNuepjZ8eU7RxtUBV5CTygb+3C7SLoBNmynGL6gA
WdiSyyA0Pru1PO+wQkwBsl3DDM5verVB56soUCC28nNKIFzlUJE5c41ivaICJi0DiwXXI8g3BUpe
TgdM2dfA/BLH2JpKCMAhmYmvSQX8FzFEb+p7QfaAgA44mQKdt2Q9j3sH5WjJzpdSKGEMncRgg4vi
Q9ezs9oEcfVIpt0vc20MEWHp0YgZIN4Efl938BrEQMJs79yCglpTtQP9DBSG/0HN+0tcaHFCC2gK
LyqHMma3KjxaF4plXIRGK1Elj6PT5i4tEEcAR/6+QVg7EP293KCCU1JSa3QHPQQUMY3BFYkCORUq
OKBapWfTni/VoKlfqu7HLHRmph1/agb0RRejSWvn5ldLDm4cRGN9JDnXns+xW56bTkeRLX4UyMdF
LZlwJUnKlIslZMd6s5akKdRlEhlOU5Gb10nvnWkBgS1CUdxzEU9s8/jWBdnV5LepRYUM7wCbhjHW
oDpHRCpJl21ZrbpW0NikESy3Q7sYBKvS2xdgJr6sC+s+h5Z1wv8A1iN9VIP2Q6tUQDhwCUWSRsNq
rcWXVr5PE2gVeUFnVqPnTYKzXjU6XMHSuHOy/M4Q1NFjfBGmigoOtURGh7o/3oe6AV67hEAkHuAv
fTJtKnYil4EvsOzdgIqkbvGUxORfmbX8J86iJ4DG3FWvfOY2np3kso3JVQUNWPf1jsab2sPOpf6K
mQe1PQJPl6RoWmkRXaII4rMN5c4p0I6K6/NekpCAKqONllPcRDD5RDX7+xiRVwoHYpNnYEgDOjqU
t5VrKIuZi6qi2XzyzTA6k3L9qsaekkaHmBWpb9HQIbKbUNlogREWcvPWjqpb0IolNY3bZt2iUSTd
K7mP+VcKdQ9Rg4uiUS4FYI5TWYYlpmrrpShglIChzC7cYFHr5oc+8EzadBLUPj4Z3UrnOirbHsGL
KLumSrPU4Ih3PTR22/WTJfztq1Q3540U3XYl5l+JvDBCUIeVeg1xD+/XAMCSokJPaVUI9mgzQUoN
BrxHY9+A2DXoqXM3i2+zPIV7p+gfg0z6zJIhq05mtcAnSKG6MNfhLVSZkyxNr/pqAvtAZfsp9OLP
YaGjmgQ0w4A/vbARpwSHNqssYtcAbYTnkZ/YGsdfLoJ2FkswjrmzQgmIAOB3SYv4WsclMnOCywjv
MZRIV3rDwVTJ74FygwktGMDTnebEaiSUHxvzoQX+OVWtLqdmexYmpXwhFFTHI6iwax2PctlsV2lj
iYUvS++FQjqkSKB07DyfRzIXyNrJP+ApsKU5Fy39CqAaaJnHtI4/R1xJpPbP2DVuQYwvrcigr19M
Mz/9ZKnxtdx71gxT1UcACkA55YVmivOijq+rzoW2C/sTeyWSK9tfaAjPJ/iRoUasTCOtjZDCvdIc
xnPsr4DXEFxx20uMjE/78DrsIUZWAFVRBnqi17HyUr5ClEtmMNyke6N7wp4WKgmeNmcK7paEEh1p
ZrtSFr4bR0sjhmjua0ly5SewUnDZledYN3C3leUbW4KpZMvFNTTgh6JN3+M9X1M8wlYx6zQ09qaR
cOuZUQBRqukL+1qMRRlltFwRd6WUKTM51Kdlk/6JTvLcx2bLRz3Ys8EWAKfd1rhmLSq3zE8l9i0J
NoVFSc2ugaojtKTKNxTy72i48mUFOA/JMH3KWJuGCnsJM76F30QDW2vwjIele4qQ0ixVB1aklX1O
QIvpm0hvnFme4SmAM9acTgqaHAh0rzK1TVbP/+UgF0HhqrVtkk15PYWOOieJUy/V3LjimNN5JWXZ
4rN06gc12nySD9xnZealuTBV2qK65gczvev8hd2chcgUmC4GIuAu5alHaxn5D5oH/18q8zutzcF+
HhoH7vM31Tbvbrfcj8rimUrpbJPhp9cgVsq75Pd+6e2Bdr73d8+1/sekisvhDRwviX8s2+vU1/dY
j89v9Py6bw0QbvhU1RNdBDGBzghpkYI++pg6Zft/vQuhb+1+LJmCWj94YFMzdAsbH4Uq+19qpG/N
wdsf72Uy3/6dvU/wv7Q7xMt7wV/98av5eSIOhvlrIowJngyyZWBWZCiWJlvqwUToE90kUsqKJdPA
kAcJ0eOaCJuX0gf/or+zIH45D9aEK60q27ZAx8e2QZ4ezMPQF5IVFoqmCJkmD22Z45oHoZkDCXfU
LIiJBdsWGBoVUgXW70C13dsWxkRHUF+32RC2oVna0c3Cjt78N+PDL5cDHGahmhYSNcyBpmmCD/rj
RBjWhLAAoFkzoRij/v+i4/tDBP1VjHx77/9z8YG318cuB21iKQadTlURgqoSH3V/Fkx9YkLzZucA
AMWky3h54BHNgq1RK7cORZZ/cVr8cjXQ3kUeVMioIvONW4eLwdQmbAbkkoWg9PZCkz+u2LDbFS+7
9fcPCzEhyOiC81DYqoya8+F6UCe2rquCGWLW8fE8ul3xMhE6h9yoOKmoE11TTVUYus4OQEpuf2NY
ysRkPwx5A4eKyZ/HdlrsVgTxfdREECFUDRllGyFPm0TKPJgItgbRwTStYdFw2zy2aeDrGzsFOptC
1YYdYXNOiOfM4MejgiApZP05dzq+z29r1LbssdvBmgiyZPa7qbAhVPOnAMk5YWvov/MoThEU4I9t
HbxsBzH2oDAmnJbggyzF1nRLls2frxXIEqmskWfJlOcs8xhPir97v/r1ialMSB811dKEoZpsDWBZ
e5tCRXSGo5IE6zmPRCPmyNJpMgeF72pkfLTQwtFkRhr2hsyF8/B6pU107lUcEfpLiDi66xURbTjd
Rp4SMowzndwIbB1WINph3qBPVGR+OD+QoRIq/3Fsq2EXH8YGSn2CGtIgm6Rxu+DE0A/jA9dxQWeZ
taA8aycdaaBUkWgatSLInwydiwXJMpJOlqIcXjQpO9gkUFAs6L69YC2PK1BSdqAUMDZ54GaBnqhl
cHviewceehAmtQnzw3k67I5BnesIL1jcisTY5aBQZJJZBWx/WxUqd82DeTAnlgnIhfITPyYyH908
7PLpsQFCm3DB1AxVpirJapB/WhD6xODEpFRFjDi+dPJlFpSXw/z375mgqdn1OtU4mSNY0SjEHqwH
6rdEDpTYnsHWR1h+2R0YYzcGibNJ+sTOIBpSmzu8Xgm8n7hYKc85lmHtLjNHVIDZrYixeZTMvqAa
N9RnqdgDgCcA7OWT+oQgquqU7I51V6hjd4U+4abNZ2caTLJFZahi7M2BMkF1kaT6W83hSLOoIfsb
lTzYk+EcwOxs15IYvvG9idAn6FkSIL/dLo4uiyIDppEwNnlQJ8JGFhNyiUEmNVi5HcyDMbGoSwzl
/G9CnEd2ydpFh7ETIZE/aAoNC5u+O3/SuziYCa6jRFBs8I61XP8yE+pLXvP7Jyf9GT6hQdGbewYk
7sM8SqZAa0NHQqwEHpH2f7l2/41D5XuTGBWn8Om5Pexti9e6yL/6hW/dkZ9/vuuKnj3917+oTuz9
3tAsfnn09rltPfz933uliWc53x9++Px3OqbPj9n9893n+/nJe8/69qG+/c+lt803+aOLtPzQMd+9
5ftNRJP5dBM+bYq9vvVzufGvF/mJzvY9Lr417q0Hi20Y+8ehd/2esWPfJfg57A28KwCMHfjjJgy3
75624bvTTfW4/4SXzuXYJ7xPgG7zhHcfNnG5iZ+2+Y/z871NPPoxm9yL9yw5h6Gf70Bjh77cOE+b
cBvvzc73i+bY0XE5fkq+Hoy9K/+OHvvwO/1+wo0dGWKNV++TNr+X5saO/UcZslS8x4Nvc9cyHD16
tOmTeD8A/HXgjR39unrTG/Z7IPy9EPNxUxFTf9w/uzcfdMNHjn26yaptubcOd4NzWo0dfFFtam+T
b7+NNJwXu9E5W8eOvqy88JUXH8phY4fmxb3Ye21wZfzgN5UXP3l7y/xlUlTuEGPf/HSDvfgmfPdr
UrbKTWTsUy5fXTIDO3rsyIj5PnnxJuIYf236SU7HPuFtGf7R26nYxK+u+OHGOfbV/8gPI/tu4fwD
u+kk6TavTflQThz73lAs9sP6y2uLf2C9/8EXlmTVa3t1gOONffNXs5fd21NGGT189fhadBwu5WOH
fktdYeQiv9i8I0D6Xv7KDh2alWNfnUl/90f8lP/3f4p3pI7vrvOk9p628eNr3/JQeHn7ga/dJb57
2f98w/iG+nrtn+3fnobfeAy3m/zf/wMAAP//</cx:binary>
              </cx:geoCache>
            </cx:geography>
          </cx:layoutPr>
        </cx:series>
      </cx:plotAreaRegion>
    </cx:plotArea>
    <cx:legend pos="r" align="min" overlay="0"/>
  </cx:chart>
</cx: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494">
  <cs:axisTitle>
    <cs:lnRef idx="0"/>
    <cs:fillRef idx="0"/>
    <cs:effectRef idx="0"/>
    <cs:fontRef idx="minor">
      <a:schemeClr val="tx1">
        <a:lumMod val="65000"/>
        <a:lumOff val="35000"/>
      </a:schemeClr>
    </cs:fontRef>
    <cs:defRPr sz="9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cs:chartArea>
  <cs:dataLabel>
    <cs:lnRef idx="0"/>
    <cs:fillRef idx="0"/>
    <cs:effectRef idx="0"/>
    <cs:fontRef idx="minor">
      <a:schemeClr val="tx1">
        <a:lumMod val="65000"/>
        <a:lumOff val="35000"/>
      </a:schemeClr>
    </cs:fontRef>
    <cs:defRPr sz="85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ln w="3175">
        <a:solidFill>
          <a:schemeClr val="bg1"/>
        </a:solidFill>
      </a:ln>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40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cs:valueAxis>
  <cs:wall>
    <cs:lnRef idx="0"/>
    <cs:fillRef idx="0"/>
    <cs:effectRef idx="0"/>
    <cs:fontRef idx="minor">
      <a:schemeClr val="tx1"/>
    </cs:fontRef>
  </cs:wall>
</cs:chartStyle>
</file>

<file path=ppt/charts/style4.xml><?xml version="1.0" encoding="utf-8"?>
<cs:chartStyle xmlns:cs="http://schemas.microsoft.com/office/drawing/2012/chartStyle" xmlns:a="http://schemas.openxmlformats.org/drawingml/2006/main" id="221">
  <cs:axisTitle>
    <cs:lnRef idx="0"/>
    <cs:fillRef idx="0"/>
    <cs:effectRef idx="0"/>
    <cs:fontRef idx="minor">
      <a:schemeClr val="dk1">
        <a:lumMod val="65000"/>
        <a:lumOff val="35000"/>
      </a:schemeClr>
    </cs:fontRef>
    <cs:defRPr sz="1197" b="1" kern="1200"/>
  </cs:axisTitle>
  <cs:category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197" kern="1200" cap="none" spc="0" normalizeH="0" baseline="0"/>
  </cs:categoryAxis>
  <cs:chartArea>
    <cs:lnRef idx="0"/>
    <cs:fillRef idx="0"/>
    <cs:effectRef idx="0"/>
    <cs:fontRef idx="minor">
      <a:schemeClr val="dk1"/>
    </cs:fontRef>
    <cs:spPr>
      <a:solidFill>
        <a:schemeClr val="lt1"/>
      </a:solidFill>
      <a:ln w="9525" cap="flat" cmpd="sng" algn="ctr">
        <a:solidFill>
          <a:schemeClr val="dk1">
            <a:lumMod val="15000"/>
            <a:lumOff val="85000"/>
          </a:schemeClr>
        </a:solidFill>
        <a:round/>
      </a:ln>
    </cs:spPr>
    <cs:defRPr sz="1197" kern="1200"/>
  </cs:chartArea>
  <cs:dataLabel>
    <cs:lnRef idx="0"/>
    <cs:fillRef idx="0"/>
    <cs:effectRef idx="0"/>
    <cs:fontRef idx="minor">
      <a:schemeClr val="dk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lt1"/>
      </a:solidFill>
      <a:ln w="15875">
        <a:solidFill>
          <a:schemeClr val="ph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064" kern="1200"/>
  </cs:dataTable>
  <cs:downBar>
    <cs:lnRef idx="0"/>
    <cs:fillRef idx="0"/>
    <cs:effectRef idx="0"/>
    <cs:fontRef idx="minor">
      <a:schemeClr val="dk1"/>
    </cs:fontRef>
    <cs:spPr>
      <a:solidFill>
        <a:schemeClr val="dk1">
          <a:lumMod val="75000"/>
          <a:lumOff val="25000"/>
        </a:schemeClr>
      </a:solidFill>
      <a:ln w="9525" cap="flat" cmpd="sng" algn="ctr">
        <a:solidFill>
          <a:schemeClr val="dk1">
            <a:lumMod val="50000"/>
            <a:lumOff val="50000"/>
          </a:schemeClr>
        </a:solidFill>
        <a:round/>
      </a:ln>
    </cs:spPr>
  </cs:downBar>
  <cs:dropLine>
    <cs:lnRef idx="0"/>
    <cs:fillRef idx="0"/>
    <cs:effectRef idx="0"/>
    <cs:fontRef idx="minor">
      <a:schemeClr val="dk1"/>
    </cs:fontRef>
    <cs:spPr>
      <a:ln w="9525" cap="flat" cmpd="sng" algn="ctr">
        <a:solidFill>
          <a:schemeClr val="dk1">
            <a:lumMod val="35000"/>
            <a:lumOff val="65000"/>
          </a:schemeClr>
        </a:solidFill>
        <a:round/>
      </a:ln>
    </cs:spPr>
  </cs:dropLine>
  <cs:errorBar>
    <cs:lnRef idx="0"/>
    <cs:fillRef idx="0"/>
    <cs:effectRef idx="0"/>
    <cs:fontRef idx="minor">
      <a:schemeClr val="dk1"/>
    </cs:fontRef>
    <cs:spPr>
      <a:ln w="9525" cap="flat" cmpd="sng" algn="ctr">
        <a:solidFill>
          <a:schemeClr val="dk1">
            <a:lumMod val="50000"/>
            <a:lumOff val="50000"/>
          </a:schemeClr>
        </a:solidFill>
        <a:round/>
      </a:ln>
    </cs:spPr>
  </cs:errorBar>
  <cs:floor>
    <cs:lnRef idx="0"/>
    <cs:fillRef idx="0"/>
    <cs:effectRef idx="0"/>
    <cs:fontRef idx="minor">
      <a:schemeClr val="dk1"/>
    </cs:fontRef>
    <cs:spPr>
      <a:pattFill prst="ltDnDiag">
        <a:fgClr>
          <a:schemeClr val="dk1">
            <a:lumMod val="15000"/>
            <a:lumOff val="85000"/>
          </a:schemeClr>
        </a:fgClr>
        <a:bgClr>
          <a:schemeClr val="lt1"/>
        </a:bgClr>
      </a:pattFill>
    </cs:spPr>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w="9525" cap="flat" cmpd="sng" algn="ctr">
        <a:solidFill>
          <a:schemeClr val="dk1">
            <a:lumMod val="5000"/>
            <a:lumOff val="95000"/>
          </a:schemeClr>
        </a:solidFill>
        <a:round/>
      </a:ln>
    </cs:spPr>
  </cs:gridlineMinor>
  <cs:hiLoLine>
    <cs:lnRef idx="0"/>
    <cs:fillRef idx="0"/>
    <cs:effectRef idx="0"/>
    <cs:fontRef idx="minor">
      <a:schemeClr val="dk1"/>
    </cs:fontRef>
    <cs:spPr>
      <a:ln w="9525" cap="flat" cmpd="sng" algn="ctr">
        <a:solidFill>
          <a:schemeClr val="dk1">
            <a:lumMod val="35000"/>
            <a:lumOff val="65000"/>
          </a:schemeClr>
        </a:solidFill>
        <a:round/>
      </a:ln>
    </cs:spPr>
  </cs:hiLoLine>
  <cs:leaderLine>
    <cs:lnRef idx="0"/>
    <cs:fillRef idx="0"/>
    <cs:effectRef idx="0"/>
    <cs:fontRef idx="minor">
      <a:schemeClr val="dk1"/>
    </cs:fontRef>
    <cs:spPr>
      <a:ln w="9525" cap="flat" cmpd="sng" algn="ctr">
        <a:solidFill>
          <a:schemeClr val="dk1">
            <a:lumMod val="35000"/>
            <a:lumOff val="65000"/>
          </a:schemeClr>
        </a:solidFill>
        <a:round/>
      </a:ln>
    </cs:spPr>
  </cs:leaderLine>
  <cs:legend>
    <cs:lnRef idx="0"/>
    <cs:fillRef idx="0"/>
    <cs:effectRef idx="0"/>
    <cs:fontRef idx="minor">
      <a:schemeClr val="dk1">
        <a:lumMod val="65000"/>
        <a:lumOff val="35000"/>
      </a:schemeClr>
    </cs:fontRef>
    <cs:defRPr sz="1197" kern="1200"/>
  </cs:legend>
  <cs:plotArea>
    <cs:lnRef idx="0"/>
    <cs:fillRef idx="0"/>
    <cs:effectRef idx="0"/>
    <cs:fontRef idx="minor">
      <a:schemeClr val="dk1"/>
    </cs:fontRef>
    <cs:spPr>
      <a:pattFill prst="ltDnDiag">
        <a:fgClr>
          <a:schemeClr val="dk1">
            <a:lumMod val="15000"/>
            <a:lumOff val="85000"/>
          </a:schemeClr>
        </a:fgClr>
        <a:bgClr>
          <a:schemeClr val="lt1"/>
        </a:bgClr>
      </a:pattFill>
    </cs:spPr>
  </cs:plotArea>
  <cs:plotArea3D>
    <cs:lnRef idx="0"/>
    <cs:fillRef idx="0"/>
    <cs:effectRef idx="0"/>
    <cs:fontRef idx="minor">
      <a:schemeClr val="dk1"/>
    </cs:fontRef>
    <cs:spPr>
      <a:solidFill>
        <a:schemeClr val="lt1"/>
      </a:solidFill>
    </cs:spPr>
  </cs:plotArea3D>
  <cs:seriesAxis>
    <cs:lnRef idx="0"/>
    <cs:fillRef idx="0"/>
    <cs:effectRef idx="0"/>
    <cs:fontRef idx="minor">
      <a:schemeClr val="dk1">
        <a:lumMod val="65000"/>
        <a:lumOff val="35000"/>
      </a:schemeClr>
    </cs:fontRef>
    <cs:defRPr sz="1197" kern="1200"/>
  </cs:seriesAxis>
  <cs:seriesLine>
    <cs:lnRef idx="0"/>
    <cs:fillRef idx="0"/>
    <cs:effectRef idx="0"/>
    <cs:fontRef idx="minor">
      <a:schemeClr val="dk1"/>
    </cs:fontRef>
    <cs:spPr>
      <a:ln w="9525" cap="flat" cmpd="sng" algn="ctr">
        <a:solidFill>
          <a:schemeClr val="dk1">
            <a:lumMod val="35000"/>
            <a:lumOff val="65000"/>
          </a:schemeClr>
        </a:solidFill>
        <a:round/>
      </a:ln>
    </cs:spPr>
  </cs:seriesLine>
  <cs:title>
    <cs:lnRef idx="0"/>
    <cs:fillRef idx="0"/>
    <cs:effectRef idx="0"/>
    <cs:fontRef idx="major">
      <a:schemeClr val="dk1">
        <a:lumMod val="50000"/>
        <a:lumOff val="50000"/>
      </a:schemeClr>
    </cs:fontRef>
    <cs:defRPr sz="2128" b="1" kern="1200" cap="none" spc="0" normalizeH="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65000"/>
        <a:lumOff val="35000"/>
      </a:schemeClr>
    </cs:fontRef>
    <cs:defRPr sz="1197" kern="1200"/>
  </cs:trendlineLabel>
  <cs:upBar>
    <cs:lnRef idx="0"/>
    <cs:fillRef idx="0"/>
    <cs:effectRef idx="0"/>
    <cs:fontRef idx="minor">
      <a:schemeClr val="dk1"/>
    </cs:fontRef>
    <cs:spPr>
      <a:solidFill>
        <a:schemeClr val="lt1"/>
      </a:solidFill>
      <a:ln w="9525" cap="flat" cmpd="sng" algn="ctr">
        <a:solidFill>
          <a:schemeClr val="dk1">
            <a:lumMod val="50000"/>
            <a:lumOff val="50000"/>
          </a:schemeClr>
        </a:solidFill>
        <a:round/>
      </a:ln>
    </cs:spPr>
  </cs:upBar>
  <cs:valueAxis>
    <cs:lnRef idx="0"/>
    <cs:fillRef idx="0"/>
    <cs:effectRef idx="0"/>
    <cs:fontRef idx="minor">
      <a:schemeClr val="dk1">
        <a:lumMod val="65000"/>
        <a:lumOff val="35000"/>
      </a:schemeClr>
    </cs:fontRef>
    <cs:defRPr sz="1197" kern="1200"/>
  </cs:valueAxis>
  <cs:wall>
    <cs:lnRef idx="0"/>
    <cs:fillRef idx="0"/>
    <cs:effectRef idx="0"/>
    <cs:fontRef idx="minor">
      <a:schemeClr val="dk1"/>
    </cs:fontRef>
    <cs:spPr>
      <a:pattFill prst="ltDnDiag">
        <a:fgClr>
          <a:schemeClr val="dk1">
            <a:lumMod val="15000"/>
            <a:lumOff val="85000"/>
          </a:schemeClr>
        </a:fgClr>
        <a:bgClr>
          <a:schemeClr val="lt1"/>
        </a:bgClr>
      </a:pattFill>
    </cs:spPr>
  </cs:wall>
</cs:chartStyle>
</file>

<file path=ppt/comments/comment1.xml><?xml version="1.0" encoding="utf-8"?>
<p:cmLst xmlns:a="http://schemas.openxmlformats.org/drawingml/2006/main" xmlns:r="http://schemas.openxmlformats.org/officeDocument/2006/relationships" xmlns:p="http://schemas.openxmlformats.org/presentationml/2006/main">
  <p:cm authorId="1" dt="2019-03-12T08:56:47.569" idx="1">
    <p:pos x="10" y="10"/>
    <p:text>Según el análisis realizado por SAE y en donde se tuvo en cuenta los gastos históricos del FRISCO de los años 2015, 2016, 2017, 2018 frente a la proyección de ingresos de gasto para los años 2019, 2020, 2021, 2022, 2023, 2024 y utilizando como variables la relación de ingreso total, la venta de inmuebles y gastos de Administración, SAE se ahorrará alrededor de $ 447.355 millones de pesos ($US 148.845.450,01) generando ingresos adicionales de alrededor $ 800.000 millones de pesos ($ US 266.178.670,00).</p:text>
  </p:cm>
</p:cmLst>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5">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5">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AF2B4FB-A4DF-4A94-B0A2-5D4E413C708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s-CO"/>
        </a:p>
      </dgm:t>
    </dgm:pt>
    <dgm:pt modelId="{73279630-AF7C-47E7-A66F-3F0EAF80F6ED}">
      <dgm:prSet custT="1"/>
      <dgm:spPr/>
      <dgm:t>
        <a:bodyPr/>
        <a:lstStyle/>
        <a:p>
          <a:r>
            <a:rPr lang="es-CO" sz="2400" dirty="0"/>
            <a:t>La gestión de Enajenación Temprana incluye: </a:t>
          </a:r>
        </a:p>
      </dgm:t>
    </dgm:pt>
    <dgm:pt modelId="{CFDBF91A-3072-4E07-BD56-FBBDA5F04521}" type="parTrans" cxnId="{2BD083E9-6854-4208-B7B4-B3603D43A679}">
      <dgm:prSet/>
      <dgm:spPr/>
      <dgm:t>
        <a:bodyPr/>
        <a:lstStyle/>
        <a:p>
          <a:endParaRPr lang="es-CO"/>
        </a:p>
      </dgm:t>
    </dgm:pt>
    <dgm:pt modelId="{1F7FE8DF-A42F-44B4-991D-428C6D0670DA}" type="sibTrans" cxnId="{2BD083E9-6854-4208-B7B4-B3603D43A679}">
      <dgm:prSet/>
      <dgm:spPr/>
      <dgm:t>
        <a:bodyPr/>
        <a:lstStyle/>
        <a:p>
          <a:endParaRPr lang="es-CO"/>
        </a:p>
      </dgm:t>
    </dgm:pt>
    <dgm:pt modelId="{989598B0-7908-4AAD-A8CC-72B1ACFE4B30}">
      <dgm:prSet custT="1"/>
      <dgm:spPr/>
      <dgm:t>
        <a:bodyPr/>
        <a:lstStyle/>
        <a:p>
          <a:pPr marL="449263" indent="0"/>
          <a:r>
            <a:rPr lang="es-CO" sz="2400" dirty="0"/>
            <a:t>Comercialización de bienes muebles e inmuebles</a:t>
          </a:r>
        </a:p>
      </dgm:t>
    </dgm:pt>
    <dgm:pt modelId="{F592D358-C5C9-40B2-8A9A-0507D2032576}" type="parTrans" cxnId="{2CE80E2B-DA6F-41E8-89AC-50E5DB7F2D3F}">
      <dgm:prSet/>
      <dgm:spPr/>
      <dgm:t>
        <a:bodyPr/>
        <a:lstStyle/>
        <a:p>
          <a:endParaRPr lang="es-CO"/>
        </a:p>
      </dgm:t>
    </dgm:pt>
    <dgm:pt modelId="{9CC16CE9-A7C1-4E5A-998D-0678515D648A}" type="sibTrans" cxnId="{2CE80E2B-DA6F-41E8-89AC-50E5DB7F2D3F}">
      <dgm:prSet/>
      <dgm:spPr/>
      <dgm:t>
        <a:bodyPr/>
        <a:lstStyle/>
        <a:p>
          <a:endParaRPr lang="es-CO"/>
        </a:p>
      </dgm:t>
    </dgm:pt>
    <dgm:pt modelId="{4565D693-3D16-4A4C-83AF-345B32EE1BF8}">
      <dgm:prSet custT="1"/>
      <dgm:spPr/>
      <dgm:t>
        <a:bodyPr/>
        <a:lstStyle/>
        <a:p>
          <a:pPr marL="457200" indent="0"/>
          <a:r>
            <a:rPr lang="es-CO" sz="2400" dirty="0"/>
            <a:t>Chatarrización</a:t>
          </a:r>
        </a:p>
      </dgm:t>
    </dgm:pt>
    <dgm:pt modelId="{1DCCA59C-21ED-4E8A-BE98-05431EC67F0A}" type="parTrans" cxnId="{9368E7B0-0A45-4D2F-A1F1-DECAE4938399}">
      <dgm:prSet/>
      <dgm:spPr/>
      <dgm:t>
        <a:bodyPr/>
        <a:lstStyle/>
        <a:p>
          <a:endParaRPr lang="es-CO"/>
        </a:p>
      </dgm:t>
    </dgm:pt>
    <dgm:pt modelId="{B8D81CEB-9A72-46B5-984F-D312192EB17D}" type="sibTrans" cxnId="{9368E7B0-0A45-4D2F-A1F1-DECAE4938399}">
      <dgm:prSet/>
      <dgm:spPr/>
      <dgm:t>
        <a:bodyPr/>
        <a:lstStyle/>
        <a:p>
          <a:endParaRPr lang="es-CO"/>
        </a:p>
      </dgm:t>
    </dgm:pt>
    <dgm:pt modelId="{713DADBC-C6DF-41D9-9C6B-CB2C95A8044B}">
      <dgm:prSet custT="1"/>
      <dgm:spPr/>
      <dgm:t>
        <a:bodyPr/>
        <a:lstStyle/>
        <a:p>
          <a:pPr marL="457200" indent="0"/>
          <a:r>
            <a:rPr lang="es-CO" sz="2400" dirty="0"/>
            <a:t>Destrucción</a:t>
          </a:r>
        </a:p>
      </dgm:t>
    </dgm:pt>
    <dgm:pt modelId="{3C17BAED-90FB-44D2-AAC5-9A95E8649B47}" type="parTrans" cxnId="{FA2D7185-E592-42ED-AB5C-F92B9384C5DC}">
      <dgm:prSet/>
      <dgm:spPr/>
      <dgm:t>
        <a:bodyPr/>
        <a:lstStyle/>
        <a:p>
          <a:endParaRPr lang="es-CO"/>
        </a:p>
      </dgm:t>
    </dgm:pt>
    <dgm:pt modelId="{ABC2FF03-4961-45D4-868F-42900A4E211B}" type="sibTrans" cxnId="{FA2D7185-E592-42ED-AB5C-F92B9384C5DC}">
      <dgm:prSet/>
      <dgm:spPr/>
      <dgm:t>
        <a:bodyPr/>
        <a:lstStyle/>
        <a:p>
          <a:endParaRPr lang="es-CO"/>
        </a:p>
      </dgm:t>
    </dgm:pt>
    <dgm:pt modelId="{F877D33F-F9F6-4F93-8272-5802206A0364}">
      <dgm:prSet custT="1"/>
      <dgm:spPr/>
      <dgm:t>
        <a:bodyPr/>
        <a:lstStyle/>
        <a:p>
          <a:pPr marL="457200" indent="0"/>
          <a:r>
            <a:rPr lang="es-CO" sz="2400" dirty="0"/>
            <a:t>Monetización</a:t>
          </a:r>
        </a:p>
      </dgm:t>
    </dgm:pt>
    <dgm:pt modelId="{2BD05300-2DC4-4BD0-8AAE-E99C1909C6F2}" type="parTrans" cxnId="{BDB95BCA-4398-4409-BCDF-57120EC30FB1}">
      <dgm:prSet/>
      <dgm:spPr/>
      <dgm:t>
        <a:bodyPr/>
        <a:lstStyle/>
        <a:p>
          <a:endParaRPr lang="es-CO"/>
        </a:p>
      </dgm:t>
    </dgm:pt>
    <dgm:pt modelId="{4F03CAD5-5A77-4D2E-ADDB-4AB853E0BB90}" type="sibTrans" cxnId="{BDB95BCA-4398-4409-BCDF-57120EC30FB1}">
      <dgm:prSet/>
      <dgm:spPr/>
      <dgm:t>
        <a:bodyPr/>
        <a:lstStyle/>
        <a:p>
          <a:endParaRPr lang="es-CO"/>
        </a:p>
      </dgm:t>
    </dgm:pt>
    <dgm:pt modelId="{FA272C05-6A32-409F-88A4-05BC1227F576}">
      <dgm:prSet custT="1"/>
      <dgm:spPr/>
      <dgm:t>
        <a:bodyPr/>
        <a:lstStyle/>
        <a:p>
          <a:r>
            <a:rPr lang="es-ES" sz="2400" dirty="0"/>
            <a:t>Conformación </a:t>
          </a:r>
          <a:r>
            <a:rPr lang="es-CO" sz="2400" dirty="0"/>
            <a:t>de una Reserva Técnica. </a:t>
          </a:r>
        </a:p>
      </dgm:t>
    </dgm:pt>
    <dgm:pt modelId="{794A0773-CD96-43CC-BC5C-60498AA97225}" type="parTrans" cxnId="{1894BA32-D5DF-476D-871F-25AED63CA2CC}">
      <dgm:prSet/>
      <dgm:spPr/>
      <dgm:t>
        <a:bodyPr/>
        <a:lstStyle/>
        <a:p>
          <a:endParaRPr lang="es-CO"/>
        </a:p>
      </dgm:t>
    </dgm:pt>
    <dgm:pt modelId="{C35ECE3D-23C2-4CC5-BFC0-0B17E8FFE1DA}" type="sibTrans" cxnId="{1894BA32-D5DF-476D-871F-25AED63CA2CC}">
      <dgm:prSet/>
      <dgm:spPr/>
      <dgm:t>
        <a:bodyPr/>
        <a:lstStyle/>
        <a:p>
          <a:endParaRPr lang="es-CO"/>
        </a:p>
      </dgm:t>
    </dgm:pt>
    <dgm:pt modelId="{FB0A2EE7-1CC7-4EA2-93AB-FC1814F5B0E6}">
      <dgm:prSet custT="1"/>
      <dgm:spPr/>
      <dgm:t>
        <a:bodyPr/>
        <a:lstStyle/>
        <a:p>
          <a:r>
            <a:rPr lang="es-CO" sz="2400" dirty="0"/>
            <a:t>Disposición de las productividades de bienes en proceso de Extinción de Dominio.</a:t>
          </a:r>
        </a:p>
      </dgm:t>
    </dgm:pt>
    <dgm:pt modelId="{262043E8-7832-451F-804E-19037C4BD90A}" type="parTrans" cxnId="{0AAEA0B6-18C5-42B9-9894-6C27DAB30D8C}">
      <dgm:prSet/>
      <dgm:spPr/>
      <dgm:t>
        <a:bodyPr/>
        <a:lstStyle/>
        <a:p>
          <a:endParaRPr lang="es-CO"/>
        </a:p>
      </dgm:t>
    </dgm:pt>
    <dgm:pt modelId="{64EDC3E5-0906-4DA8-9563-0B0224AB5C19}" type="sibTrans" cxnId="{0AAEA0B6-18C5-42B9-9894-6C27DAB30D8C}">
      <dgm:prSet/>
      <dgm:spPr/>
      <dgm:t>
        <a:bodyPr/>
        <a:lstStyle/>
        <a:p>
          <a:endParaRPr lang="es-CO"/>
        </a:p>
      </dgm:t>
    </dgm:pt>
    <dgm:pt modelId="{DC3D2857-25A5-41F4-B293-3BC9D49F07AA}" type="pres">
      <dgm:prSet presAssocID="{7AF2B4FB-A4DF-4A94-B0A2-5D4E413C708D}" presName="linear" presStyleCnt="0">
        <dgm:presLayoutVars>
          <dgm:animLvl val="lvl"/>
          <dgm:resizeHandles val="exact"/>
        </dgm:presLayoutVars>
      </dgm:prSet>
      <dgm:spPr/>
    </dgm:pt>
    <dgm:pt modelId="{587BCCFE-4F5F-46F7-8B49-3B6CCDF74EFC}" type="pres">
      <dgm:prSet presAssocID="{73279630-AF7C-47E7-A66F-3F0EAF80F6ED}" presName="parentText" presStyleLbl="node1" presStyleIdx="0" presStyleCnt="3" custScaleY="102906" custLinFactNeighborY="-1862">
        <dgm:presLayoutVars>
          <dgm:chMax val="0"/>
          <dgm:bulletEnabled val="1"/>
        </dgm:presLayoutVars>
      </dgm:prSet>
      <dgm:spPr/>
    </dgm:pt>
    <dgm:pt modelId="{92D2EE75-AD83-4629-A75A-B73455FCDC07}" type="pres">
      <dgm:prSet presAssocID="{73279630-AF7C-47E7-A66F-3F0EAF80F6ED}" presName="childText" presStyleLbl="revTx" presStyleIdx="0" presStyleCnt="1">
        <dgm:presLayoutVars>
          <dgm:bulletEnabled val="1"/>
        </dgm:presLayoutVars>
      </dgm:prSet>
      <dgm:spPr/>
    </dgm:pt>
    <dgm:pt modelId="{0F961142-AE9F-4AD3-AB5C-CFBED6BC6878}" type="pres">
      <dgm:prSet presAssocID="{FB0A2EE7-1CC7-4EA2-93AB-FC1814F5B0E6}" presName="parentText" presStyleLbl="node1" presStyleIdx="1" presStyleCnt="3">
        <dgm:presLayoutVars>
          <dgm:chMax val="0"/>
          <dgm:bulletEnabled val="1"/>
        </dgm:presLayoutVars>
      </dgm:prSet>
      <dgm:spPr/>
    </dgm:pt>
    <dgm:pt modelId="{DDB875AF-19FF-4304-94F1-050431A538A6}" type="pres">
      <dgm:prSet presAssocID="{64EDC3E5-0906-4DA8-9563-0B0224AB5C19}" presName="spacer" presStyleCnt="0"/>
      <dgm:spPr/>
    </dgm:pt>
    <dgm:pt modelId="{E14D3623-9322-46C0-AE66-69732097F795}" type="pres">
      <dgm:prSet presAssocID="{FA272C05-6A32-409F-88A4-05BC1227F576}" presName="parentText" presStyleLbl="node1" presStyleIdx="2" presStyleCnt="3">
        <dgm:presLayoutVars>
          <dgm:chMax val="0"/>
          <dgm:bulletEnabled val="1"/>
        </dgm:presLayoutVars>
      </dgm:prSet>
      <dgm:spPr/>
    </dgm:pt>
  </dgm:ptLst>
  <dgm:cxnLst>
    <dgm:cxn modelId="{2CE80E2B-DA6F-41E8-89AC-50E5DB7F2D3F}" srcId="{73279630-AF7C-47E7-A66F-3F0EAF80F6ED}" destId="{989598B0-7908-4AAD-A8CC-72B1ACFE4B30}" srcOrd="0" destOrd="0" parTransId="{F592D358-C5C9-40B2-8A9A-0507D2032576}" sibTransId="{9CC16CE9-A7C1-4E5A-998D-0678515D648A}"/>
    <dgm:cxn modelId="{1894BA32-D5DF-476D-871F-25AED63CA2CC}" srcId="{7AF2B4FB-A4DF-4A94-B0A2-5D4E413C708D}" destId="{FA272C05-6A32-409F-88A4-05BC1227F576}" srcOrd="2" destOrd="0" parTransId="{794A0773-CD96-43CC-BC5C-60498AA97225}" sibTransId="{C35ECE3D-23C2-4CC5-BFC0-0B17E8FFE1DA}"/>
    <dgm:cxn modelId="{F102EA32-36C7-490D-B8BE-CC01F2846F65}" type="presOf" srcId="{4565D693-3D16-4A4C-83AF-345B32EE1BF8}" destId="{92D2EE75-AD83-4629-A75A-B73455FCDC07}" srcOrd="0" destOrd="1" presId="urn:microsoft.com/office/officeart/2005/8/layout/vList2"/>
    <dgm:cxn modelId="{33877633-4A6B-42FD-88F5-EB0F135E55AA}" type="presOf" srcId="{713DADBC-C6DF-41D9-9C6B-CB2C95A8044B}" destId="{92D2EE75-AD83-4629-A75A-B73455FCDC07}" srcOrd="0" destOrd="2" presId="urn:microsoft.com/office/officeart/2005/8/layout/vList2"/>
    <dgm:cxn modelId="{911D6C35-A177-4129-8555-CAE5116C09A2}" type="presOf" srcId="{FA272C05-6A32-409F-88A4-05BC1227F576}" destId="{E14D3623-9322-46C0-AE66-69732097F795}" srcOrd="0" destOrd="0" presId="urn:microsoft.com/office/officeart/2005/8/layout/vList2"/>
    <dgm:cxn modelId="{FA2D7185-E592-42ED-AB5C-F92B9384C5DC}" srcId="{989598B0-7908-4AAD-A8CC-72B1ACFE4B30}" destId="{713DADBC-C6DF-41D9-9C6B-CB2C95A8044B}" srcOrd="1" destOrd="0" parTransId="{3C17BAED-90FB-44D2-AAC5-9A95E8649B47}" sibTransId="{ABC2FF03-4961-45D4-868F-42900A4E211B}"/>
    <dgm:cxn modelId="{0D015089-57DE-4B22-9A90-30837411D3E3}" type="presOf" srcId="{F877D33F-F9F6-4F93-8272-5802206A0364}" destId="{92D2EE75-AD83-4629-A75A-B73455FCDC07}" srcOrd="0" destOrd="3" presId="urn:microsoft.com/office/officeart/2005/8/layout/vList2"/>
    <dgm:cxn modelId="{A967ADAD-C1CE-40FD-8559-1EC054B761E3}" type="presOf" srcId="{73279630-AF7C-47E7-A66F-3F0EAF80F6ED}" destId="{587BCCFE-4F5F-46F7-8B49-3B6CCDF74EFC}" srcOrd="0" destOrd="0" presId="urn:microsoft.com/office/officeart/2005/8/layout/vList2"/>
    <dgm:cxn modelId="{9368E7B0-0A45-4D2F-A1F1-DECAE4938399}" srcId="{989598B0-7908-4AAD-A8CC-72B1ACFE4B30}" destId="{4565D693-3D16-4A4C-83AF-345B32EE1BF8}" srcOrd="0" destOrd="0" parTransId="{1DCCA59C-21ED-4E8A-BE98-05431EC67F0A}" sibTransId="{B8D81CEB-9A72-46B5-984F-D312192EB17D}"/>
    <dgm:cxn modelId="{0AAEA0B6-18C5-42B9-9894-6C27DAB30D8C}" srcId="{7AF2B4FB-A4DF-4A94-B0A2-5D4E413C708D}" destId="{FB0A2EE7-1CC7-4EA2-93AB-FC1814F5B0E6}" srcOrd="1" destOrd="0" parTransId="{262043E8-7832-451F-804E-19037C4BD90A}" sibTransId="{64EDC3E5-0906-4DA8-9563-0B0224AB5C19}"/>
    <dgm:cxn modelId="{BDB95BCA-4398-4409-BCDF-57120EC30FB1}" srcId="{989598B0-7908-4AAD-A8CC-72B1ACFE4B30}" destId="{F877D33F-F9F6-4F93-8272-5802206A0364}" srcOrd="2" destOrd="0" parTransId="{2BD05300-2DC4-4BD0-8AAE-E99C1909C6F2}" sibTransId="{4F03CAD5-5A77-4D2E-ADDB-4AB853E0BB90}"/>
    <dgm:cxn modelId="{5DACC8DA-7904-463A-A5A3-C4F21BCBBA4D}" type="presOf" srcId="{FB0A2EE7-1CC7-4EA2-93AB-FC1814F5B0E6}" destId="{0F961142-AE9F-4AD3-AB5C-CFBED6BC6878}" srcOrd="0" destOrd="0" presId="urn:microsoft.com/office/officeart/2005/8/layout/vList2"/>
    <dgm:cxn modelId="{C608B2DE-4D09-4D88-B3A4-BC6F78480533}" type="presOf" srcId="{7AF2B4FB-A4DF-4A94-B0A2-5D4E413C708D}" destId="{DC3D2857-25A5-41F4-B293-3BC9D49F07AA}" srcOrd="0" destOrd="0" presId="urn:microsoft.com/office/officeart/2005/8/layout/vList2"/>
    <dgm:cxn modelId="{2F96C7E3-BAD2-47E1-B66C-16888B4A78A5}" type="presOf" srcId="{989598B0-7908-4AAD-A8CC-72B1ACFE4B30}" destId="{92D2EE75-AD83-4629-A75A-B73455FCDC07}" srcOrd="0" destOrd="0" presId="urn:microsoft.com/office/officeart/2005/8/layout/vList2"/>
    <dgm:cxn modelId="{2BD083E9-6854-4208-B7B4-B3603D43A679}" srcId="{7AF2B4FB-A4DF-4A94-B0A2-5D4E413C708D}" destId="{73279630-AF7C-47E7-A66F-3F0EAF80F6ED}" srcOrd="0" destOrd="0" parTransId="{CFDBF91A-3072-4E07-BD56-FBBDA5F04521}" sibTransId="{1F7FE8DF-A42F-44B4-991D-428C6D0670DA}"/>
    <dgm:cxn modelId="{9BAC9F51-FE4B-4B8D-AEA7-8FDA9ACDAF73}" type="presParOf" srcId="{DC3D2857-25A5-41F4-B293-3BC9D49F07AA}" destId="{587BCCFE-4F5F-46F7-8B49-3B6CCDF74EFC}" srcOrd="0" destOrd="0" presId="urn:microsoft.com/office/officeart/2005/8/layout/vList2"/>
    <dgm:cxn modelId="{C9644D25-49A7-4D56-BD0B-E3E3D01990D6}" type="presParOf" srcId="{DC3D2857-25A5-41F4-B293-3BC9D49F07AA}" destId="{92D2EE75-AD83-4629-A75A-B73455FCDC07}" srcOrd="1" destOrd="0" presId="urn:microsoft.com/office/officeart/2005/8/layout/vList2"/>
    <dgm:cxn modelId="{C60BD6A5-DE5C-4DD1-81D9-D1978662D30C}" type="presParOf" srcId="{DC3D2857-25A5-41F4-B293-3BC9D49F07AA}" destId="{0F961142-AE9F-4AD3-AB5C-CFBED6BC6878}" srcOrd="2" destOrd="0" presId="urn:microsoft.com/office/officeart/2005/8/layout/vList2"/>
    <dgm:cxn modelId="{EC0A3823-8E2B-498E-BB7D-1629914F6372}" type="presParOf" srcId="{DC3D2857-25A5-41F4-B293-3BC9D49F07AA}" destId="{DDB875AF-19FF-4304-94F1-050431A538A6}" srcOrd="3" destOrd="0" presId="urn:microsoft.com/office/officeart/2005/8/layout/vList2"/>
    <dgm:cxn modelId="{03E7352A-57F3-400B-8A44-68272ABB93B2}" type="presParOf" srcId="{DC3D2857-25A5-41F4-B293-3BC9D49F07AA}" destId="{E14D3623-9322-46C0-AE66-69732097F795}"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3C9C128-6EBE-4AB6-91E8-71CA0AD76D68}" type="doc">
      <dgm:prSet loTypeId="urn:microsoft.com/office/officeart/2005/8/layout/cycle2" loCatId="cycle" qsTypeId="urn:microsoft.com/office/officeart/2005/8/quickstyle/simple1" qsCatId="simple" csTypeId="urn:microsoft.com/office/officeart/2005/8/colors/accent1_5" csCatId="accent1" phldr="1"/>
      <dgm:spPr/>
      <dgm:t>
        <a:bodyPr/>
        <a:lstStyle/>
        <a:p>
          <a:endParaRPr lang="es-CO"/>
        </a:p>
      </dgm:t>
    </dgm:pt>
    <dgm:pt modelId="{90A3CFE3-3C5F-4861-B47B-CCB2F53DC9A7}">
      <dgm:prSet phldrT="[Texto]"/>
      <dgm:spPr/>
      <dgm:t>
        <a:bodyPr/>
        <a:lstStyle/>
        <a:p>
          <a:r>
            <a:rPr lang="es-ES" dirty="0"/>
            <a:t>1</a:t>
          </a:r>
          <a:endParaRPr lang="es-CO" dirty="0"/>
        </a:p>
      </dgm:t>
    </dgm:pt>
    <dgm:pt modelId="{6AA404E6-2B40-4296-82AE-D292B9EF446E}" type="parTrans" cxnId="{BDD49918-67D9-468B-BA44-7D251558EDCA}">
      <dgm:prSet/>
      <dgm:spPr/>
      <dgm:t>
        <a:bodyPr/>
        <a:lstStyle/>
        <a:p>
          <a:endParaRPr lang="es-CO"/>
        </a:p>
      </dgm:t>
    </dgm:pt>
    <dgm:pt modelId="{5D25EE61-FB1B-4554-A08A-EA13FA8EC209}" type="sibTrans" cxnId="{BDD49918-67D9-468B-BA44-7D251558EDCA}">
      <dgm:prSet/>
      <dgm:spPr/>
      <dgm:t>
        <a:bodyPr/>
        <a:lstStyle/>
        <a:p>
          <a:endParaRPr lang="es-CO"/>
        </a:p>
      </dgm:t>
    </dgm:pt>
    <dgm:pt modelId="{83664D35-44F1-4EBC-B9E7-66B5C36D2872}">
      <dgm:prSet phldrT="[Texto]"/>
      <dgm:spPr/>
      <dgm:t>
        <a:bodyPr/>
        <a:lstStyle/>
        <a:p>
          <a:r>
            <a:rPr lang="es-ES" dirty="0"/>
            <a:t>2</a:t>
          </a:r>
          <a:endParaRPr lang="es-CO" dirty="0"/>
        </a:p>
      </dgm:t>
    </dgm:pt>
    <dgm:pt modelId="{403FAFA5-C56B-426D-82C2-D3D7BE9B63E2}" type="parTrans" cxnId="{4645BCC1-9B7A-4A88-A951-007426303104}">
      <dgm:prSet/>
      <dgm:spPr/>
      <dgm:t>
        <a:bodyPr/>
        <a:lstStyle/>
        <a:p>
          <a:endParaRPr lang="es-CO"/>
        </a:p>
      </dgm:t>
    </dgm:pt>
    <dgm:pt modelId="{F7EFF65B-F8CF-4F70-867C-C94CB1E2F0D0}" type="sibTrans" cxnId="{4645BCC1-9B7A-4A88-A951-007426303104}">
      <dgm:prSet/>
      <dgm:spPr/>
      <dgm:t>
        <a:bodyPr/>
        <a:lstStyle/>
        <a:p>
          <a:endParaRPr lang="es-CO"/>
        </a:p>
      </dgm:t>
    </dgm:pt>
    <dgm:pt modelId="{CBA05D93-DBFD-4932-A48E-CBBAADBC6686}">
      <dgm:prSet phldrT="[Texto]"/>
      <dgm:spPr/>
      <dgm:t>
        <a:bodyPr/>
        <a:lstStyle/>
        <a:p>
          <a:r>
            <a:rPr lang="es-ES" dirty="0"/>
            <a:t>3</a:t>
          </a:r>
          <a:endParaRPr lang="es-CO" dirty="0"/>
        </a:p>
      </dgm:t>
    </dgm:pt>
    <dgm:pt modelId="{D594802E-7575-408A-9E0B-3C10AA084121}" type="parTrans" cxnId="{F8951013-C3FD-49DE-BC16-4527A7AFCBC9}">
      <dgm:prSet/>
      <dgm:spPr/>
      <dgm:t>
        <a:bodyPr/>
        <a:lstStyle/>
        <a:p>
          <a:endParaRPr lang="es-CO"/>
        </a:p>
      </dgm:t>
    </dgm:pt>
    <dgm:pt modelId="{A1C58C7B-458A-4882-AF92-D03362308240}" type="sibTrans" cxnId="{F8951013-C3FD-49DE-BC16-4527A7AFCBC9}">
      <dgm:prSet/>
      <dgm:spPr/>
      <dgm:t>
        <a:bodyPr/>
        <a:lstStyle/>
        <a:p>
          <a:endParaRPr lang="es-CO"/>
        </a:p>
      </dgm:t>
    </dgm:pt>
    <dgm:pt modelId="{CA74D98A-F7D0-4DE4-A916-C312E9F5F799}">
      <dgm:prSet phldrT="[Texto]"/>
      <dgm:spPr/>
      <dgm:t>
        <a:bodyPr/>
        <a:lstStyle/>
        <a:p>
          <a:r>
            <a:rPr lang="es-ES" dirty="0"/>
            <a:t>4</a:t>
          </a:r>
          <a:endParaRPr lang="es-CO" dirty="0"/>
        </a:p>
      </dgm:t>
    </dgm:pt>
    <dgm:pt modelId="{EDA5B51D-C7F5-4B11-AC33-56B2D3DA1512}" type="parTrans" cxnId="{89F16B23-4F1D-4B32-8F8A-1CF7D8DF40C9}">
      <dgm:prSet/>
      <dgm:spPr/>
      <dgm:t>
        <a:bodyPr/>
        <a:lstStyle/>
        <a:p>
          <a:endParaRPr lang="es-CO"/>
        </a:p>
      </dgm:t>
    </dgm:pt>
    <dgm:pt modelId="{4226A419-C172-4353-9CE5-6C414EA4DCF2}" type="sibTrans" cxnId="{89F16B23-4F1D-4B32-8F8A-1CF7D8DF40C9}">
      <dgm:prSet/>
      <dgm:spPr/>
      <dgm:t>
        <a:bodyPr/>
        <a:lstStyle/>
        <a:p>
          <a:endParaRPr lang="es-CO"/>
        </a:p>
      </dgm:t>
    </dgm:pt>
    <dgm:pt modelId="{42651807-7E04-49D0-B027-EFE7B4365D50}">
      <dgm:prSet phldrT="[Texto]"/>
      <dgm:spPr/>
      <dgm:t>
        <a:bodyPr/>
        <a:lstStyle/>
        <a:p>
          <a:r>
            <a:rPr lang="es-ES" dirty="0"/>
            <a:t>5</a:t>
          </a:r>
          <a:endParaRPr lang="es-CO" dirty="0"/>
        </a:p>
      </dgm:t>
    </dgm:pt>
    <dgm:pt modelId="{EAB0AB95-17DA-4C55-9D05-8641CBB2A842}" type="parTrans" cxnId="{2FDD7397-6170-4547-AEF6-B72F31039211}">
      <dgm:prSet/>
      <dgm:spPr/>
      <dgm:t>
        <a:bodyPr/>
        <a:lstStyle/>
        <a:p>
          <a:endParaRPr lang="es-CO"/>
        </a:p>
      </dgm:t>
    </dgm:pt>
    <dgm:pt modelId="{6340F5A7-0C1E-4822-9469-AB24A2C22B69}" type="sibTrans" cxnId="{2FDD7397-6170-4547-AEF6-B72F31039211}">
      <dgm:prSet/>
      <dgm:spPr/>
      <dgm:t>
        <a:bodyPr/>
        <a:lstStyle/>
        <a:p>
          <a:endParaRPr lang="es-CO"/>
        </a:p>
      </dgm:t>
    </dgm:pt>
    <dgm:pt modelId="{CC26E009-91B4-4CFE-AB1B-C23C36AF323F}">
      <dgm:prSet phldrT="[Texto]"/>
      <dgm:spPr/>
      <dgm:t>
        <a:bodyPr/>
        <a:lstStyle/>
        <a:p>
          <a:r>
            <a:rPr lang="es-ES" dirty="0"/>
            <a:t>6</a:t>
          </a:r>
          <a:endParaRPr lang="es-CO" dirty="0"/>
        </a:p>
      </dgm:t>
    </dgm:pt>
    <dgm:pt modelId="{68B1F570-214B-486F-B11C-259002AE1460}" type="parTrans" cxnId="{1C945FCB-BBAD-4566-8409-4A817C92ADC8}">
      <dgm:prSet/>
      <dgm:spPr/>
      <dgm:t>
        <a:bodyPr/>
        <a:lstStyle/>
        <a:p>
          <a:endParaRPr lang="es-CO"/>
        </a:p>
      </dgm:t>
    </dgm:pt>
    <dgm:pt modelId="{AC07E879-E192-4325-B821-E041AA487BEC}" type="sibTrans" cxnId="{1C945FCB-BBAD-4566-8409-4A817C92ADC8}">
      <dgm:prSet/>
      <dgm:spPr/>
      <dgm:t>
        <a:bodyPr/>
        <a:lstStyle/>
        <a:p>
          <a:endParaRPr lang="es-CO"/>
        </a:p>
      </dgm:t>
    </dgm:pt>
    <dgm:pt modelId="{D1DB3123-061A-4FAC-B9AB-D89C9D882EAB}">
      <dgm:prSet phldrT="[Texto]"/>
      <dgm:spPr/>
      <dgm:t>
        <a:bodyPr/>
        <a:lstStyle/>
        <a:p>
          <a:r>
            <a:rPr lang="es-ES" dirty="0"/>
            <a:t>7</a:t>
          </a:r>
          <a:endParaRPr lang="es-CO" dirty="0"/>
        </a:p>
      </dgm:t>
    </dgm:pt>
    <dgm:pt modelId="{E5AE1123-C4FF-46F8-9831-2675428A1713}" type="parTrans" cxnId="{A3B652B3-585B-48D3-A09D-34624B46FFB6}">
      <dgm:prSet/>
      <dgm:spPr/>
      <dgm:t>
        <a:bodyPr/>
        <a:lstStyle/>
        <a:p>
          <a:endParaRPr lang="es-CO"/>
        </a:p>
      </dgm:t>
    </dgm:pt>
    <dgm:pt modelId="{20248FB4-52CA-4A1F-B1AC-8953D94E8B92}" type="sibTrans" cxnId="{A3B652B3-585B-48D3-A09D-34624B46FFB6}">
      <dgm:prSet/>
      <dgm:spPr/>
      <dgm:t>
        <a:bodyPr/>
        <a:lstStyle/>
        <a:p>
          <a:endParaRPr lang="es-CO"/>
        </a:p>
      </dgm:t>
    </dgm:pt>
    <dgm:pt modelId="{B5F126E5-BAD6-4D6D-B995-F5B0E64D299D}">
      <dgm:prSet phldrT="[Texto]"/>
      <dgm:spPr/>
      <dgm:t>
        <a:bodyPr/>
        <a:lstStyle/>
        <a:p>
          <a:r>
            <a:rPr lang="es-ES" dirty="0"/>
            <a:t>8</a:t>
          </a:r>
          <a:endParaRPr lang="es-CO" dirty="0"/>
        </a:p>
      </dgm:t>
    </dgm:pt>
    <dgm:pt modelId="{779506C0-7CEC-4E79-AA03-31932BCE5FFF}" type="parTrans" cxnId="{6D39309B-5F85-4A7D-80C1-F9F8CDCFD250}">
      <dgm:prSet/>
      <dgm:spPr/>
      <dgm:t>
        <a:bodyPr/>
        <a:lstStyle/>
        <a:p>
          <a:endParaRPr lang="es-CO"/>
        </a:p>
      </dgm:t>
    </dgm:pt>
    <dgm:pt modelId="{044F149D-4B2B-44F8-BAA4-834AA76738D6}" type="sibTrans" cxnId="{6D39309B-5F85-4A7D-80C1-F9F8CDCFD250}">
      <dgm:prSet/>
      <dgm:spPr/>
      <dgm:t>
        <a:bodyPr/>
        <a:lstStyle/>
        <a:p>
          <a:endParaRPr lang="es-CO"/>
        </a:p>
      </dgm:t>
    </dgm:pt>
    <dgm:pt modelId="{6B48445B-2E15-4686-99F3-B67C1615751E}">
      <dgm:prSet phldrT="[Texto]"/>
      <dgm:spPr/>
      <dgm:t>
        <a:bodyPr/>
        <a:lstStyle/>
        <a:p>
          <a:r>
            <a:rPr lang="es-ES" dirty="0"/>
            <a:t>9</a:t>
          </a:r>
          <a:endParaRPr lang="es-CO" dirty="0"/>
        </a:p>
      </dgm:t>
    </dgm:pt>
    <dgm:pt modelId="{9B6E9368-3F3A-4D4D-826E-C4816B7D02DB}" type="parTrans" cxnId="{7EE59B8C-CCD8-4C48-ACF0-15C9E52DE80B}">
      <dgm:prSet/>
      <dgm:spPr/>
      <dgm:t>
        <a:bodyPr/>
        <a:lstStyle/>
        <a:p>
          <a:endParaRPr lang="es-CO"/>
        </a:p>
      </dgm:t>
    </dgm:pt>
    <dgm:pt modelId="{788F26AD-4BAB-4589-A48D-8EE9F0E5AA6B}" type="sibTrans" cxnId="{7EE59B8C-CCD8-4C48-ACF0-15C9E52DE80B}">
      <dgm:prSet/>
      <dgm:spPr/>
      <dgm:t>
        <a:bodyPr/>
        <a:lstStyle/>
        <a:p>
          <a:endParaRPr lang="es-CO"/>
        </a:p>
      </dgm:t>
    </dgm:pt>
    <dgm:pt modelId="{DCF6FC6C-C8C7-47E9-9D4B-D7D258EDD61F}">
      <dgm:prSet phldrT="[Texto]"/>
      <dgm:spPr/>
      <dgm:t>
        <a:bodyPr/>
        <a:lstStyle/>
        <a:p>
          <a:r>
            <a:rPr lang="es-ES" dirty="0"/>
            <a:t>10</a:t>
          </a:r>
          <a:endParaRPr lang="es-CO" dirty="0"/>
        </a:p>
      </dgm:t>
    </dgm:pt>
    <dgm:pt modelId="{CE6C3ABC-C3F4-4021-AD5C-8592DACEAB72}" type="parTrans" cxnId="{4A7B1CDF-E54B-4681-856F-17D466138E4F}">
      <dgm:prSet/>
      <dgm:spPr/>
      <dgm:t>
        <a:bodyPr/>
        <a:lstStyle/>
        <a:p>
          <a:endParaRPr lang="es-CO"/>
        </a:p>
      </dgm:t>
    </dgm:pt>
    <dgm:pt modelId="{FDC8D55D-68C7-490E-926F-9EE9568EFBC5}" type="sibTrans" cxnId="{4A7B1CDF-E54B-4681-856F-17D466138E4F}">
      <dgm:prSet/>
      <dgm:spPr/>
      <dgm:t>
        <a:bodyPr/>
        <a:lstStyle/>
        <a:p>
          <a:endParaRPr lang="es-CO"/>
        </a:p>
      </dgm:t>
    </dgm:pt>
    <dgm:pt modelId="{E297A81A-564E-4AA2-9FEF-5A278A11DCFF}" type="pres">
      <dgm:prSet presAssocID="{B3C9C128-6EBE-4AB6-91E8-71CA0AD76D68}" presName="cycle" presStyleCnt="0">
        <dgm:presLayoutVars>
          <dgm:dir/>
          <dgm:resizeHandles val="exact"/>
        </dgm:presLayoutVars>
      </dgm:prSet>
      <dgm:spPr/>
    </dgm:pt>
    <dgm:pt modelId="{7197AF6C-7E0B-40B7-BBF1-D009552CEFDB}" type="pres">
      <dgm:prSet presAssocID="{90A3CFE3-3C5F-4861-B47B-CCB2F53DC9A7}" presName="node" presStyleLbl="node1" presStyleIdx="0" presStyleCnt="10">
        <dgm:presLayoutVars>
          <dgm:bulletEnabled val="1"/>
        </dgm:presLayoutVars>
      </dgm:prSet>
      <dgm:spPr/>
    </dgm:pt>
    <dgm:pt modelId="{08AD2CB7-98FC-44A2-BE9A-F6FC7ECE37CE}" type="pres">
      <dgm:prSet presAssocID="{5D25EE61-FB1B-4554-A08A-EA13FA8EC209}" presName="sibTrans" presStyleLbl="sibTrans2D1" presStyleIdx="0" presStyleCnt="10"/>
      <dgm:spPr/>
    </dgm:pt>
    <dgm:pt modelId="{0BFD12D0-B1BE-4BC7-8F49-E9D2979C870A}" type="pres">
      <dgm:prSet presAssocID="{5D25EE61-FB1B-4554-A08A-EA13FA8EC209}" presName="connectorText" presStyleLbl="sibTrans2D1" presStyleIdx="0" presStyleCnt="10"/>
      <dgm:spPr/>
    </dgm:pt>
    <dgm:pt modelId="{92FC0BC9-CA3E-4611-8E7C-D9D2CE7A72E3}" type="pres">
      <dgm:prSet presAssocID="{83664D35-44F1-4EBC-B9E7-66B5C36D2872}" presName="node" presStyleLbl="node1" presStyleIdx="1" presStyleCnt="10">
        <dgm:presLayoutVars>
          <dgm:bulletEnabled val="1"/>
        </dgm:presLayoutVars>
      </dgm:prSet>
      <dgm:spPr/>
    </dgm:pt>
    <dgm:pt modelId="{E5137AE8-9BB7-4EC9-A5B5-85E3F727B1D8}" type="pres">
      <dgm:prSet presAssocID="{F7EFF65B-F8CF-4F70-867C-C94CB1E2F0D0}" presName="sibTrans" presStyleLbl="sibTrans2D1" presStyleIdx="1" presStyleCnt="10"/>
      <dgm:spPr/>
    </dgm:pt>
    <dgm:pt modelId="{B66DBFE7-93F4-4E31-93E3-7C3E88D550C6}" type="pres">
      <dgm:prSet presAssocID="{F7EFF65B-F8CF-4F70-867C-C94CB1E2F0D0}" presName="connectorText" presStyleLbl="sibTrans2D1" presStyleIdx="1" presStyleCnt="10"/>
      <dgm:spPr/>
    </dgm:pt>
    <dgm:pt modelId="{09537195-D5DA-415E-A9FC-1D59F4360F3D}" type="pres">
      <dgm:prSet presAssocID="{CBA05D93-DBFD-4932-A48E-CBBAADBC6686}" presName="node" presStyleLbl="node1" presStyleIdx="2" presStyleCnt="10">
        <dgm:presLayoutVars>
          <dgm:bulletEnabled val="1"/>
        </dgm:presLayoutVars>
      </dgm:prSet>
      <dgm:spPr/>
    </dgm:pt>
    <dgm:pt modelId="{1D1BF6CA-896F-46F9-A3F7-54AAF8170A27}" type="pres">
      <dgm:prSet presAssocID="{A1C58C7B-458A-4882-AF92-D03362308240}" presName="sibTrans" presStyleLbl="sibTrans2D1" presStyleIdx="2" presStyleCnt="10"/>
      <dgm:spPr/>
    </dgm:pt>
    <dgm:pt modelId="{06EBDAAD-3832-4944-A15D-86C25576A8C9}" type="pres">
      <dgm:prSet presAssocID="{A1C58C7B-458A-4882-AF92-D03362308240}" presName="connectorText" presStyleLbl="sibTrans2D1" presStyleIdx="2" presStyleCnt="10"/>
      <dgm:spPr/>
    </dgm:pt>
    <dgm:pt modelId="{BB109251-493D-4DF3-8F01-483997BFE652}" type="pres">
      <dgm:prSet presAssocID="{CA74D98A-F7D0-4DE4-A916-C312E9F5F799}" presName="node" presStyleLbl="node1" presStyleIdx="3" presStyleCnt="10">
        <dgm:presLayoutVars>
          <dgm:bulletEnabled val="1"/>
        </dgm:presLayoutVars>
      </dgm:prSet>
      <dgm:spPr/>
    </dgm:pt>
    <dgm:pt modelId="{4E97CDFD-2D4A-4FC4-BE27-D241643CDD4C}" type="pres">
      <dgm:prSet presAssocID="{4226A419-C172-4353-9CE5-6C414EA4DCF2}" presName="sibTrans" presStyleLbl="sibTrans2D1" presStyleIdx="3" presStyleCnt="10"/>
      <dgm:spPr/>
    </dgm:pt>
    <dgm:pt modelId="{B14455A1-E871-4AF9-BA63-B25F39304165}" type="pres">
      <dgm:prSet presAssocID="{4226A419-C172-4353-9CE5-6C414EA4DCF2}" presName="connectorText" presStyleLbl="sibTrans2D1" presStyleIdx="3" presStyleCnt="10"/>
      <dgm:spPr/>
    </dgm:pt>
    <dgm:pt modelId="{F7C891D9-1DF4-4917-83E2-494D01446C29}" type="pres">
      <dgm:prSet presAssocID="{42651807-7E04-49D0-B027-EFE7B4365D50}" presName="node" presStyleLbl="node1" presStyleIdx="4" presStyleCnt="10">
        <dgm:presLayoutVars>
          <dgm:bulletEnabled val="1"/>
        </dgm:presLayoutVars>
      </dgm:prSet>
      <dgm:spPr/>
    </dgm:pt>
    <dgm:pt modelId="{7060AC20-AC02-4452-BBF8-827F2D4AC01E}" type="pres">
      <dgm:prSet presAssocID="{6340F5A7-0C1E-4822-9469-AB24A2C22B69}" presName="sibTrans" presStyleLbl="sibTrans2D1" presStyleIdx="4" presStyleCnt="10"/>
      <dgm:spPr/>
    </dgm:pt>
    <dgm:pt modelId="{AEA0D058-3D5F-496A-B40E-48D865EEF69F}" type="pres">
      <dgm:prSet presAssocID="{6340F5A7-0C1E-4822-9469-AB24A2C22B69}" presName="connectorText" presStyleLbl="sibTrans2D1" presStyleIdx="4" presStyleCnt="10"/>
      <dgm:spPr/>
    </dgm:pt>
    <dgm:pt modelId="{D17EE870-D2A8-4D08-A6EA-6F020C964B2A}" type="pres">
      <dgm:prSet presAssocID="{CC26E009-91B4-4CFE-AB1B-C23C36AF323F}" presName="node" presStyleLbl="node1" presStyleIdx="5" presStyleCnt="10">
        <dgm:presLayoutVars>
          <dgm:bulletEnabled val="1"/>
        </dgm:presLayoutVars>
      </dgm:prSet>
      <dgm:spPr/>
    </dgm:pt>
    <dgm:pt modelId="{2C34582A-8192-415D-B046-945FE2D03DD8}" type="pres">
      <dgm:prSet presAssocID="{AC07E879-E192-4325-B821-E041AA487BEC}" presName="sibTrans" presStyleLbl="sibTrans2D1" presStyleIdx="5" presStyleCnt="10"/>
      <dgm:spPr/>
    </dgm:pt>
    <dgm:pt modelId="{1C0B2F7C-7B8A-4687-93A4-BD60DD0F4CD3}" type="pres">
      <dgm:prSet presAssocID="{AC07E879-E192-4325-B821-E041AA487BEC}" presName="connectorText" presStyleLbl="sibTrans2D1" presStyleIdx="5" presStyleCnt="10"/>
      <dgm:spPr/>
    </dgm:pt>
    <dgm:pt modelId="{B3BCCF4F-3796-457F-AD17-6DCB25F1047E}" type="pres">
      <dgm:prSet presAssocID="{D1DB3123-061A-4FAC-B9AB-D89C9D882EAB}" presName="node" presStyleLbl="node1" presStyleIdx="6" presStyleCnt="10">
        <dgm:presLayoutVars>
          <dgm:bulletEnabled val="1"/>
        </dgm:presLayoutVars>
      </dgm:prSet>
      <dgm:spPr/>
    </dgm:pt>
    <dgm:pt modelId="{BECE4445-3D39-4AF5-ADFD-EAAD8628AC35}" type="pres">
      <dgm:prSet presAssocID="{20248FB4-52CA-4A1F-B1AC-8953D94E8B92}" presName="sibTrans" presStyleLbl="sibTrans2D1" presStyleIdx="6" presStyleCnt="10"/>
      <dgm:spPr/>
    </dgm:pt>
    <dgm:pt modelId="{E48F4B23-CC35-4094-9119-7304560DD8CF}" type="pres">
      <dgm:prSet presAssocID="{20248FB4-52CA-4A1F-B1AC-8953D94E8B92}" presName="connectorText" presStyleLbl="sibTrans2D1" presStyleIdx="6" presStyleCnt="10"/>
      <dgm:spPr/>
    </dgm:pt>
    <dgm:pt modelId="{7250E63F-0AE2-4DFA-B5F1-E80FB7CCB945}" type="pres">
      <dgm:prSet presAssocID="{B5F126E5-BAD6-4D6D-B995-F5B0E64D299D}" presName="node" presStyleLbl="node1" presStyleIdx="7" presStyleCnt="10">
        <dgm:presLayoutVars>
          <dgm:bulletEnabled val="1"/>
        </dgm:presLayoutVars>
      </dgm:prSet>
      <dgm:spPr/>
    </dgm:pt>
    <dgm:pt modelId="{46955604-8789-43FA-ACFA-30A8ECD6B6AF}" type="pres">
      <dgm:prSet presAssocID="{044F149D-4B2B-44F8-BAA4-834AA76738D6}" presName="sibTrans" presStyleLbl="sibTrans2D1" presStyleIdx="7" presStyleCnt="10"/>
      <dgm:spPr/>
    </dgm:pt>
    <dgm:pt modelId="{5B10E934-AD04-4E28-A5F3-2659FE616DA3}" type="pres">
      <dgm:prSet presAssocID="{044F149D-4B2B-44F8-BAA4-834AA76738D6}" presName="connectorText" presStyleLbl="sibTrans2D1" presStyleIdx="7" presStyleCnt="10"/>
      <dgm:spPr/>
    </dgm:pt>
    <dgm:pt modelId="{0A39EDE3-11DA-4ED6-9570-EAA1F68AD8AC}" type="pres">
      <dgm:prSet presAssocID="{6B48445B-2E15-4686-99F3-B67C1615751E}" presName="node" presStyleLbl="node1" presStyleIdx="8" presStyleCnt="10">
        <dgm:presLayoutVars>
          <dgm:bulletEnabled val="1"/>
        </dgm:presLayoutVars>
      </dgm:prSet>
      <dgm:spPr/>
    </dgm:pt>
    <dgm:pt modelId="{6D3CDA73-3AD8-4130-9B4F-C0DE98D8F899}" type="pres">
      <dgm:prSet presAssocID="{788F26AD-4BAB-4589-A48D-8EE9F0E5AA6B}" presName="sibTrans" presStyleLbl="sibTrans2D1" presStyleIdx="8" presStyleCnt="10"/>
      <dgm:spPr/>
    </dgm:pt>
    <dgm:pt modelId="{55D7E6C0-46FF-484B-9D05-1426456D2A0E}" type="pres">
      <dgm:prSet presAssocID="{788F26AD-4BAB-4589-A48D-8EE9F0E5AA6B}" presName="connectorText" presStyleLbl="sibTrans2D1" presStyleIdx="8" presStyleCnt="10"/>
      <dgm:spPr/>
    </dgm:pt>
    <dgm:pt modelId="{B86F4588-5474-4E52-B9CC-BF2D8475FBE7}" type="pres">
      <dgm:prSet presAssocID="{DCF6FC6C-C8C7-47E9-9D4B-D7D258EDD61F}" presName="node" presStyleLbl="node1" presStyleIdx="9" presStyleCnt="10">
        <dgm:presLayoutVars>
          <dgm:bulletEnabled val="1"/>
        </dgm:presLayoutVars>
      </dgm:prSet>
      <dgm:spPr/>
    </dgm:pt>
    <dgm:pt modelId="{2F880394-5835-4C92-8B1B-0445953BA84E}" type="pres">
      <dgm:prSet presAssocID="{FDC8D55D-68C7-490E-926F-9EE9568EFBC5}" presName="sibTrans" presStyleLbl="sibTrans2D1" presStyleIdx="9" presStyleCnt="10"/>
      <dgm:spPr/>
    </dgm:pt>
    <dgm:pt modelId="{38F0D80B-B884-4243-AC3E-604F8B9DC9E3}" type="pres">
      <dgm:prSet presAssocID="{FDC8D55D-68C7-490E-926F-9EE9568EFBC5}" presName="connectorText" presStyleLbl="sibTrans2D1" presStyleIdx="9" presStyleCnt="10"/>
      <dgm:spPr/>
    </dgm:pt>
  </dgm:ptLst>
  <dgm:cxnLst>
    <dgm:cxn modelId="{9B582F01-9257-4DA4-A67E-370989771387}" type="presOf" srcId="{AC07E879-E192-4325-B821-E041AA487BEC}" destId="{1C0B2F7C-7B8A-4687-93A4-BD60DD0F4CD3}" srcOrd="1" destOrd="0" presId="urn:microsoft.com/office/officeart/2005/8/layout/cycle2"/>
    <dgm:cxn modelId="{0E8C2104-0D41-4CA6-9CD4-3ED9680D060C}" type="presOf" srcId="{20248FB4-52CA-4A1F-B1AC-8953D94E8B92}" destId="{BECE4445-3D39-4AF5-ADFD-EAAD8628AC35}" srcOrd="0" destOrd="0" presId="urn:microsoft.com/office/officeart/2005/8/layout/cycle2"/>
    <dgm:cxn modelId="{1F9F0D0C-6528-4958-84EE-F1A83E6E8C32}" type="presOf" srcId="{6340F5A7-0C1E-4822-9469-AB24A2C22B69}" destId="{AEA0D058-3D5F-496A-B40E-48D865EEF69F}" srcOrd="1" destOrd="0" presId="urn:microsoft.com/office/officeart/2005/8/layout/cycle2"/>
    <dgm:cxn modelId="{F8951013-C3FD-49DE-BC16-4527A7AFCBC9}" srcId="{B3C9C128-6EBE-4AB6-91E8-71CA0AD76D68}" destId="{CBA05D93-DBFD-4932-A48E-CBBAADBC6686}" srcOrd="2" destOrd="0" parTransId="{D594802E-7575-408A-9E0B-3C10AA084121}" sibTransId="{A1C58C7B-458A-4882-AF92-D03362308240}"/>
    <dgm:cxn modelId="{BDD49918-67D9-468B-BA44-7D251558EDCA}" srcId="{B3C9C128-6EBE-4AB6-91E8-71CA0AD76D68}" destId="{90A3CFE3-3C5F-4861-B47B-CCB2F53DC9A7}" srcOrd="0" destOrd="0" parTransId="{6AA404E6-2B40-4296-82AE-D292B9EF446E}" sibTransId="{5D25EE61-FB1B-4554-A08A-EA13FA8EC209}"/>
    <dgm:cxn modelId="{89F16B23-4F1D-4B32-8F8A-1CF7D8DF40C9}" srcId="{B3C9C128-6EBE-4AB6-91E8-71CA0AD76D68}" destId="{CA74D98A-F7D0-4DE4-A916-C312E9F5F799}" srcOrd="3" destOrd="0" parTransId="{EDA5B51D-C7F5-4B11-AC33-56B2D3DA1512}" sibTransId="{4226A419-C172-4353-9CE5-6C414EA4DCF2}"/>
    <dgm:cxn modelId="{CFC1F628-0B64-4D78-917F-1EC314BE1135}" type="presOf" srcId="{CA74D98A-F7D0-4DE4-A916-C312E9F5F799}" destId="{BB109251-493D-4DF3-8F01-483997BFE652}" srcOrd="0" destOrd="0" presId="urn:microsoft.com/office/officeart/2005/8/layout/cycle2"/>
    <dgm:cxn modelId="{ED04922D-AC5A-421F-BCE0-7C2C3D4F8AC3}" type="presOf" srcId="{90A3CFE3-3C5F-4861-B47B-CCB2F53DC9A7}" destId="{7197AF6C-7E0B-40B7-BBF1-D009552CEFDB}" srcOrd="0" destOrd="0" presId="urn:microsoft.com/office/officeart/2005/8/layout/cycle2"/>
    <dgm:cxn modelId="{E3C6B72F-EA06-487F-B258-247953D8C728}" type="presOf" srcId="{F7EFF65B-F8CF-4F70-867C-C94CB1E2F0D0}" destId="{E5137AE8-9BB7-4EC9-A5B5-85E3F727B1D8}" srcOrd="0" destOrd="0" presId="urn:microsoft.com/office/officeart/2005/8/layout/cycle2"/>
    <dgm:cxn modelId="{DE589035-F900-4F08-9569-CD9C25729C76}" type="presOf" srcId="{42651807-7E04-49D0-B027-EFE7B4365D50}" destId="{F7C891D9-1DF4-4917-83E2-494D01446C29}" srcOrd="0" destOrd="0" presId="urn:microsoft.com/office/officeart/2005/8/layout/cycle2"/>
    <dgm:cxn modelId="{B9BDBC5E-8FEE-44EF-96F1-0E69F47DB0EB}" type="presOf" srcId="{044F149D-4B2B-44F8-BAA4-834AA76738D6}" destId="{46955604-8789-43FA-ACFA-30A8ECD6B6AF}" srcOrd="0" destOrd="0" presId="urn:microsoft.com/office/officeart/2005/8/layout/cycle2"/>
    <dgm:cxn modelId="{A5467C60-2F64-4F7D-BBF5-1DF0594FBE70}" type="presOf" srcId="{4226A419-C172-4353-9CE5-6C414EA4DCF2}" destId="{B14455A1-E871-4AF9-BA63-B25F39304165}" srcOrd="1" destOrd="0" presId="urn:microsoft.com/office/officeart/2005/8/layout/cycle2"/>
    <dgm:cxn modelId="{62DA8D61-7DA3-472C-BBB9-8A2BCC0D713F}" type="presOf" srcId="{4226A419-C172-4353-9CE5-6C414EA4DCF2}" destId="{4E97CDFD-2D4A-4FC4-BE27-D241643CDD4C}" srcOrd="0" destOrd="0" presId="urn:microsoft.com/office/officeart/2005/8/layout/cycle2"/>
    <dgm:cxn modelId="{E181BB6D-B290-4BF4-BEEA-A127C78F5C80}" type="presOf" srcId="{FDC8D55D-68C7-490E-926F-9EE9568EFBC5}" destId="{38F0D80B-B884-4243-AC3E-604F8B9DC9E3}" srcOrd="1" destOrd="0" presId="urn:microsoft.com/office/officeart/2005/8/layout/cycle2"/>
    <dgm:cxn modelId="{3F09816E-DB5D-46CA-A122-32663022C348}" type="presOf" srcId="{5D25EE61-FB1B-4554-A08A-EA13FA8EC209}" destId="{08AD2CB7-98FC-44A2-BE9A-F6FC7ECE37CE}" srcOrd="0" destOrd="0" presId="urn:microsoft.com/office/officeart/2005/8/layout/cycle2"/>
    <dgm:cxn modelId="{8DC0CC50-DD8C-4E3F-A89D-6AB345D5B00E}" type="presOf" srcId="{788F26AD-4BAB-4589-A48D-8EE9F0E5AA6B}" destId="{6D3CDA73-3AD8-4130-9B4F-C0DE98D8F899}" srcOrd="0" destOrd="0" presId="urn:microsoft.com/office/officeart/2005/8/layout/cycle2"/>
    <dgm:cxn modelId="{DB502652-3EE6-4620-80B2-9B1293CAA46E}" type="presOf" srcId="{6B48445B-2E15-4686-99F3-B67C1615751E}" destId="{0A39EDE3-11DA-4ED6-9570-EAA1F68AD8AC}" srcOrd="0" destOrd="0" presId="urn:microsoft.com/office/officeart/2005/8/layout/cycle2"/>
    <dgm:cxn modelId="{E7EE015A-2A66-4C53-B95E-FD86EAFAAAE0}" type="presOf" srcId="{20248FB4-52CA-4A1F-B1AC-8953D94E8B92}" destId="{E48F4B23-CC35-4094-9119-7304560DD8CF}" srcOrd="1" destOrd="0" presId="urn:microsoft.com/office/officeart/2005/8/layout/cycle2"/>
    <dgm:cxn modelId="{42A0D17D-E3F7-494C-B2C2-5E9AE8727CD5}" type="presOf" srcId="{AC07E879-E192-4325-B821-E041AA487BEC}" destId="{2C34582A-8192-415D-B046-945FE2D03DD8}" srcOrd="0" destOrd="0" presId="urn:microsoft.com/office/officeart/2005/8/layout/cycle2"/>
    <dgm:cxn modelId="{AB60227F-8ED9-4883-BC8D-738E9FACD3D4}" type="presOf" srcId="{B5F126E5-BAD6-4D6D-B995-F5B0E64D299D}" destId="{7250E63F-0AE2-4DFA-B5F1-E80FB7CCB945}" srcOrd="0" destOrd="0" presId="urn:microsoft.com/office/officeart/2005/8/layout/cycle2"/>
    <dgm:cxn modelId="{01144386-8753-4543-A1D2-8339181A2127}" type="presOf" srcId="{DCF6FC6C-C8C7-47E9-9D4B-D7D258EDD61F}" destId="{B86F4588-5474-4E52-B9CC-BF2D8475FBE7}" srcOrd="0" destOrd="0" presId="urn:microsoft.com/office/officeart/2005/8/layout/cycle2"/>
    <dgm:cxn modelId="{30186F8B-2F9D-4E89-BCC0-4EC3CAF8AC32}" type="presOf" srcId="{B3C9C128-6EBE-4AB6-91E8-71CA0AD76D68}" destId="{E297A81A-564E-4AA2-9FEF-5A278A11DCFF}" srcOrd="0" destOrd="0" presId="urn:microsoft.com/office/officeart/2005/8/layout/cycle2"/>
    <dgm:cxn modelId="{7EE59B8C-CCD8-4C48-ACF0-15C9E52DE80B}" srcId="{B3C9C128-6EBE-4AB6-91E8-71CA0AD76D68}" destId="{6B48445B-2E15-4686-99F3-B67C1615751E}" srcOrd="8" destOrd="0" parTransId="{9B6E9368-3F3A-4D4D-826E-C4816B7D02DB}" sibTransId="{788F26AD-4BAB-4589-A48D-8EE9F0E5AA6B}"/>
    <dgm:cxn modelId="{173DB894-609E-4955-9A1E-184AF06955C5}" type="presOf" srcId="{A1C58C7B-458A-4882-AF92-D03362308240}" destId="{1D1BF6CA-896F-46F9-A3F7-54AAF8170A27}" srcOrd="0" destOrd="0" presId="urn:microsoft.com/office/officeart/2005/8/layout/cycle2"/>
    <dgm:cxn modelId="{2FDD7397-6170-4547-AEF6-B72F31039211}" srcId="{B3C9C128-6EBE-4AB6-91E8-71CA0AD76D68}" destId="{42651807-7E04-49D0-B027-EFE7B4365D50}" srcOrd="4" destOrd="0" parTransId="{EAB0AB95-17DA-4C55-9D05-8641CBB2A842}" sibTransId="{6340F5A7-0C1E-4822-9469-AB24A2C22B69}"/>
    <dgm:cxn modelId="{11C4A498-4879-4BF5-B0B7-DB3CA0DD4601}" type="presOf" srcId="{F7EFF65B-F8CF-4F70-867C-C94CB1E2F0D0}" destId="{B66DBFE7-93F4-4E31-93E3-7C3E88D550C6}" srcOrd="1" destOrd="0" presId="urn:microsoft.com/office/officeart/2005/8/layout/cycle2"/>
    <dgm:cxn modelId="{6D39309B-5F85-4A7D-80C1-F9F8CDCFD250}" srcId="{B3C9C128-6EBE-4AB6-91E8-71CA0AD76D68}" destId="{B5F126E5-BAD6-4D6D-B995-F5B0E64D299D}" srcOrd="7" destOrd="0" parTransId="{779506C0-7CEC-4E79-AA03-31932BCE5FFF}" sibTransId="{044F149D-4B2B-44F8-BAA4-834AA76738D6}"/>
    <dgm:cxn modelId="{32FFD3A4-A5FD-4F26-998B-692859E2C755}" type="presOf" srcId="{6340F5A7-0C1E-4822-9469-AB24A2C22B69}" destId="{7060AC20-AC02-4452-BBF8-827F2D4AC01E}" srcOrd="0" destOrd="0" presId="urn:microsoft.com/office/officeart/2005/8/layout/cycle2"/>
    <dgm:cxn modelId="{303F08A9-098A-4C9A-A69B-CE67C4A3E13E}" type="presOf" srcId="{788F26AD-4BAB-4589-A48D-8EE9F0E5AA6B}" destId="{55D7E6C0-46FF-484B-9D05-1426456D2A0E}" srcOrd="1" destOrd="0" presId="urn:microsoft.com/office/officeart/2005/8/layout/cycle2"/>
    <dgm:cxn modelId="{AEF3BEAC-6CE9-4CE8-9834-B505BE9131B9}" type="presOf" srcId="{CBA05D93-DBFD-4932-A48E-CBBAADBC6686}" destId="{09537195-D5DA-415E-A9FC-1D59F4360F3D}" srcOrd="0" destOrd="0" presId="urn:microsoft.com/office/officeart/2005/8/layout/cycle2"/>
    <dgm:cxn modelId="{37105CAF-FCCD-48FA-82C3-2D6D3C6FBBF6}" type="presOf" srcId="{83664D35-44F1-4EBC-B9E7-66B5C36D2872}" destId="{92FC0BC9-CA3E-4611-8E7C-D9D2CE7A72E3}" srcOrd="0" destOrd="0" presId="urn:microsoft.com/office/officeart/2005/8/layout/cycle2"/>
    <dgm:cxn modelId="{A3B652B3-585B-48D3-A09D-34624B46FFB6}" srcId="{B3C9C128-6EBE-4AB6-91E8-71CA0AD76D68}" destId="{D1DB3123-061A-4FAC-B9AB-D89C9D882EAB}" srcOrd="6" destOrd="0" parTransId="{E5AE1123-C4FF-46F8-9831-2675428A1713}" sibTransId="{20248FB4-52CA-4A1F-B1AC-8953D94E8B92}"/>
    <dgm:cxn modelId="{C08885B9-9387-44CC-9A6C-518F698BCF87}" type="presOf" srcId="{044F149D-4B2B-44F8-BAA4-834AA76738D6}" destId="{5B10E934-AD04-4E28-A5F3-2659FE616DA3}" srcOrd="1" destOrd="0" presId="urn:microsoft.com/office/officeart/2005/8/layout/cycle2"/>
    <dgm:cxn modelId="{4645BCC1-9B7A-4A88-A951-007426303104}" srcId="{B3C9C128-6EBE-4AB6-91E8-71CA0AD76D68}" destId="{83664D35-44F1-4EBC-B9E7-66B5C36D2872}" srcOrd="1" destOrd="0" parTransId="{403FAFA5-C56B-426D-82C2-D3D7BE9B63E2}" sibTransId="{F7EFF65B-F8CF-4F70-867C-C94CB1E2F0D0}"/>
    <dgm:cxn modelId="{708774C4-48D4-4897-A33A-FF13143A0645}" type="presOf" srcId="{FDC8D55D-68C7-490E-926F-9EE9568EFBC5}" destId="{2F880394-5835-4C92-8B1B-0445953BA84E}" srcOrd="0" destOrd="0" presId="urn:microsoft.com/office/officeart/2005/8/layout/cycle2"/>
    <dgm:cxn modelId="{1C945FCB-BBAD-4566-8409-4A817C92ADC8}" srcId="{B3C9C128-6EBE-4AB6-91E8-71CA0AD76D68}" destId="{CC26E009-91B4-4CFE-AB1B-C23C36AF323F}" srcOrd="5" destOrd="0" parTransId="{68B1F570-214B-486F-B11C-259002AE1460}" sibTransId="{AC07E879-E192-4325-B821-E041AA487BEC}"/>
    <dgm:cxn modelId="{4A7B1CDF-E54B-4681-856F-17D466138E4F}" srcId="{B3C9C128-6EBE-4AB6-91E8-71CA0AD76D68}" destId="{DCF6FC6C-C8C7-47E9-9D4B-D7D258EDD61F}" srcOrd="9" destOrd="0" parTransId="{CE6C3ABC-C3F4-4021-AD5C-8592DACEAB72}" sibTransId="{FDC8D55D-68C7-490E-926F-9EE9568EFBC5}"/>
    <dgm:cxn modelId="{F51864E4-CC30-4117-8689-C3CBFC68DAD6}" type="presOf" srcId="{A1C58C7B-458A-4882-AF92-D03362308240}" destId="{06EBDAAD-3832-4944-A15D-86C25576A8C9}" srcOrd="1" destOrd="0" presId="urn:microsoft.com/office/officeart/2005/8/layout/cycle2"/>
    <dgm:cxn modelId="{528022EB-D2C6-49D8-95BA-782FBCEDF692}" type="presOf" srcId="{CC26E009-91B4-4CFE-AB1B-C23C36AF323F}" destId="{D17EE870-D2A8-4D08-A6EA-6F020C964B2A}" srcOrd="0" destOrd="0" presId="urn:microsoft.com/office/officeart/2005/8/layout/cycle2"/>
    <dgm:cxn modelId="{6EC5D4F4-BB73-4E88-B475-2FB43F7891A6}" type="presOf" srcId="{5D25EE61-FB1B-4554-A08A-EA13FA8EC209}" destId="{0BFD12D0-B1BE-4BC7-8F49-E9D2979C870A}" srcOrd="1" destOrd="0" presId="urn:microsoft.com/office/officeart/2005/8/layout/cycle2"/>
    <dgm:cxn modelId="{A9912AF6-74D2-4DC8-8209-136BC6002DA4}" type="presOf" srcId="{D1DB3123-061A-4FAC-B9AB-D89C9D882EAB}" destId="{B3BCCF4F-3796-457F-AD17-6DCB25F1047E}" srcOrd="0" destOrd="0" presId="urn:microsoft.com/office/officeart/2005/8/layout/cycle2"/>
    <dgm:cxn modelId="{DF27EA2A-86AF-4709-A4D0-B7BFFB1AEEC6}" type="presParOf" srcId="{E297A81A-564E-4AA2-9FEF-5A278A11DCFF}" destId="{7197AF6C-7E0B-40B7-BBF1-D009552CEFDB}" srcOrd="0" destOrd="0" presId="urn:microsoft.com/office/officeart/2005/8/layout/cycle2"/>
    <dgm:cxn modelId="{DB1AC12D-0D04-4A64-822E-1E198C6577E5}" type="presParOf" srcId="{E297A81A-564E-4AA2-9FEF-5A278A11DCFF}" destId="{08AD2CB7-98FC-44A2-BE9A-F6FC7ECE37CE}" srcOrd="1" destOrd="0" presId="urn:microsoft.com/office/officeart/2005/8/layout/cycle2"/>
    <dgm:cxn modelId="{0531E29B-3059-47B1-96B9-F5615EDE29C5}" type="presParOf" srcId="{08AD2CB7-98FC-44A2-BE9A-F6FC7ECE37CE}" destId="{0BFD12D0-B1BE-4BC7-8F49-E9D2979C870A}" srcOrd="0" destOrd="0" presId="urn:microsoft.com/office/officeart/2005/8/layout/cycle2"/>
    <dgm:cxn modelId="{4FBE5380-DBA8-4711-95A3-12D2F3274CC3}" type="presParOf" srcId="{E297A81A-564E-4AA2-9FEF-5A278A11DCFF}" destId="{92FC0BC9-CA3E-4611-8E7C-D9D2CE7A72E3}" srcOrd="2" destOrd="0" presId="urn:microsoft.com/office/officeart/2005/8/layout/cycle2"/>
    <dgm:cxn modelId="{35CF2CA9-5D29-4515-8BB7-8E2A31C40E7A}" type="presParOf" srcId="{E297A81A-564E-4AA2-9FEF-5A278A11DCFF}" destId="{E5137AE8-9BB7-4EC9-A5B5-85E3F727B1D8}" srcOrd="3" destOrd="0" presId="urn:microsoft.com/office/officeart/2005/8/layout/cycle2"/>
    <dgm:cxn modelId="{8FD59445-31EE-4E1A-8885-3DD00C1A2035}" type="presParOf" srcId="{E5137AE8-9BB7-4EC9-A5B5-85E3F727B1D8}" destId="{B66DBFE7-93F4-4E31-93E3-7C3E88D550C6}" srcOrd="0" destOrd="0" presId="urn:microsoft.com/office/officeart/2005/8/layout/cycle2"/>
    <dgm:cxn modelId="{3BC369C3-C1CD-49B2-8155-0825000FFF36}" type="presParOf" srcId="{E297A81A-564E-4AA2-9FEF-5A278A11DCFF}" destId="{09537195-D5DA-415E-A9FC-1D59F4360F3D}" srcOrd="4" destOrd="0" presId="urn:microsoft.com/office/officeart/2005/8/layout/cycle2"/>
    <dgm:cxn modelId="{B1B451E5-8AFE-4659-96A0-B399A7D287B2}" type="presParOf" srcId="{E297A81A-564E-4AA2-9FEF-5A278A11DCFF}" destId="{1D1BF6CA-896F-46F9-A3F7-54AAF8170A27}" srcOrd="5" destOrd="0" presId="urn:microsoft.com/office/officeart/2005/8/layout/cycle2"/>
    <dgm:cxn modelId="{418276BC-B91C-44AD-A518-4354A4F67B68}" type="presParOf" srcId="{1D1BF6CA-896F-46F9-A3F7-54AAF8170A27}" destId="{06EBDAAD-3832-4944-A15D-86C25576A8C9}" srcOrd="0" destOrd="0" presId="urn:microsoft.com/office/officeart/2005/8/layout/cycle2"/>
    <dgm:cxn modelId="{1242521E-90CD-4BD8-A4E3-6CAF4AB3A6AC}" type="presParOf" srcId="{E297A81A-564E-4AA2-9FEF-5A278A11DCFF}" destId="{BB109251-493D-4DF3-8F01-483997BFE652}" srcOrd="6" destOrd="0" presId="urn:microsoft.com/office/officeart/2005/8/layout/cycle2"/>
    <dgm:cxn modelId="{6A74FA8E-40C0-4706-97BB-7755D3CD2968}" type="presParOf" srcId="{E297A81A-564E-4AA2-9FEF-5A278A11DCFF}" destId="{4E97CDFD-2D4A-4FC4-BE27-D241643CDD4C}" srcOrd="7" destOrd="0" presId="urn:microsoft.com/office/officeart/2005/8/layout/cycle2"/>
    <dgm:cxn modelId="{60287D0D-A913-4732-A8A2-363341E925F4}" type="presParOf" srcId="{4E97CDFD-2D4A-4FC4-BE27-D241643CDD4C}" destId="{B14455A1-E871-4AF9-BA63-B25F39304165}" srcOrd="0" destOrd="0" presId="urn:microsoft.com/office/officeart/2005/8/layout/cycle2"/>
    <dgm:cxn modelId="{1A418C68-9026-4E95-BFFD-C1D2A2B86D88}" type="presParOf" srcId="{E297A81A-564E-4AA2-9FEF-5A278A11DCFF}" destId="{F7C891D9-1DF4-4917-83E2-494D01446C29}" srcOrd="8" destOrd="0" presId="urn:microsoft.com/office/officeart/2005/8/layout/cycle2"/>
    <dgm:cxn modelId="{D9FD2EC3-FB67-43CC-AADA-1DBB58E42783}" type="presParOf" srcId="{E297A81A-564E-4AA2-9FEF-5A278A11DCFF}" destId="{7060AC20-AC02-4452-BBF8-827F2D4AC01E}" srcOrd="9" destOrd="0" presId="urn:microsoft.com/office/officeart/2005/8/layout/cycle2"/>
    <dgm:cxn modelId="{50BA7237-5673-45F6-B28C-6CDCD8FFC2FB}" type="presParOf" srcId="{7060AC20-AC02-4452-BBF8-827F2D4AC01E}" destId="{AEA0D058-3D5F-496A-B40E-48D865EEF69F}" srcOrd="0" destOrd="0" presId="urn:microsoft.com/office/officeart/2005/8/layout/cycle2"/>
    <dgm:cxn modelId="{B38C11BA-8FC2-46D1-BF63-7C0E97074241}" type="presParOf" srcId="{E297A81A-564E-4AA2-9FEF-5A278A11DCFF}" destId="{D17EE870-D2A8-4D08-A6EA-6F020C964B2A}" srcOrd="10" destOrd="0" presId="urn:microsoft.com/office/officeart/2005/8/layout/cycle2"/>
    <dgm:cxn modelId="{AD33FD2A-B6E9-4A62-A6ED-482C1EDE693E}" type="presParOf" srcId="{E297A81A-564E-4AA2-9FEF-5A278A11DCFF}" destId="{2C34582A-8192-415D-B046-945FE2D03DD8}" srcOrd="11" destOrd="0" presId="urn:microsoft.com/office/officeart/2005/8/layout/cycle2"/>
    <dgm:cxn modelId="{FFA2FE38-9995-4876-8C20-77E443FD635B}" type="presParOf" srcId="{2C34582A-8192-415D-B046-945FE2D03DD8}" destId="{1C0B2F7C-7B8A-4687-93A4-BD60DD0F4CD3}" srcOrd="0" destOrd="0" presId="urn:microsoft.com/office/officeart/2005/8/layout/cycle2"/>
    <dgm:cxn modelId="{2B7748BD-B4F9-4479-81E5-169D03224D2A}" type="presParOf" srcId="{E297A81A-564E-4AA2-9FEF-5A278A11DCFF}" destId="{B3BCCF4F-3796-457F-AD17-6DCB25F1047E}" srcOrd="12" destOrd="0" presId="urn:microsoft.com/office/officeart/2005/8/layout/cycle2"/>
    <dgm:cxn modelId="{64EC04B9-00CB-4779-B4E1-5B7064FC5249}" type="presParOf" srcId="{E297A81A-564E-4AA2-9FEF-5A278A11DCFF}" destId="{BECE4445-3D39-4AF5-ADFD-EAAD8628AC35}" srcOrd="13" destOrd="0" presId="urn:microsoft.com/office/officeart/2005/8/layout/cycle2"/>
    <dgm:cxn modelId="{A9C69879-FF41-471A-A93C-99A118D12C9B}" type="presParOf" srcId="{BECE4445-3D39-4AF5-ADFD-EAAD8628AC35}" destId="{E48F4B23-CC35-4094-9119-7304560DD8CF}" srcOrd="0" destOrd="0" presId="urn:microsoft.com/office/officeart/2005/8/layout/cycle2"/>
    <dgm:cxn modelId="{DFEEBCFC-D053-436D-947B-F1C2F4CB5AC6}" type="presParOf" srcId="{E297A81A-564E-4AA2-9FEF-5A278A11DCFF}" destId="{7250E63F-0AE2-4DFA-B5F1-E80FB7CCB945}" srcOrd="14" destOrd="0" presId="urn:microsoft.com/office/officeart/2005/8/layout/cycle2"/>
    <dgm:cxn modelId="{F02ADBCA-942A-4DB7-A1E6-C7B7654B3652}" type="presParOf" srcId="{E297A81A-564E-4AA2-9FEF-5A278A11DCFF}" destId="{46955604-8789-43FA-ACFA-30A8ECD6B6AF}" srcOrd="15" destOrd="0" presId="urn:microsoft.com/office/officeart/2005/8/layout/cycle2"/>
    <dgm:cxn modelId="{98F45C39-C357-48F7-8647-1A02494B237F}" type="presParOf" srcId="{46955604-8789-43FA-ACFA-30A8ECD6B6AF}" destId="{5B10E934-AD04-4E28-A5F3-2659FE616DA3}" srcOrd="0" destOrd="0" presId="urn:microsoft.com/office/officeart/2005/8/layout/cycle2"/>
    <dgm:cxn modelId="{B8E01978-6D23-48EB-80BD-FFB2E6E0756C}" type="presParOf" srcId="{E297A81A-564E-4AA2-9FEF-5A278A11DCFF}" destId="{0A39EDE3-11DA-4ED6-9570-EAA1F68AD8AC}" srcOrd="16" destOrd="0" presId="urn:microsoft.com/office/officeart/2005/8/layout/cycle2"/>
    <dgm:cxn modelId="{C92C4974-0B07-4FAA-9ECD-978162202910}" type="presParOf" srcId="{E297A81A-564E-4AA2-9FEF-5A278A11DCFF}" destId="{6D3CDA73-3AD8-4130-9B4F-C0DE98D8F899}" srcOrd="17" destOrd="0" presId="urn:microsoft.com/office/officeart/2005/8/layout/cycle2"/>
    <dgm:cxn modelId="{90E4D995-8EB9-4E90-BFF4-7306C9D32675}" type="presParOf" srcId="{6D3CDA73-3AD8-4130-9B4F-C0DE98D8F899}" destId="{55D7E6C0-46FF-484B-9D05-1426456D2A0E}" srcOrd="0" destOrd="0" presId="urn:microsoft.com/office/officeart/2005/8/layout/cycle2"/>
    <dgm:cxn modelId="{759D080B-5C6B-4B3D-B0B2-BA2AB9DCEEC2}" type="presParOf" srcId="{E297A81A-564E-4AA2-9FEF-5A278A11DCFF}" destId="{B86F4588-5474-4E52-B9CC-BF2D8475FBE7}" srcOrd="18" destOrd="0" presId="urn:microsoft.com/office/officeart/2005/8/layout/cycle2"/>
    <dgm:cxn modelId="{B0239D98-BFC3-4168-84B0-564F6E41FC3C}" type="presParOf" srcId="{E297A81A-564E-4AA2-9FEF-5A278A11DCFF}" destId="{2F880394-5835-4C92-8B1B-0445953BA84E}" srcOrd="19" destOrd="0" presId="urn:microsoft.com/office/officeart/2005/8/layout/cycle2"/>
    <dgm:cxn modelId="{71F52271-82D2-4EB2-B464-C1C3B7C8A7DA}" type="presParOf" srcId="{2F880394-5835-4C92-8B1B-0445953BA84E}" destId="{38F0D80B-B884-4243-AC3E-604F8B9DC9E3}" srcOrd="0" destOrd="0" presId="urn:microsoft.com/office/officeart/2005/8/layout/cycle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5172B1D-E615-40A3-BDB5-7B2A482AD2A2}" type="doc">
      <dgm:prSet loTypeId="urn:microsoft.com/office/officeart/2008/layout/VerticalCurvedList" loCatId="list" qsTypeId="urn:microsoft.com/office/officeart/2005/8/quickstyle/simple1" qsCatId="simple" csTypeId="urn:microsoft.com/office/officeart/2005/8/colors/accent1_5" csCatId="accent1" phldr="1"/>
      <dgm:spPr/>
      <dgm:t>
        <a:bodyPr/>
        <a:lstStyle/>
        <a:p>
          <a:endParaRPr lang="es-CO"/>
        </a:p>
      </dgm:t>
    </dgm:pt>
    <dgm:pt modelId="{3D96101E-FCE5-4F5B-A3C2-AD7BDC63E2C5}">
      <dgm:prSet phldrT="[Texto]" custT="1"/>
      <dgm:spPr/>
      <dgm:t>
        <a:bodyPr/>
        <a:lstStyle/>
        <a:p>
          <a:pPr>
            <a:buAutoNum type="arabicPeriod"/>
          </a:pPr>
          <a:r>
            <a:rPr lang="es-CO" sz="2000" b="0" i="0" u="none" strike="noStrike" baseline="0" dirty="0">
              <a:solidFill>
                <a:schemeClr val="tx1"/>
              </a:solidFill>
              <a:latin typeface="Arial Narrow" panose="020B0606020202030204" pitchFamily="34" charset="0"/>
            </a:rPr>
            <a:t>Políticas financieras y contables (NIIF) usadas por SAE desde 2016.</a:t>
          </a:r>
          <a:endParaRPr lang="es-CO" sz="2000" dirty="0">
            <a:solidFill>
              <a:schemeClr val="tx1"/>
            </a:solidFill>
          </a:endParaRPr>
        </a:p>
      </dgm:t>
    </dgm:pt>
    <dgm:pt modelId="{BFDDE53E-E74E-4164-8D1A-4A465F7CF9FF}" type="parTrans" cxnId="{46D30898-C3DD-4293-89CF-EAB41D7A106D}">
      <dgm:prSet/>
      <dgm:spPr/>
      <dgm:t>
        <a:bodyPr/>
        <a:lstStyle/>
        <a:p>
          <a:endParaRPr lang="es-CO" sz="2400">
            <a:solidFill>
              <a:schemeClr val="tx1"/>
            </a:solidFill>
          </a:endParaRPr>
        </a:p>
      </dgm:t>
    </dgm:pt>
    <dgm:pt modelId="{35593D61-B7BB-4E20-82A6-B81B1B9B631A}" type="sibTrans" cxnId="{46D30898-C3DD-4293-89CF-EAB41D7A106D}">
      <dgm:prSet/>
      <dgm:spPr/>
      <dgm:t>
        <a:bodyPr/>
        <a:lstStyle/>
        <a:p>
          <a:endParaRPr lang="es-CO" sz="2400">
            <a:solidFill>
              <a:schemeClr val="tx1"/>
            </a:solidFill>
          </a:endParaRPr>
        </a:p>
      </dgm:t>
    </dgm:pt>
    <dgm:pt modelId="{0B5BF112-AB8F-45C5-A94E-169B570C32B9}">
      <dgm:prSet phldrT="[Texto]" custT="1"/>
      <dgm:spPr/>
      <dgm:t>
        <a:bodyPr/>
        <a:lstStyle/>
        <a:p>
          <a:r>
            <a:rPr lang="es-CO" sz="2000" b="0" i="0" u="none" strike="noStrike" baseline="0">
              <a:solidFill>
                <a:schemeClr val="tx1"/>
              </a:solidFill>
              <a:latin typeface="Arial Narrow" panose="020B0606020202030204" pitchFamily="34" charset="0"/>
            </a:rPr>
            <a:t>Diagnóstico del universo de sociedades y establecimientos administrados.</a:t>
          </a:r>
          <a:endParaRPr lang="es-CO" sz="2000" dirty="0">
            <a:solidFill>
              <a:schemeClr val="tx1"/>
            </a:solidFill>
          </a:endParaRPr>
        </a:p>
      </dgm:t>
    </dgm:pt>
    <dgm:pt modelId="{1BC58A70-D44A-47EA-8E53-FAD54924426A}" type="parTrans" cxnId="{94C916D9-93A0-49DB-BDB2-AFB299808256}">
      <dgm:prSet/>
      <dgm:spPr/>
      <dgm:t>
        <a:bodyPr/>
        <a:lstStyle/>
        <a:p>
          <a:endParaRPr lang="es-CO" sz="2400">
            <a:solidFill>
              <a:schemeClr val="tx1"/>
            </a:solidFill>
          </a:endParaRPr>
        </a:p>
      </dgm:t>
    </dgm:pt>
    <dgm:pt modelId="{3973E798-9023-4B41-B574-8472F5220CAD}" type="sibTrans" cxnId="{94C916D9-93A0-49DB-BDB2-AFB299808256}">
      <dgm:prSet/>
      <dgm:spPr/>
      <dgm:t>
        <a:bodyPr/>
        <a:lstStyle/>
        <a:p>
          <a:endParaRPr lang="es-CO" sz="2400">
            <a:solidFill>
              <a:schemeClr val="tx1"/>
            </a:solidFill>
          </a:endParaRPr>
        </a:p>
      </dgm:t>
    </dgm:pt>
    <dgm:pt modelId="{BFA83476-9C21-430A-9283-FDC4820FE32D}">
      <dgm:prSet phldrT="[Texto]" custT="1"/>
      <dgm:spPr/>
      <dgm:t>
        <a:bodyPr/>
        <a:lstStyle/>
        <a:p>
          <a:r>
            <a:rPr lang="es-CO" sz="2000" b="0" i="0" u="none" strike="noStrike" baseline="0" dirty="0">
              <a:solidFill>
                <a:schemeClr val="tx1"/>
              </a:solidFill>
              <a:latin typeface="Arial Narrow" panose="020B0606020202030204" pitchFamily="34" charset="0"/>
            </a:rPr>
            <a:t>Determinación de Política común de Gobierno Corporativo.</a:t>
          </a:r>
          <a:endParaRPr lang="es-CO" sz="2000" dirty="0">
            <a:solidFill>
              <a:schemeClr val="tx1"/>
            </a:solidFill>
          </a:endParaRPr>
        </a:p>
      </dgm:t>
    </dgm:pt>
    <dgm:pt modelId="{0E30FE6E-661D-4B6E-BB42-E1E835B439D5}" type="parTrans" cxnId="{B2D89B20-9D7D-483A-B563-000316E8DE7E}">
      <dgm:prSet/>
      <dgm:spPr/>
      <dgm:t>
        <a:bodyPr/>
        <a:lstStyle/>
        <a:p>
          <a:endParaRPr lang="es-CO" sz="2400">
            <a:solidFill>
              <a:schemeClr val="tx1"/>
            </a:solidFill>
          </a:endParaRPr>
        </a:p>
      </dgm:t>
    </dgm:pt>
    <dgm:pt modelId="{B07D22DC-0C29-4CF6-B5C7-46313734C2C0}" type="sibTrans" cxnId="{B2D89B20-9D7D-483A-B563-000316E8DE7E}">
      <dgm:prSet/>
      <dgm:spPr/>
      <dgm:t>
        <a:bodyPr/>
        <a:lstStyle/>
        <a:p>
          <a:endParaRPr lang="es-CO" sz="2400">
            <a:solidFill>
              <a:schemeClr val="tx1"/>
            </a:solidFill>
          </a:endParaRPr>
        </a:p>
      </dgm:t>
    </dgm:pt>
    <dgm:pt modelId="{60F393AD-5F90-47E2-B507-0F99C86D0604}">
      <dgm:prSet phldrT="[Texto]" custT="1"/>
      <dgm:spPr/>
      <dgm:t>
        <a:bodyPr/>
        <a:lstStyle/>
        <a:p>
          <a:r>
            <a:rPr lang="es-CO" sz="2000" b="0" i="0" u="none" strike="noStrike" baseline="0" dirty="0">
              <a:solidFill>
                <a:schemeClr val="tx1"/>
              </a:solidFill>
              <a:latin typeface="Arial Narrow" panose="020B0606020202030204" pitchFamily="34" charset="0"/>
            </a:rPr>
            <a:t>Entrega de Manuales y Herramientas de implementación de Gobierno Corporativo.</a:t>
          </a:r>
          <a:endParaRPr lang="es-CO" sz="2000" dirty="0">
            <a:solidFill>
              <a:schemeClr val="tx1"/>
            </a:solidFill>
          </a:endParaRPr>
        </a:p>
      </dgm:t>
    </dgm:pt>
    <dgm:pt modelId="{B4D2A0F6-7883-45F5-970B-ED2DABF7910F}" type="parTrans" cxnId="{93DDD822-62D6-4366-82B7-A797C7F9145F}">
      <dgm:prSet/>
      <dgm:spPr/>
      <dgm:t>
        <a:bodyPr/>
        <a:lstStyle/>
        <a:p>
          <a:endParaRPr lang="es-CO" sz="2400">
            <a:solidFill>
              <a:schemeClr val="tx1"/>
            </a:solidFill>
          </a:endParaRPr>
        </a:p>
      </dgm:t>
    </dgm:pt>
    <dgm:pt modelId="{722C1601-3CD5-4E6D-B185-E837EBE8A750}" type="sibTrans" cxnId="{93DDD822-62D6-4366-82B7-A797C7F9145F}">
      <dgm:prSet/>
      <dgm:spPr/>
      <dgm:t>
        <a:bodyPr/>
        <a:lstStyle/>
        <a:p>
          <a:endParaRPr lang="es-CO" sz="2400">
            <a:solidFill>
              <a:schemeClr val="tx1"/>
            </a:solidFill>
          </a:endParaRPr>
        </a:p>
      </dgm:t>
    </dgm:pt>
    <dgm:pt modelId="{41F03E71-1D88-4E7A-98A9-002F1B5362F8}">
      <dgm:prSet phldrT="[Texto]" custT="1"/>
      <dgm:spPr/>
      <dgm:t>
        <a:bodyPr/>
        <a:lstStyle/>
        <a:p>
          <a:r>
            <a:rPr lang="es-CO" sz="2000" b="0" i="0" u="none" strike="noStrike" baseline="0">
              <a:solidFill>
                <a:schemeClr val="tx1"/>
              </a:solidFill>
              <a:latin typeface="Arial Narrow" panose="020B0606020202030204" pitchFamily="34" charset="0"/>
            </a:rPr>
            <a:t>Presentación y Capacitaciones para implementación. </a:t>
          </a:r>
          <a:endParaRPr lang="es-CO" sz="2000" dirty="0">
            <a:solidFill>
              <a:schemeClr val="tx1"/>
            </a:solidFill>
          </a:endParaRPr>
        </a:p>
      </dgm:t>
    </dgm:pt>
    <dgm:pt modelId="{99E7EB9A-FFE0-4398-9D69-326F025E6489}" type="parTrans" cxnId="{8BC606C7-93C0-4AA8-9AE6-D17405C9CC85}">
      <dgm:prSet/>
      <dgm:spPr/>
      <dgm:t>
        <a:bodyPr/>
        <a:lstStyle/>
        <a:p>
          <a:endParaRPr lang="es-CO" sz="2400">
            <a:solidFill>
              <a:schemeClr val="tx1"/>
            </a:solidFill>
          </a:endParaRPr>
        </a:p>
      </dgm:t>
    </dgm:pt>
    <dgm:pt modelId="{989CA7C4-6B10-4B83-8C75-E2E10A784491}" type="sibTrans" cxnId="{8BC606C7-93C0-4AA8-9AE6-D17405C9CC85}">
      <dgm:prSet/>
      <dgm:spPr/>
      <dgm:t>
        <a:bodyPr/>
        <a:lstStyle/>
        <a:p>
          <a:endParaRPr lang="es-CO" sz="2400">
            <a:solidFill>
              <a:schemeClr val="tx1"/>
            </a:solidFill>
          </a:endParaRPr>
        </a:p>
      </dgm:t>
    </dgm:pt>
    <dgm:pt modelId="{8E6231F4-05FF-4B10-8E36-F04E27DCE29B}" type="pres">
      <dgm:prSet presAssocID="{F5172B1D-E615-40A3-BDB5-7B2A482AD2A2}" presName="Name0" presStyleCnt="0">
        <dgm:presLayoutVars>
          <dgm:chMax val="7"/>
          <dgm:chPref val="7"/>
          <dgm:dir/>
        </dgm:presLayoutVars>
      </dgm:prSet>
      <dgm:spPr/>
    </dgm:pt>
    <dgm:pt modelId="{2B84EB60-CCD2-4DCE-924F-535686E65634}" type="pres">
      <dgm:prSet presAssocID="{F5172B1D-E615-40A3-BDB5-7B2A482AD2A2}" presName="Name1" presStyleCnt="0"/>
      <dgm:spPr/>
    </dgm:pt>
    <dgm:pt modelId="{313E25C4-84B0-4A02-8176-B53D39713B60}" type="pres">
      <dgm:prSet presAssocID="{F5172B1D-E615-40A3-BDB5-7B2A482AD2A2}" presName="cycle" presStyleCnt="0"/>
      <dgm:spPr/>
    </dgm:pt>
    <dgm:pt modelId="{71040755-7E6C-48E7-AB0D-35126362D7F9}" type="pres">
      <dgm:prSet presAssocID="{F5172B1D-E615-40A3-BDB5-7B2A482AD2A2}" presName="srcNode" presStyleLbl="node1" presStyleIdx="0" presStyleCnt="5"/>
      <dgm:spPr/>
    </dgm:pt>
    <dgm:pt modelId="{A7654EEA-671C-4292-BA45-65C35120096A}" type="pres">
      <dgm:prSet presAssocID="{F5172B1D-E615-40A3-BDB5-7B2A482AD2A2}" presName="conn" presStyleLbl="parChTrans1D2" presStyleIdx="0" presStyleCnt="1"/>
      <dgm:spPr/>
    </dgm:pt>
    <dgm:pt modelId="{1F689DE6-861F-4BE3-B648-C1B922B50AD4}" type="pres">
      <dgm:prSet presAssocID="{F5172B1D-E615-40A3-BDB5-7B2A482AD2A2}" presName="extraNode" presStyleLbl="node1" presStyleIdx="0" presStyleCnt="5"/>
      <dgm:spPr/>
    </dgm:pt>
    <dgm:pt modelId="{F059B0FB-DE51-4EF9-AC29-CDD23743DC84}" type="pres">
      <dgm:prSet presAssocID="{F5172B1D-E615-40A3-BDB5-7B2A482AD2A2}" presName="dstNode" presStyleLbl="node1" presStyleIdx="0" presStyleCnt="5"/>
      <dgm:spPr/>
    </dgm:pt>
    <dgm:pt modelId="{40B2A2E5-2E9A-40E1-8F93-3801C63670F1}" type="pres">
      <dgm:prSet presAssocID="{3D96101E-FCE5-4F5B-A3C2-AD7BDC63E2C5}" presName="text_1" presStyleLbl="node1" presStyleIdx="0" presStyleCnt="5">
        <dgm:presLayoutVars>
          <dgm:bulletEnabled val="1"/>
        </dgm:presLayoutVars>
      </dgm:prSet>
      <dgm:spPr/>
    </dgm:pt>
    <dgm:pt modelId="{01AC22C4-F587-433D-9568-B274635E7E45}" type="pres">
      <dgm:prSet presAssocID="{3D96101E-FCE5-4F5B-A3C2-AD7BDC63E2C5}" presName="accent_1" presStyleCnt="0"/>
      <dgm:spPr/>
    </dgm:pt>
    <dgm:pt modelId="{CC64D879-512D-453E-8EB8-4E35DE4C38A4}" type="pres">
      <dgm:prSet presAssocID="{3D96101E-FCE5-4F5B-A3C2-AD7BDC63E2C5}" presName="accentRepeatNode" presStyleLbl="solidFgAcc1" presStyleIdx="0" presStyleCnt="5"/>
      <dgm:spPr/>
    </dgm:pt>
    <dgm:pt modelId="{6C82DB72-1D5D-4C09-B1C5-A01CD0EF86F9}" type="pres">
      <dgm:prSet presAssocID="{0B5BF112-AB8F-45C5-A94E-169B570C32B9}" presName="text_2" presStyleLbl="node1" presStyleIdx="1" presStyleCnt="5">
        <dgm:presLayoutVars>
          <dgm:bulletEnabled val="1"/>
        </dgm:presLayoutVars>
      </dgm:prSet>
      <dgm:spPr/>
    </dgm:pt>
    <dgm:pt modelId="{89E16174-1184-4CF1-A3C4-B598A3D42DFC}" type="pres">
      <dgm:prSet presAssocID="{0B5BF112-AB8F-45C5-A94E-169B570C32B9}" presName="accent_2" presStyleCnt="0"/>
      <dgm:spPr/>
    </dgm:pt>
    <dgm:pt modelId="{47F90A85-9B8B-4671-BE35-4784AF728D28}" type="pres">
      <dgm:prSet presAssocID="{0B5BF112-AB8F-45C5-A94E-169B570C32B9}" presName="accentRepeatNode" presStyleLbl="solidFgAcc1" presStyleIdx="1" presStyleCnt="5"/>
      <dgm:spPr/>
    </dgm:pt>
    <dgm:pt modelId="{2C6E88A8-97A7-429E-83F4-F6CBA359EDF5}" type="pres">
      <dgm:prSet presAssocID="{BFA83476-9C21-430A-9283-FDC4820FE32D}" presName="text_3" presStyleLbl="node1" presStyleIdx="2" presStyleCnt="5">
        <dgm:presLayoutVars>
          <dgm:bulletEnabled val="1"/>
        </dgm:presLayoutVars>
      </dgm:prSet>
      <dgm:spPr/>
    </dgm:pt>
    <dgm:pt modelId="{25ABFA45-06F1-4FEF-AD1A-44293AC16A7A}" type="pres">
      <dgm:prSet presAssocID="{BFA83476-9C21-430A-9283-FDC4820FE32D}" presName="accent_3" presStyleCnt="0"/>
      <dgm:spPr/>
    </dgm:pt>
    <dgm:pt modelId="{434EB0D5-57B5-4DE8-BA47-E9087E817758}" type="pres">
      <dgm:prSet presAssocID="{BFA83476-9C21-430A-9283-FDC4820FE32D}" presName="accentRepeatNode" presStyleLbl="solidFgAcc1" presStyleIdx="2" presStyleCnt="5"/>
      <dgm:spPr/>
    </dgm:pt>
    <dgm:pt modelId="{B83472BE-C60F-4745-BDA7-806361C96EE5}" type="pres">
      <dgm:prSet presAssocID="{60F393AD-5F90-47E2-B507-0F99C86D0604}" presName="text_4" presStyleLbl="node1" presStyleIdx="3" presStyleCnt="5">
        <dgm:presLayoutVars>
          <dgm:bulletEnabled val="1"/>
        </dgm:presLayoutVars>
      </dgm:prSet>
      <dgm:spPr/>
    </dgm:pt>
    <dgm:pt modelId="{DB552ACA-55F4-4C97-A7B8-0EB7265D8A55}" type="pres">
      <dgm:prSet presAssocID="{60F393AD-5F90-47E2-B507-0F99C86D0604}" presName="accent_4" presStyleCnt="0"/>
      <dgm:spPr/>
    </dgm:pt>
    <dgm:pt modelId="{4A5170FB-DDAD-4A05-8B3D-1B9F735A4C44}" type="pres">
      <dgm:prSet presAssocID="{60F393AD-5F90-47E2-B507-0F99C86D0604}" presName="accentRepeatNode" presStyleLbl="solidFgAcc1" presStyleIdx="3" presStyleCnt="5"/>
      <dgm:spPr/>
    </dgm:pt>
    <dgm:pt modelId="{2D3F4410-A0E3-440C-99FD-530B9A1AB7E9}" type="pres">
      <dgm:prSet presAssocID="{41F03E71-1D88-4E7A-98A9-002F1B5362F8}" presName="text_5" presStyleLbl="node1" presStyleIdx="4" presStyleCnt="5">
        <dgm:presLayoutVars>
          <dgm:bulletEnabled val="1"/>
        </dgm:presLayoutVars>
      </dgm:prSet>
      <dgm:spPr/>
    </dgm:pt>
    <dgm:pt modelId="{60F44F56-773F-4968-915C-3B0392D1EE2C}" type="pres">
      <dgm:prSet presAssocID="{41F03E71-1D88-4E7A-98A9-002F1B5362F8}" presName="accent_5" presStyleCnt="0"/>
      <dgm:spPr/>
    </dgm:pt>
    <dgm:pt modelId="{7483C8BA-ECC5-4C54-A1FE-14B70ABB46BD}" type="pres">
      <dgm:prSet presAssocID="{41F03E71-1D88-4E7A-98A9-002F1B5362F8}" presName="accentRepeatNode" presStyleLbl="solidFgAcc1" presStyleIdx="4" presStyleCnt="5"/>
      <dgm:spPr/>
    </dgm:pt>
  </dgm:ptLst>
  <dgm:cxnLst>
    <dgm:cxn modelId="{B2D89B20-9D7D-483A-B563-000316E8DE7E}" srcId="{F5172B1D-E615-40A3-BDB5-7B2A482AD2A2}" destId="{BFA83476-9C21-430A-9283-FDC4820FE32D}" srcOrd="2" destOrd="0" parTransId="{0E30FE6E-661D-4B6E-BB42-E1E835B439D5}" sibTransId="{B07D22DC-0C29-4CF6-B5C7-46313734C2C0}"/>
    <dgm:cxn modelId="{93DDD822-62D6-4366-82B7-A797C7F9145F}" srcId="{F5172B1D-E615-40A3-BDB5-7B2A482AD2A2}" destId="{60F393AD-5F90-47E2-B507-0F99C86D0604}" srcOrd="3" destOrd="0" parTransId="{B4D2A0F6-7883-45F5-970B-ED2DABF7910F}" sibTransId="{722C1601-3CD5-4E6D-B185-E837EBE8A750}"/>
    <dgm:cxn modelId="{4C3EBE3B-9C7D-49CF-8FE7-FECDF24A0F84}" type="presOf" srcId="{F5172B1D-E615-40A3-BDB5-7B2A482AD2A2}" destId="{8E6231F4-05FF-4B10-8E36-F04E27DCE29B}" srcOrd="0" destOrd="0" presId="urn:microsoft.com/office/officeart/2008/layout/VerticalCurvedList"/>
    <dgm:cxn modelId="{0451EF8B-1E2D-497E-9788-483D24251C5A}" type="presOf" srcId="{BFA83476-9C21-430A-9283-FDC4820FE32D}" destId="{2C6E88A8-97A7-429E-83F4-F6CBA359EDF5}" srcOrd="0" destOrd="0" presId="urn:microsoft.com/office/officeart/2008/layout/VerticalCurvedList"/>
    <dgm:cxn modelId="{C3A1C694-DCA6-4764-8563-06C65F8B3C24}" type="presOf" srcId="{35593D61-B7BB-4E20-82A6-B81B1B9B631A}" destId="{A7654EEA-671C-4292-BA45-65C35120096A}" srcOrd="0" destOrd="0" presId="urn:microsoft.com/office/officeart/2008/layout/VerticalCurvedList"/>
    <dgm:cxn modelId="{63733195-A39F-4A1C-883D-EFFC0EF27685}" type="presOf" srcId="{60F393AD-5F90-47E2-B507-0F99C86D0604}" destId="{B83472BE-C60F-4745-BDA7-806361C96EE5}" srcOrd="0" destOrd="0" presId="urn:microsoft.com/office/officeart/2008/layout/VerticalCurvedList"/>
    <dgm:cxn modelId="{46D30898-C3DD-4293-89CF-EAB41D7A106D}" srcId="{F5172B1D-E615-40A3-BDB5-7B2A482AD2A2}" destId="{3D96101E-FCE5-4F5B-A3C2-AD7BDC63E2C5}" srcOrd="0" destOrd="0" parTransId="{BFDDE53E-E74E-4164-8D1A-4A465F7CF9FF}" sibTransId="{35593D61-B7BB-4E20-82A6-B81B1B9B631A}"/>
    <dgm:cxn modelId="{1634FCB6-1C9F-4CE2-B728-F84CD11EBA09}" type="presOf" srcId="{3D96101E-FCE5-4F5B-A3C2-AD7BDC63E2C5}" destId="{40B2A2E5-2E9A-40E1-8F93-3801C63670F1}" srcOrd="0" destOrd="0" presId="urn:microsoft.com/office/officeart/2008/layout/VerticalCurvedList"/>
    <dgm:cxn modelId="{C2ABD0BB-0CD6-4BE0-BD5C-BC909A3A4FDA}" type="presOf" srcId="{0B5BF112-AB8F-45C5-A94E-169B570C32B9}" destId="{6C82DB72-1D5D-4C09-B1C5-A01CD0EF86F9}" srcOrd="0" destOrd="0" presId="urn:microsoft.com/office/officeart/2008/layout/VerticalCurvedList"/>
    <dgm:cxn modelId="{D3B1EDC6-5CCA-4156-B177-7B3722D41FAA}" type="presOf" srcId="{41F03E71-1D88-4E7A-98A9-002F1B5362F8}" destId="{2D3F4410-A0E3-440C-99FD-530B9A1AB7E9}" srcOrd="0" destOrd="0" presId="urn:microsoft.com/office/officeart/2008/layout/VerticalCurvedList"/>
    <dgm:cxn modelId="{8BC606C7-93C0-4AA8-9AE6-D17405C9CC85}" srcId="{F5172B1D-E615-40A3-BDB5-7B2A482AD2A2}" destId="{41F03E71-1D88-4E7A-98A9-002F1B5362F8}" srcOrd="4" destOrd="0" parTransId="{99E7EB9A-FFE0-4398-9D69-326F025E6489}" sibTransId="{989CA7C4-6B10-4B83-8C75-E2E10A784491}"/>
    <dgm:cxn modelId="{94C916D9-93A0-49DB-BDB2-AFB299808256}" srcId="{F5172B1D-E615-40A3-BDB5-7B2A482AD2A2}" destId="{0B5BF112-AB8F-45C5-A94E-169B570C32B9}" srcOrd="1" destOrd="0" parTransId="{1BC58A70-D44A-47EA-8E53-FAD54924426A}" sibTransId="{3973E798-9023-4B41-B574-8472F5220CAD}"/>
    <dgm:cxn modelId="{46E64A1B-C15E-4868-AE1D-C111E73C1903}" type="presParOf" srcId="{8E6231F4-05FF-4B10-8E36-F04E27DCE29B}" destId="{2B84EB60-CCD2-4DCE-924F-535686E65634}" srcOrd="0" destOrd="0" presId="urn:microsoft.com/office/officeart/2008/layout/VerticalCurvedList"/>
    <dgm:cxn modelId="{CBE58755-91A0-42CD-8EA1-C2928632D104}" type="presParOf" srcId="{2B84EB60-CCD2-4DCE-924F-535686E65634}" destId="{313E25C4-84B0-4A02-8176-B53D39713B60}" srcOrd="0" destOrd="0" presId="urn:microsoft.com/office/officeart/2008/layout/VerticalCurvedList"/>
    <dgm:cxn modelId="{FB1CE899-667C-4F86-82B9-3C1D8BBD70B9}" type="presParOf" srcId="{313E25C4-84B0-4A02-8176-B53D39713B60}" destId="{71040755-7E6C-48E7-AB0D-35126362D7F9}" srcOrd="0" destOrd="0" presId="urn:microsoft.com/office/officeart/2008/layout/VerticalCurvedList"/>
    <dgm:cxn modelId="{FB9BFFA3-5B76-4F4A-B271-59A34A81FAA2}" type="presParOf" srcId="{313E25C4-84B0-4A02-8176-B53D39713B60}" destId="{A7654EEA-671C-4292-BA45-65C35120096A}" srcOrd="1" destOrd="0" presId="urn:microsoft.com/office/officeart/2008/layout/VerticalCurvedList"/>
    <dgm:cxn modelId="{2180B083-6997-4042-8B03-FDE6A889938E}" type="presParOf" srcId="{313E25C4-84B0-4A02-8176-B53D39713B60}" destId="{1F689DE6-861F-4BE3-B648-C1B922B50AD4}" srcOrd="2" destOrd="0" presId="urn:microsoft.com/office/officeart/2008/layout/VerticalCurvedList"/>
    <dgm:cxn modelId="{89DA7C47-3942-4DA8-B84F-47A457B41D6E}" type="presParOf" srcId="{313E25C4-84B0-4A02-8176-B53D39713B60}" destId="{F059B0FB-DE51-4EF9-AC29-CDD23743DC84}" srcOrd="3" destOrd="0" presId="urn:microsoft.com/office/officeart/2008/layout/VerticalCurvedList"/>
    <dgm:cxn modelId="{40C1A3D4-C973-494F-819B-13D5FBC81C3C}" type="presParOf" srcId="{2B84EB60-CCD2-4DCE-924F-535686E65634}" destId="{40B2A2E5-2E9A-40E1-8F93-3801C63670F1}" srcOrd="1" destOrd="0" presId="urn:microsoft.com/office/officeart/2008/layout/VerticalCurvedList"/>
    <dgm:cxn modelId="{25FC3943-74F6-4633-83E6-354BF766B4D5}" type="presParOf" srcId="{2B84EB60-CCD2-4DCE-924F-535686E65634}" destId="{01AC22C4-F587-433D-9568-B274635E7E45}" srcOrd="2" destOrd="0" presId="urn:microsoft.com/office/officeart/2008/layout/VerticalCurvedList"/>
    <dgm:cxn modelId="{BCFCD915-906D-40FB-ADC0-AF56BF7E3336}" type="presParOf" srcId="{01AC22C4-F587-433D-9568-B274635E7E45}" destId="{CC64D879-512D-453E-8EB8-4E35DE4C38A4}" srcOrd="0" destOrd="0" presId="urn:microsoft.com/office/officeart/2008/layout/VerticalCurvedList"/>
    <dgm:cxn modelId="{0365C504-7BD2-45E9-83F5-033F47A1DE76}" type="presParOf" srcId="{2B84EB60-CCD2-4DCE-924F-535686E65634}" destId="{6C82DB72-1D5D-4C09-B1C5-A01CD0EF86F9}" srcOrd="3" destOrd="0" presId="urn:microsoft.com/office/officeart/2008/layout/VerticalCurvedList"/>
    <dgm:cxn modelId="{B561F618-1EE1-4231-9CB5-1F22674AD842}" type="presParOf" srcId="{2B84EB60-CCD2-4DCE-924F-535686E65634}" destId="{89E16174-1184-4CF1-A3C4-B598A3D42DFC}" srcOrd="4" destOrd="0" presId="urn:microsoft.com/office/officeart/2008/layout/VerticalCurvedList"/>
    <dgm:cxn modelId="{33AD9BF1-1BA1-4280-86C2-B4FD132ACE82}" type="presParOf" srcId="{89E16174-1184-4CF1-A3C4-B598A3D42DFC}" destId="{47F90A85-9B8B-4671-BE35-4784AF728D28}" srcOrd="0" destOrd="0" presId="urn:microsoft.com/office/officeart/2008/layout/VerticalCurvedList"/>
    <dgm:cxn modelId="{083301BF-A89C-44D1-BADD-7C7C20742E2A}" type="presParOf" srcId="{2B84EB60-CCD2-4DCE-924F-535686E65634}" destId="{2C6E88A8-97A7-429E-83F4-F6CBA359EDF5}" srcOrd="5" destOrd="0" presId="urn:microsoft.com/office/officeart/2008/layout/VerticalCurvedList"/>
    <dgm:cxn modelId="{A36BC58F-63DE-4972-B418-BFE92A51B734}" type="presParOf" srcId="{2B84EB60-CCD2-4DCE-924F-535686E65634}" destId="{25ABFA45-06F1-4FEF-AD1A-44293AC16A7A}" srcOrd="6" destOrd="0" presId="urn:microsoft.com/office/officeart/2008/layout/VerticalCurvedList"/>
    <dgm:cxn modelId="{115C32B8-D2CF-4671-BB54-92C26741BE9B}" type="presParOf" srcId="{25ABFA45-06F1-4FEF-AD1A-44293AC16A7A}" destId="{434EB0D5-57B5-4DE8-BA47-E9087E817758}" srcOrd="0" destOrd="0" presId="urn:microsoft.com/office/officeart/2008/layout/VerticalCurvedList"/>
    <dgm:cxn modelId="{E271B9AE-A0EE-40EC-8716-CFEE299E7872}" type="presParOf" srcId="{2B84EB60-CCD2-4DCE-924F-535686E65634}" destId="{B83472BE-C60F-4745-BDA7-806361C96EE5}" srcOrd="7" destOrd="0" presId="urn:microsoft.com/office/officeart/2008/layout/VerticalCurvedList"/>
    <dgm:cxn modelId="{6035D5D0-76D2-43DD-833C-58D986679E74}" type="presParOf" srcId="{2B84EB60-CCD2-4DCE-924F-535686E65634}" destId="{DB552ACA-55F4-4C97-A7B8-0EB7265D8A55}" srcOrd="8" destOrd="0" presId="urn:microsoft.com/office/officeart/2008/layout/VerticalCurvedList"/>
    <dgm:cxn modelId="{C55DF224-B95D-4A56-AA72-18DEC6577236}" type="presParOf" srcId="{DB552ACA-55F4-4C97-A7B8-0EB7265D8A55}" destId="{4A5170FB-DDAD-4A05-8B3D-1B9F735A4C44}" srcOrd="0" destOrd="0" presId="urn:microsoft.com/office/officeart/2008/layout/VerticalCurvedList"/>
    <dgm:cxn modelId="{DA7727BE-2CC7-4ACB-819C-3E7CD668B8F1}" type="presParOf" srcId="{2B84EB60-CCD2-4DCE-924F-535686E65634}" destId="{2D3F4410-A0E3-440C-99FD-530B9A1AB7E9}" srcOrd="9" destOrd="0" presId="urn:microsoft.com/office/officeart/2008/layout/VerticalCurvedList"/>
    <dgm:cxn modelId="{A10559C5-8A56-4A16-8A4B-ED06FD78F04D}" type="presParOf" srcId="{2B84EB60-CCD2-4DCE-924F-535686E65634}" destId="{60F44F56-773F-4968-915C-3B0392D1EE2C}" srcOrd="10" destOrd="0" presId="urn:microsoft.com/office/officeart/2008/layout/VerticalCurvedList"/>
    <dgm:cxn modelId="{463A8907-D20D-4A99-B41F-054E91D0B17D}" type="presParOf" srcId="{60F44F56-773F-4968-915C-3B0392D1EE2C}" destId="{7483C8BA-ECC5-4C54-A1FE-14B70ABB46BD}" srcOrd="0" destOrd="0" presId="urn:microsoft.com/office/officeart/2008/layout/VerticalCurved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455D561-F79C-46AE-8115-C85ED8E78F70}" type="doc">
      <dgm:prSet loTypeId="urn:microsoft.com/office/officeart/2005/8/layout/matrix3" loCatId="matrix" qsTypeId="urn:microsoft.com/office/officeart/2005/8/quickstyle/simple1" qsCatId="simple" csTypeId="urn:microsoft.com/office/officeart/2005/8/colors/accent1_2" csCatId="accent1" phldr="1"/>
      <dgm:spPr/>
      <dgm:t>
        <a:bodyPr/>
        <a:lstStyle/>
        <a:p>
          <a:endParaRPr lang="es-CO"/>
        </a:p>
      </dgm:t>
    </dgm:pt>
    <dgm:pt modelId="{DDA67587-B10C-46F0-8DB5-B19DF822F080}">
      <dgm:prSet custT="1"/>
      <dgm:spPr/>
      <dgm:t>
        <a:bodyPr/>
        <a:lstStyle/>
        <a:p>
          <a:r>
            <a:rPr lang="es-ES" sz="2400" b="1" dirty="0">
              <a:solidFill>
                <a:schemeClr val="bg1"/>
              </a:solidFill>
              <a:latin typeface="Arial Narrow" panose="020B0606020202030204" pitchFamily="34" charset="0"/>
            </a:rPr>
            <a:t>Gerentes Técnicos</a:t>
          </a:r>
          <a:endParaRPr lang="es-CO" sz="2400" b="1" dirty="0">
            <a:solidFill>
              <a:schemeClr val="bg1"/>
            </a:solidFill>
            <a:latin typeface="Arial Narrow" panose="020B0606020202030204" pitchFamily="34" charset="0"/>
          </a:endParaRPr>
        </a:p>
      </dgm:t>
    </dgm:pt>
    <dgm:pt modelId="{792193EC-3311-428A-8BF6-7E64D3EED9BE}" type="parTrans" cxnId="{6EC31497-8411-41FD-99D3-45BA6588BDA6}">
      <dgm:prSet/>
      <dgm:spPr/>
      <dgm:t>
        <a:bodyPr/>
        <a:lstStyle/>
        <a:p>
          <a:endParaRPr lang="es-CO" sz="2000">
            <a:latin typeface="Arial Narrow" panose="020B0606020202030204" pitchFamily="34" charset="0"/>
          </a:endParaRPr>
        </a:p>
      </dgm:t>
    </dgm:pt>
    <dgm:pt modelId="{7BFAADF2-6F55-440E-B3C5-442C20A57C5D}" type="sibTrans" cxnId="{6EC31497-8411-41FD-99D3-45BA6588BDA6}">
      <dgm:prSet/>
      <dgm:spPr/>
      <dgm:t>
        <a:bodyPr/>
        <a:lstStyle/>
        <a:p>
          <a:endParaRPr lang="es-CO" sz="2000">
            <a:latin typeface="Arial Narrow" panose="020B0606020202030204" pitchFamily="34" charset="0"/>
          </a:endParaRPr>
        </a:p>
      </dgm:t>
    </dgm:pt>
    <dgm:pt modelId="{3102EE0F-FAE1-4C6C-9693-11EE62305D70}">
      <dgm:prSet custT="1"/>
      <dgm:spPr/>
      <dgm:t>
        <a:bodyPr/>
        <a:lstStyle/>
        <a:p>
          <a:r>
            <a:rPr lang="es-CO" sz="2400" b="1" dirty="0">
              <a:solidFill>
                <a:schemeClr val="bg1"/>
              </a:solidFill>
              <a:latin typeface="Arial Narrow" panose="020B0606020202030204" pitchFamily="34" charset="0"/>
            </a:rPr>
            <a:t>Mesas sectoriales</a:t>
          </a:r>
        </a:p>
      </dgm:t>
    </dgm:pt>
    <dgm:pt modelId="{2B59316A-256E-45FC-AB0C-352407D9AD28}" type="parTrans" cxnId="{4DA7B9B3-F75B-45CD-89B3-E30850759B1F}">
      <dgm:prSet/>
      <dgm:spPr/>
      <dgm:t>
        <a:bodyPr/>
        <a:lstStyle/>
        <a:p>
          <a:endParaRPr lang="es-CO" sz="2000">
            <a:latin typeface="Arial Narrow" panose="020B0606020202030204" pitchFamily="34" charset="0"/>
          </a:endParaRPr>
        </a:p>
      </dgm:t>
    </dgm:pt>
    <dgm:pt modelId="{9BC210EC-52D1-4D41-874F-C4B105AA89DC}" type="sibTrans" cxnId="{4DA7B9B3-F75B-45CD-89B3-E30850759B1F}">
      <dgm:prSet/>
      <dgm:spPr/>
      <dgm:t>
        <a:bodyPr/>
        <a:lstStyle/>
        <a:p>
          <a:endParaRPr lang="es-CO" sz="2000">
            <a:latin typeface="Arial Narrow" panose="020B0606020202030204" pitchFamily="34" charset="0"/>
          </a:endParaRPr>
        </a:p>
      </dgm:t>
    </dgm:pt>
    <dgm:pt modelId="{D2253919-995A-4099-89D5-6BFEB8ADE4D5}">
      <dgm:prSet custT="1"/>
      <dgm:spPr/>
      <dgm:t>
        <a:bodyPr/>
        <a:lstStyle/>
        <a:p>
          <a:r>
            <a:rPr lang="es-CO" sz="1900" b="1" dirty="0">
              <a:solidFill>
                <a:schemeClr val="bg1"/>
              </a:solidFill>
              <a:latin typeface="Arial Narrow" panose="020B0606020202030204" pitchFamily="34" charset="0"/>
            </a:rPr>
            <a:t>Cuotas de administración</a:t>
          </a:r>
        </a:p>
      </dgm:t>
    </dgm:pt>
    <dgm:pt modelId="{DCE92379-8DBF-447F-B0BF-D32E1EB85702}" type="parTrans" cxnId="{96059C1B-D95F-4772-8325-A11F191F72CF}">
      <dgm:prSet/>
      <dgm:spPr/>
      <dgm:t>
        <a:bodyPr/>
        <a:lstStyle/>
        <a:p>
          <a:endParaRPr lang="es-CO" sz="2000">
            <a:latin typeface="Arial Narrow" panose="020B0606020202030204" pitchFamily="34" charset="0"/>
          </a:endParaRPr>
        </a:p>
      </dgm:t>
    </dgm:pt>
    <dgm:pt modelId="{A2CFC6A2-C004-48EB-90D7-F2178E394CC8}" type="sibTrans" cxnId="{96059C1B-D95F-4772-8325-A11F191F72CF}">
      <dgm:prSet/>
      <dgm:spPr/>
      <dgm:t>
        <a:bodyPr/>
        <a:lstStyle/>
        <a:p>
          <a:endParaRPr lang="es-CO" sz="2000">
            <a:latin typeface="Arial Narrow" panose="020B0606020202030204" pitchFamily="34" charset="0"/>
          </a:endParaRPr>
        </a:p>
      </dgm:t>
    </dgm:pt>
    <dgm:pt modelId="{A2A41EA2-BBE0-4D9C-8999-D24FB947262E}">
      <dgm:prSet custT="1"/>
      <dgm:spPr/>
      <dgm:t>
        <a:bodyPr/>
        <a:lstStyle/>
        <a:p>
          <a:r>
            <a:rPr lang="es-CO" sz="2400" b="1" dirty="0">
              <a:solidFill>
                <a:schemeClr val="bg1"/>
              </a:solidFill>
              <a:latin typeface="Arial Narrow" panose="020B0606020202030204" pitchFamily="34" charset="0"/>
            </a:rPr>
            <a:t>Tableros de control</a:t>
          </a:r>
        </a:p>
      </dgm:t>
    </dgm:pt>
    <dgm:pt modelId="{106DC893-5C8D-4FCD-B185-136BC3D827A1}" type="parTrans" cxnId="{0AB721A3-ABD9-47DF-9D41-EFD7CD1517C1}">
      <dgm:prSet/>
      <dgm:spPr/>
      <dgm:t>
        <a:bodyPr/>
        <a:lstStyle/>
        <a:p>
          <a:endParaRPr lang="es-CO" sz="2000">
            <a:latin typeface="Arial Narrow" panose="020B0606020202030204" pitchFamily="34" charset="0"/>
          </a:endParaRPr>
        </a:p>
      </dgm:t>
    </dgm:pt>
    <dgm:pt modelId="{CAA0F762-C297-45DC-8F8B-4783CCD3E7D7}" type="sibTrans" cxnId="{0AB721A3-ABD9-47DF-9D41-EFD7CD1517C1}">
      <dgm:prSet/>
      <dgm:spPr/>
      <dgm:t>
        <a:bodyPr/>
        <a:lstStyle/>
        <a:p>
          <a:endParaRPr lang="es-CO" sz="2000">
            <a:latin typeface="Arial Narrow" panose="020B0606020202030204" pitchFamily="34" charset="0"/>
          </a:endParaRPr>
        </a:p>
      </dgm:t>
    </dgm:pt>
    <dgm:pt modelId="{DE5986A2-27CE-4A86-AF44-3D82A0D23A02}" type="pres">
      <dgm:prSet presAssocID="{C455D561-F79C-46AE-8115-C85ED8E78F70}" presName="matrix" presStyleCnt="0">
        <dgm:presLayoutVars>
          <dgm:chMax val="1"/>
          <dgm:dir/>
          <dgm:resizeHandles val="exact"/>
        </dgm:presLayoutVars>
      </dgm:prSet>
      <dgm:spPr/>
    </dgm:pt>
    <dgm:pt modelId="{2CD36560-FF37-4DF2-ADFC-3CEF67A7BDE6}" type="pres">
      <dgm:prSet presAssocID="{C455D561-F79C-46AE-8115-C85ED8E78F70}" presName="diamond" presStyleLbl="bgShp" presStyleIdx="0" presStyleCnt="1"/>
      <dgm:spPr/>
    </dgm:pt>
    <dgm:pt modelId="{3BE13D04-E2B9-46CE-8C64-31E1D9F8CCFC}" type="pres">
      <dgm:prSet presAssocID="{C455D561-F79C-46AE-8115-C85ED8E78F70}" presName="quad1" presStyleLbl="node1" presStyleIdx="0" presStyleCnt="4">
        <dgm:presLayoutVars>
          <dgm:chMax val="0"/>
          <dgm:chPref val="0"/>
          <dgm:bulletEnabled val="1"/>
        </dgm:presLayoutVars>
      </dgm:prSet>
      <dgm:spPr/>
    </dgm:pt>
    <dgm:pt modelId="{99A0EE39-4676-430C-BA09-2B97F6898941}" type="pres">
      <dgm:prSet presAssocID="{C455D561-F79C-46AE-8115-C85ED8E78F70}" presName="quad2" presStyleLbl="node1" presStyleIdx="1" presStyleCnt="4">
        <dgm:presLayoutVars>
          <dgm:chMax val="0"/>
          <dgm:chPref val="0"/>
          <dgm:bulletEnabled val="1"/>
        </dgm:presLayoutVars>
      </dgm:prSet>
      <dgm:spPr/>
    </dgm:pt>
    <dgm:pt modelId="{2D85FBCA-B653-45B0-AC4C-B55FD0CDF2AF}" type="pres">
      <dgm:prSet presAssocID="{C455D561-F79C-46AE-8115-C85ED8E78F70}" presName="quad3" presStyleLbl="node1" presStyleIdx="2" presStyleCnt="4">
        <dgm:presLayoutVars>
          <dgm:chMax val="0"/>
          <dgm:chPref val="0"/>
          <dgm:bulletEnabled val="1"/>
        </dgm:presLayoutVars>
      </dgm:prSet>
      <dgm:spPr/>
    </dgm:pt>
    <dgm:pt modelId="{5C8A0A02-F51D-4858-8C2F-582F18DC5A2F}" type="pres">
      <dgm:prSet presAssocID="{C455D561-F79C-46AE-8115-C85ED8E78F70}" presName="quad4" presStyleLbl="node1" presStyleIdx="3" presStyleCnt="4">
        <dgm:presLayoutVars>
          <dgm:chMax val="0"/>
          <dgm:chPref val="0"/>
          <dgm:bulletEnabled val="1"/>
        </dgm:presLayoutVars>
      </dgm:prSet>
      <dgm:spPr/>
    </dgm:pt>
  </dgm:ptLst>
  <dgm:cxnLst>
    <dgm:cxn modelId="{96059C1B-D95F-4772-8325-A11F191F72CF}" srcId="{C455D561-F79C-46AE-8115-C85ED8E78F70}" destId="{D2253919-995A-4099-89D5-6BFEB8ADE4D5}" srcOrd="2" destOrd="0" parTransId="{DCE92379-8DBF-447F-B0BF-D32E1EB85702}" sibTransId="{A2CFC6A2-C004-48EB-90D7-F2178E394CC8}"/>
    <dgm:cxn modelId="{E9A1322F-3D71-40BB-9194-6E01DAF70656}" type="presOf" srcId="{A2A41EA2-BBE0-4D9C-8999-D24FB947262E}" destId="{5C8A0A02-F51D-4858-8C2F-582F18DC5A2F}" srcOrd="0" destOrd="0" presId="urn:microsoft.com/office/officeart/2005/8/layout/matrix3"/>
    <dgm:cxn modelId="{6EC31497-8411-41FD-99D3-45BA6588BDA6}" srcId="{C455D561-F79C-46AE-8115-C85ED8E78F70}" destId="{DDA67587-B10C-46F0-8DB5-B19DF822F080}" srcOrd="0" destOrd="0" parTransId="{792193EC-3311-428A-8BF6-7E64D3EED9BE}" sibTransId="{7BFAADF2-6F55-440E-B3C5-442C20A57C5D}"/>
    <dgm:cxn modelId="{0AB721A3-ABD9-47DF-9D41-EFD7CD1517C1}" srcId="{C455D561-F79C-46AE-8115-C85ED8E78F70}" destId="{A2A41EA2-BBE0-4D9C-8999-D24FB947262E}" srcOrd="3" destOrd="0" parTransId="{106DC893-5C8D-4FCD-B185-136BC3D827A1}" sibTransId="{CAA0F762-C297-45DC-8F8B-4783CCD3E7D7}"/>
    <dgm:cxn modelId="{ABD59EAA-BA6F-45B5-8A0F-970CA8072831}" type="presOf" srcId="{3102EE0F-FAE1-4C6C-9693-11EE62305D70}" destId="{99A0EE39-4676-430C-BA09-2B97F6898941}" srcOrd="0" destOrd="0" presId="urn:microsoft.com/office/officeart/2005/8/layout/matrix3"/>
    <dgm:cxn modelId="{4DA7B9B3-F75B-45CD-89B3-E30850759B1F}" srcId="{C455D561-F79C-46AE-8115-C85ED8E78F70}" destId="{3102EE0F-FAE1-4C6C-9693-11EE62305D70}" srcOrd="1" destOrd="0" parTransId="{2B59316A-256E-45FC-AB0C-352407D9AD28}" sibTransId="{9BC210EC-52D1-4D41-874F-C4B105AA89DC}"/>
    <dgm:cxn modelId="{A2FFD2C3-08A5-47B6-9042-2775B5BD36EA}" type="presOf" srcId="{C455D561-F79C-46AE-8115-C85ED8E78F70}" destId="{DE5986A2-27CE-4A86-AF44-3D82A0D23A02}" srcOrd="0" destOrd="0" presId="urn:microsoft.com/office/officeart/2005/8/layout/matrix3"/>
    <dgm:cxn modelId="{97BA5DCD-CBA6-475F-9EF4-A87D7D2C038B}" type="presOf" srcId="{DDA67587-B10C-46F0-8DB5-B19DF822F080}" destId="{3BE13D04-E2B9-46CE-8C64-31E1D9F8CCFC}" srcOrd="0" destOrd="0" presId="urn:microsoft.com/office/officeart/2005/8/layout/matrix3"/>
    <dgm:cxn modelId="{917E34E9-8B9B-4082-B359-CE3F69A33EBB}" type="presOf" srcId="{D2253919-995A-4099-89D5-6BFEB8ADE4D5}" destId="{2D85FBCA-B653-45B0-AC4C-B55FD0CDF2AF}" srcOrd="0" destOrd="0" presId="urn:microsoft.com/office/officeart/2005/8/layout/matrix3"/>
    <dgm:cxn modelId="{CAF6A25B-313C-476D-8326-86F51EE6F565}" type="presParOf" srcId="{DE5986A2-27CE-4A86-AF44-3D82A0D23A02}" destId="{2CD36560-FF37-4DF2-ADFC-3CEF67A7BDE6}" srcOrd="0" destOrd="0" presId="urn:microsoft.com/office/officeart/2005/8/layout/matrix3"/>
    <dgm:cxn modelId="{3C73E368-A7C5-428D-A4A5-F0E610E7C228}" type="presParOf" srcId="{DE5986A2-27CE-4A86-AF44-3D82A0D23A02}" destId="{3BE13D04-E2B9-46CE-8C64-31E1D9F8CCFC}" srcOrd="1" destOrd="0" presId="urn:microsoft.com/office/officeart/2005/8/layout/matrix3"/>
    <dgm:cxn modelId="{68D2EE84-62F8-4FE4-8D79-72F74EC8A4ED}" type="presParOf" srcId="{DE5986A2-27CE-4A86-AF44-3D82A0D23A02}" destId="{99A0EE39-4676-430C-BA09-2B97F6898941}" srcOrd="2" destOrd="0" presId="urn:microsoft.com/office/officeart/2005/8/layout/matrix3"/>
    <dgm:cxn modelId="{3756202D-BDE3-43CD-BF46-7198BBEFD985}" type="presParOf" srcId="{DE5986A2-27CE-4A86-AF44-3D82A0D23A02}" destId="{2D85FBCA-B653-45B0-AC4C-B55FD0CDF2AF}" srcOrd="3" destOrd="0" presId="urn:microsoft.com/office/officeart/2005/8/layout/matrix3"/>
    <dgm:cxn modelId="{BC47D25D-B0C6-4429-89A8-302A85F36739}" type="presParOf" srcId="{DE5986A2-27CE-4A86-AF44-3D82A0D23A02}" destId="{5C8A0A02-F51D-4858-8C2F-582F18DC5A2F}" srcOrd="4" destOrd="0" presId="urn:microsoft.com/office/officeart/2005/8/layout/matrix3"/>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87BCCFE-4F5F-46F7-8B49-3B6CCDF74EFC}">
      <dsp:nvSpPr>
        <dsp:cNvPr id="0" name=""/>
        <dsp:cNvSpPr/>
      </dsp:nvSpPr>
      <dsp:spPr>
        <a:xfrm>
          <a:off x="0" y="0"/>
          <a:ext cx="11206710" cy="88614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s-CO" sz="2400" kern="1200" dirty="0"/>
            <a:t>La gestión de Enajenación Temprana incluye: </a:t>
          </a:r>
        </a:p>
      </dsp:txBody>
      <dsp:txXfrm>
        <a:off x="43258" y="43258"/>
        <a:ext cx="11120194" cy="799628"/>
      </dsp:txXfrm>
    </dsp:sp>
    <dsp:sp modelId="{92D2EE75-AD83-4629-A75A-B73455FCDC07}">
      <dsp:nvSpPr>
        <dsp:cNvPr id="0" name=""/>
        <dsp:cNvSpPr/>
      </dsp:nvSpPr>
      <dsp:spPr>
        <a:xfrm>
          <a:off x="0" y="904802"/>
          <a:ext cx="11206710" cy="16663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55813" tIns="30480" rIns="170688" bIns="30480" numCol="1" spcCol="1270" anchor="t" anchorCtr="0">
          <a:noAutofit/>
        </a:bodyPr>
        <a:lstStyle/>
        <a:p>
          <a:pPr marL="449263" lvl="1" indent="0" algn="l" defTabSz="1066800">
            <a:lnSpc>
              <a:spcPct val="90000"/>
            </a:lnSpc>
            <a:spcBef>
              <a:spcPct val="0"/>
            </a:spcBef>
            <a:spcAft>
              <a:spcPct val="20000"/>
            </a:spcAft>
            <a:buChar char="•"/>
          </a:pPr>
          <a:r>
            <a:rPr lang="es-CO" sz="2400" kern="1200" dirty="0"/>
            <a:t>Comercialización de bienes muebles e inmuebles</a:t>
          </a:r>
        </a:p>
        <a:p>
          <a:pPr marL="457200" lvl="2" indent="0" algn="l" defTabSz="1066800">
            <a:lnSpc>
              <a:spcPct val="90000"/>
            </a:lnSpc>
            <a:spcBef>
              <a:spcPct val="0"/>
            </a:spcBef>
            <a:spcAft>
              <a:spcPct val="20000"/>
            </a:spcAft>
            <a:buChar char="•"/>
          </a:pPr>
          <a:r>
            <a:rPr lang="es-CO" sz="2400" kern="1200" dirty="0"/>
            <a:t>Chatarrización</a:t>
          </a:r>
        </a:p>
        <a:p>
          <a:pPr marL="457200" lvl="2" indent="0" algn="l" defTabSz="1066800">
            <a:lnSpc>
              <a:spcPct val="90000"/>
            </a:lnSpc>
            <a:spcBef>
              <a:spcPct val="0"/>
            </a:spcBef>
            <a:spcAft>
              <a:spcPct val="20000"/>
            </a:spcAft>
            <a:buChar char="•"/>
          </a:pPr>
          <a:r>
            <a:rPr lang="es-CO" sz="2400" kern="1200" dirty="0"/>
            <a:t>Destrucción</a:t>
          </a:r>
        </a:p>
        <a:p>
          <a:pPr marL="457200" lvl="2" indent="0" algn="l" defTabSz="1066800">
            <a:lnSpc>
              <a:spcPct val="90000"/>
            </a:lnSpc>
            <a:spcBef>
              <a:spcPct val="0"/>
            </a:spcBef>
            <a:spcAft>
              <a:spcPct val="20000"/>
            </a:spcAft>
            <a:buChar char="•"/>
          </a:pPr>
          <a:r>
            <a:rPr lang="es-CO" sz="2400" kern="1200" dirty="0"/>
            <a:t>Monetización</a:t>
          </a:r>
        </a:p>
      </dsp:txBody>
      <dsp:txXfrm>
        <a:off x="0" y="904802"/>
        <a:ext cx="11206710" cy="1666350"/>
      </dsp:txXfrm>
    </dsp:sp>
    <dsp:sp modelId="{0F961142-AE9F-4AD3-AB5C-CFBED6BC6878}">
      <dsp:nvSpPr>
        <dsp:cNvPr id="0" name=""/>
        <dsp:cNvSpPr/>
      </dsp:nvSpPr>
      <dsp:spPr>
        <a:xfrm>
          <a:off x="0" y="2571152"/>
          <a:ext cx="11206710" cy="86112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s-CO" sz="2400" kern="1200" dirty="0"/>
            <a:t>Disposición de las productividades de bienes en proceso de Extinción de Dominio.</a:t>
          </a:r>
        </a:p>
      </dsp:txBody>
      <dsp:txXfrm>
        <a:off x="42036" y="2613188"/>
        <a:ext cx="11122638" cy="777048"/>
      </dsp:txXfrm>
    </dsp:sp>
    <dsp:sp modelId="{E14D3623-9322-46C0-AE66-69732097F795}">
      <dsp:nvSpPr>
        <dsp:cNvPr id="0" name=""/>
        <dsp:cNvSpPr/>
      </dsp:nvSpPr>
      <dsp:spPr>
        <a:xfrm>
          <a:off x="0" y="3564752"/>
          <a:ext cx="11206710" cy="86112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s-ES" sz="2400" kern="1200" dirty="0"/>
            <a:t>Conformación </a:t>
          </a:r>
          <a:r>
            <a:rPr lang="es-CO" sz="2400" kern="1200" dirty="0"/>
            <a:t>de una Reserva Técnica. </a:t>
          </a:r>
        </a:p>
      </dsp:txBody>
      <dsp:txXfrm>
        <a:off x="42036" y="3606788"/>
        <a:ext cx="11122638" cy="77704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197AF6C-7E0B-40B7-BBF1-D009552CEFDB}">
      <dsp:nvSpPr>
        <dsp:cNvPr id="0" name=""/>
        <dsp:cNvSpPr/>
      </dsp:nvSpPr>
      <dsp:spPr>
        <a:xfrm>
          <a:off x="3220639" y="577"/>
          <a:ext cx="620679" cy="620679"/>
        </a:xfrm>
        <a:prstGeom prst="ellipse">
          <a:avLst/>
        </a:prstGeom>
        <a:solidFill>
          <a:schemeClr val="accent1">
            <a:alpha val="9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3020" tIns="33020" rIns="33020" bIns="33020" numCol="1" spcCol="1270" anchor="ctr" anchorCtr="0">
          <a:noAutofit/>
        </a:bodyPr>
        <a:lstStyle/>
        <a:p>
          <a:pPr marL="0" lvl="0" indent="0" algn="ctr" defTabSz="1155700">
            <a:lnSpc>
              <a:spcPct val="90000"/>
            </a:lnSpc>
            <a:spcBef>
              <a:spcPct val="0"/>
            </a:spcBef>
            <a:spcAft>
              <a:spcPct val="35000"/>
            </a:spcAft>
            <a:buNone/>
          </a:pPr>
          <a:r>
            <a:rPr lang="es-ES" sz="2600" kern="1200" dirty="0"/>
            <a:t>1</a:t>
          </a:r>
          <a:endParaRPr lang="es-CO" sz="2600" kern="1200" dirty="0"/>
        </a:p>
      </dsp:txBody>
      <dsp:txXfrm>
        <a:off x="3311535" y="91473"/>
        <a:ext cx="438887" cy="438887"/>
      </dsp:txXfrm>
    </dsp:sp>
    <dsp:sp modelId="{08AD2CB7-98FC-44A2-BE9A-F6FC7ECE37CE}">
      <dsp:nvSpPr>
        <dsp:cNvPr id="0" name=""/>
        <dsp:cNvSpPr/>
      </dsp:nvSpPr>
      <dsp:spPr>
        <a:xfrm rot="1080000">
          <a:off x="3887081" y="348622"/>
          <a:ext cx="164597" cy="209479"/>
        </a:xfrm>
        <a:prstGeom prst="rightArrow">
          <a:avLst>
            <a:gd name="adj1" fmla="val 60000"/>
            <a:gd name="adj2" fmla="val 50000"/>
          </a:avLst>
        </a:prstGeom>
        <a:solidFill>
          <a:schemeClr val="accent1">
            <a:shade val="9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lang="es-CO" sz="900" kern="1200"/>
        </a:p>
      </dsp:txBody>
      <dsp:txXfrm>
        <a:off x="3888289" y="382889"/>
        <a:ext cx="115218" cy="125687"/>
      </dsp:txXfrm>
    </dsp:sp>
    <dsp:sp modelId="{92FC0BC9-CA3E-4611-8E7C-D9D2CE7A72E3}">
      <dsp:nvSpPr>
        <dsp:cNvPr id="0" name=""/>
        <dsp:cNvSpPr/>
      </dsp:nvSpPr>
      <dsp:spPr>
        <a:xfrm>
          <a:off x="4106302" y="288346"/>
          <a:ext cx="620679" cy="620679"/>
        </a:xfrm>
        <a:prstGeom prst="ellipse">
          <a:avLst/>
        </a:prstGeom>
        <a:solidFill>
          <a:schemeClr val="accent1">
            <a:alpha val="90000"/>
            <a:hueOff val="0"/>
            <a:satOff val="0"/>
            <a:lumOff val="0"/>
            <a:alphaOff val="-4444"/>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3020" tIns="33020" rIns="33020" bIns="33020" numCol="1" spcCol="1270" anchor="ctr" anchorCtr="0">
          <a:noAutofit/>
        </a:bodyPr>
        <a:lstStyle/>
        <a:p>
          <a:pPr marL="0" lvl="0" indent="0" algn="ctr" defTabSz="1155700">
            <a:lnSpc>
              <a:spcPct val="90000"/>
            </a:lnSpc>
            <a:spcBef>
              <a:spcPct val="0"/>
            </a:spcBef>
            <a:spcAft>
              <a:spcPct val="35000"/>
            </a:spcAft>
            <a:buNone/>
          </a:pPr>
          <a:r>
            <a:rPr lang="es-ES" sz="2600" kern="1200" dirty="0"/>
            <a:t>2</a:t>
          </a:r>
          <a:endParaRPr lang="es-CO" sz="2600" kern="1200" dirty="0"/>
        </a:p>
      </dsp:txBody>
      <dsp:txXfrm>
        <a:off x="4197198" y="379242"/>
        <a:ext cx="438887" cy="438887"/>
      </dsp:txXfrm>
    </dsp:sp>
    <dsp:sp modelId="{E5137AE8-9BB7-4EC9-A5B5-85E3F727B1D8}">
      <dsp:nvSpPr>
        <dsp:cNvPr id="0" name=""/>
        <dsp:cNvSpPr/>
      </dsp:nvSpPr>
      <dsp:spPr>
        <a:xfrm rot="3240000">
          <a:off x="4605290" y="866872"/>
          <a:ext cx="164597" cy="209479"/>
        </a:xfrm>
        <a:prstGeom prst="rightArrow">
          <a:avLst>
            <a:gd name="adj1" fmla="val 60000"/>
            <a:gd name="adj2" fmla="val 50000"/>
          </a:avLst>
        </a:prstGeom>
        <a:solidFill>
          <a:schemeClr val="accent1">
            <a:shade val="90000"/>
            <a:hueOff val="41679"/>
            <a:satOff val="-770"/>
            <a:lumOff val="357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lang="es-CO" sz="900" kern="1200"/>
        </a:p>
      </dsp:txBody>
      <dsp:txXfrm>
        <a:off x="4615467" y="888794"/>
        <a:ext cx="115218" cy="125687"/>
      </dsp:txXfrm>
    </dsp:sp>
    <dsp:sp modelId="{09537195-D5DA-415E-A9FC-1D59F4360F3D}">
      <dsp:nvSpPr>
        <dsp:cNvPr id="0" name=""/>
        <dsp:cNvSpPr/>
      </dsp:nvSpPr>
      <dsp:spPr>
        <a:xfrm>
          <a:off x="4653671" y="1041736"/>
          <a:ext cx="620679" cy="620679"/>
        </a:xfrm>
        <a:prstGeom prst="ellipse">
          <a:avLst/>
        </a:prstGeom>
        <a:solidFill>
          <a:schemeClr val="accent1">
            <a:alpha val="90000"/>
            <a:hueOff val="0"/>
            <a:satOff val="0"/>
            <a:lumOff val="0"/>
            <a:alphaOff val="-8889"/>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3020" tIns="33020" rIns="33020" bIns="33020" numCol="1" spcCol="1270" anchor="ctr" anchorCtr="0">
          <a:noAutofit/>
        </a:bodyPr>
        <a:lstStyle/>
        <a:p>
          <a:pPr marL="0" lvl="0" indent="0" algn="ctr" defTabSz="1155700">
            <a:lnSpc>
              <a:spcPct val="90000"/>
            </a:lnSpc>
            <a:spcBef>
              <a:spcPct val="0"/>
            </a:spcBef>
            <a:spcAft>
              <a:spcPct val="35000"/>
            </a:spcAft>
            <a:buNone/>
          </a:pPr>
          <a:r>
            <a:rPr lang="es-ES" sz="2600" kern="1200" dirty="0"/>
            <a:t>3</a:t>
          </a:r>
          <a:endParaRPr lang="es-CO" sz="2600" kern="1200" dirty="0"/>
        </a:p>
      </dsp:txBody>
      <dsp:txXfrm>
        <a:off x="4744567" y="1132632"/>
        <a:ext cx="438887" cy="438887"/>
      </dsp:txXfrm>
    </dsp:sp>
    <dsp:sp modelId="{1D1BF6CA-896F-46F9-A3F7-54AAF8170A27}">
      <dsp:nvSpPr>
        <dsp:cNvPr id="0" name=""/>
        <dsp:cNvSpPr/>
      </dsp:nvSpPr>
      <dsp:spPr>
        <a:xfrm rot="5400000">
          <a:off x="4881713" y="1708298"/>
          <a:ext cx="164597" cy="209479"/>
        </a:xfrm>
        <a:prstGeom prst="rightArrow">
          <a:avLst>
            <a:gd name="adj1" fmla="val 60000"/>
            <a:gd name="adj2" fmla="val 50000"/>
          </a:avLst>
        </a:prstGeom>
        <a:solidFill>
          <a:schemeClr val="accent1">
            <a:shade val="90000"/>
            <a:hueOff val="83358"/>
            <a:satOff val="-1539"/>
            <a:lumOff val="7139"/>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lang="es-CO" sz="900" kern="1200"/>
        </a:p>
      </dsp:txBody>
      <dsp:txXfrm>
        <a:off x="4906403" y="1725505"/>
        <a:ext cx="115218" cy="125687"/>
      </dsp:txXfrm>
    </dsp:sp>
    <dsp:sp modelId="{BB109251-493D-4DF3-8F01-483997BFE652}">
      <dsp:nvSpPr>
        <dsp:cNvPr id="0" name=""/>
        <dsp:cNvSpPr/>
      </dsp:nvSpPr>
      <dsp:spPr>
        <a:xfrm>
          <a:off x="4653671" y="1972977"/>
          <a:ext cx="620679" cy="620679"/>
        </a:xfrm>
        <a:prstGeom prst="ellipse">
          <a:avLst/>
        </a:prstGeom>
        <a:solidFill>
          <a:schemeClr val="accent1">
            <a:alpha val="90000"/>
            <a:hueOff val="0"/>
            <a:satOff val="0"/>
            <a:lumOff val="0"/>
            <a:alphaOff val="-13333"/>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3020" tIns="33020" rIns="33020" bIns="33020" numCol="1" spcCol="1270" anchor="ctr" anchorCtr="0">
          <a:noAutofit/>
        </a:bodyPr>
        <a:lstStyle/>
        <a:p>
          <a:pPr marL="0" lvl="0" indent="0" algn="ctr" defTabSz="1155700">
            <a:lnSpc>
              <a:spcPct val="90000"/>
            </a:lnSpc>
            <a:spcBef>
              <a:spcPct val="0"/>
            </a:spcBef>
            <a:spcAft>
              <a:spcPct val="35000"/>
            </a:spcAft>
            <a:buNone/>
          </a:pPr>
          <a:r>
            <a:rPr lang="es-ES" sz="2600" kern="1200" dirty="0"/>
            <a:t>4</a:t>
          </a:r>
          <a:endParaRPr lang="es-CO" sz="2600" kern="1200" dirty="0"/>
        </a:p>
      </dsp:txBody>
      <dsp:txXfrm>
        <a:off x="4744567" y="2063873"/>
        <a:ext cx="438887" cy="438887"/>
      </dsp:txXfrm>
    </dsp:sp>
    <dsp:sp modelId="{4E97CDFD-2D4A-4FC4-BE27-D241643CDD4C}">
      <dsp:nvSpPr>
        <dsp:cNvPr id="0" name=""/>
        <dsp:cNvSpPr/>
      </dsp:nvSpPr>
      <dsp:spPr>
        <a:xfrm rot="7560000">
          <a:off x="4610766" y="2551504"/>
          <a:ext cx="164597" cy="209479"/>
        </a:xfrm>
        <a:prstGeom prst="rightArrow">
          <a:avLst>
            <a:gd name="adj1" fmla="val 60000"/>
            <a:gd name="adj2" fmla="val 50000"/>
          </a:avLst>
        </a:prstGeom>
        <a:solidFill>
          <a:schemeClr val="accent1">
            <a:shade val="90000"/>
            <a:hueOff val="125037"/>
            <a:satOff val="-2309"/>
            <a:lumOff val="10709"/>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lang="es-CO" sz="900" kern="1200"/>
        </a:p>
      </dsp:txBody>
      <dsp:txXfrm rot="10800000">
        <a:off x="4649968" y="2573426"/>
        <a:ext cx="115218" cy="125687"/>
      </dsp:txXfrm>
    </dsp:sp>
    <dsp:sp modelId="{F7C891D9-1DF4-4917-83E2-494D01446C29}">
      <dsp:nvSpPr>
        <dsp:cNvPr id="0" name=""/>
        <dsp:cNvSpPr/>
      </dsp:nvSpPr>
      <dsp:spPr>
        <a:xfrm>
          <a:off x="4106302" y="2726367"/>
          <a:ext cx="620679" cy="620679"/>
        </a:xfrm>
        <a:prstGeom prst="ellipse">
          <a:avLst/>
        </a:prstGeom>
        <a:solidFill>
          <a:schemeClr val="accent1">
            <a:alpha val="90000"/>
            <a:hueOff val="0"/>
            <a:satOff val="0"/>
            <a:lumOff val="0"/>
            <a:alphaOff val="-17778"/>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3020" tIns="33020" rIns="33020" bIns="33020" numCol="1" spcCol="1270" anchor="ctr" anchorCtr="0">
          <a:noAutofit/>
        </a:bodyPr>
        <a:lstStyle/>
        <a:p>
          <a:pPr marL="0" lvl="0" indent="0" algn="ctr" defTabSz="1155700">
            <a:lnSpc>
              <a:spcPct val="90000"/>
            </a:lnSpc>
            <a:spcBef>
              <a:spcPct val="0"/>
            </a:spcBef>
            <a:spcAft>
              <a:spcPct val="35000"/>
            </a:spcAft>
            <a:buNone/>
          </a:pPr>
          <a:r>
            <a:rPr lang="es-ES" sz="2600" kern="1200" dirty="0"/>
            <a:t>5</a:t>
          </a:r>
          <a:endParaRPr lang="es-CO" sz="2600" kern="1200" dirty="0"/>
        </a:p>
      </dsp:txBody>
      <dsp:txXfrm>
        <a:off x="4197198" y="2817263"/>
        <a:ext cx="438887" cy="438887"/>
      </dsp:txXfrm>
    </dsp:sp>
    <dsp:sp modelId="{7060AC20-AC02-4452-BBF8-827F2D4AC01E}">
      <dsp:nvSpPr>
        <dsp:cNvPr id="0" name=""/>
        <dsp:cNvSpPr/>
      </dsp:nvSpPr>
      <dsp:spPr>
        <a:xfrm rot="9720000">
          <a:off x="3895942" y="3074412"/>
          <a:ext cx="164597" cy="209479"/>
        </a:xfrm>
        <a:prstGeom prst="rightArrow">
          <a:avLst>
            <a:gd name="adj1" fmla="val 60000"/>
            <a:gd name="adj2" fmla="val 50000"/>
          </a:avLst>
        </a:prstGeom>
        <a:solidFill>
          <a:schemeClr val="accent1">
            <a:shade val="90000"/>
            <a:hueOff val="166716"/>
            <a:satOff val="-3079"/>
            <a:lumOff val="14279"/>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lang="es-CO" sz="900" kern="1200"/>
        </a:p>
      </dsp:txBody>
      <dsp:txXfrm rot="10800000">
        <a:off x="3944113" y="3108679"/>
        <a:ext cx="115218" cy="125687"/>
      </dsp:txXfrm>
    </dsp:sp>
    <dsp:sp modelId="{D17EE870-D2A8-4D08-A6EA-6F020C964B2A}">
      <dsp:nvSpPr>
        <dsp:cNvPr id="0" name=""/>
        <dsp:cNvSpPr/>
      </dsp:nvSpPr>
      <dsp:spPr>
        <a:xfrm>
          <a:off x="3220639" y="3014136"/>
          <a:ext cx="620679" cy="620679"/>
        </a:xfrm>
        <a:prstGeom prst="ellipse">
          <a:avLst/>
        </a:prstGeom>
        <a:solidFill>
          <a:schemeClr val="accent1">
            <a:alpha val="90000"/>
            <a:hueOff val="0"/>
            <a:satOff val="0"/>
            <a:lumOff val="0"/>
            <a:alphaOff val="-22222"/>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3020" tIns="33020" rIns="33020" bIns="33020" numCol="1" spcCol="1270" anchor="ctr" anchorCtr="0">
          <a:noAutofit/>
        </a:bodyPr>
        <a:lstStyle/>
        <a:p>
          <a:pPr marL="0" lvl="0" indent="0" algn="ctr" defTabSz="1155700">
            <a:lnSpc>
              <a:spcPct val="90000"/>
            </a:lnSpc>
            <a:spcBef>
              <a:spcPct val="0"/>
            </a:spcBef>
            <a:spcAft>
              <a:spcPct val="35000"/>
            </a:spcAft>
            <a:buNone/>
          </a:pPr>
          <a:r>
            <a:rPr lang="es-ES" sz="2600" kern="1200" dirty="0"/>
            <a:t>6</a:t>
          </a:r>
          <a:endParaRPr lang="es-CO" sz="2600" kern="1200" dirty="0"/>
        </a:p>
      </dsp:txBody>
      <dsp:txXfrm>
        <a:off x="3311535" y="3105032"/>
        <a:ext cx="438887" cy="438887"/>
      </dsp:txXfrm>
    </dsp:sp>
    <dsp:sp modelId="{2C34582A-8192-415D-B046-945FE2D03DD8}">
      <dsp:nvSpPr>
        <dsp:cNvPr id="0" name=""/>
        <dsp:cNvSpPr/>
      </dsp:nvSpPr>
      <dsp:spPr>
        <a:xfrm rot="11880000">
          <a:off x="3010279" y="3077292"/>
          <a:ext cx="164597" cy="209479"/>
        </a:xfrm>
        <a:prstGeom prst="rightArrow">
          <a:avLst>
            <a:gd name="adj1" fmla="val 60000"/>
            <a:gd name="adj2" fmla="val 50000"/>
          </a:avLst>
        </a:prstGeom>
        <a:solidFill>
          <a:schemeClr val="accent1">
            <a:shade val="90000"/>
            <a:hueOff val="208395"/>
            <a:satOff val="-3848"/>
            <a:lumOff val="17848"/>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lang="es-CO" sz="900" kern="1200"/>
        </a:p>
      </dsp:txBody>
      <dsp:txXfrm rot="10800000">
        <a:off x="3058450" y="3126817"/>
        <a:ext cx="115218" cy="125687"/>
      </dsp:txXfrm>
    </dsp:sp>
    <dsp:sp modelId="{B3BCCF4F-3796-457F-AD17-6DCB25F1047E}">
      <dsp:nvSpPr>
        <dsp:cNvPr id="0" name=""/>
        <dsp:cNvSpPr/>
      </dsp:nvSpPr>
      <dsp:spPr>
        <a:xfrm>
          <a:off x="2334976" y="2726367"/>
          <a:ext cx="620679" cy="620679"/>
        </a:xfrm>
        <a:prstGeom prst="ellipse">
          <a:avLst/>
        </a:prstGeom>
        <a:solidFill>
          <a:schemeClr val="accent1">
            <a:alpha val="90000"/>
            <a:hueOff val="0"/>
            <a:satOff val="0"/>
            <a:lumOff val="0"/>
            <a:alphaOff val="-26667"/>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3020" tIns="33020" rIns="33020" bIns="33020" numCol="1" spcCol="1270" anchor="ctr" anchorCtr="0">
          <a:noAutofit/>
        </a:bodyPr>
        <a:lstStyle/>
        <a:p>
          <a:pPr marL="0" lvl="0" indent="0" algn="ctr" defTabSz="1155700">
            <a:lnSpc>
              <a:spcPct val="90000"/>
            </a:lnSpc>
            <a:spcBef>
              <a:spcPct val="0"/>
            </a:spcBef>
            <a:spcAft>
              <a:spcPct val="35000"/>
            </a:spcAft>
            <a:buNone/>
          </a:pPr>
          <a:r>
            <a:rPr lang="es-ES" sz="2600" kern="1200" dirty="0"/>
            <a:t>7</a:t>
          </a:r>
          <a:endParaRPr lang="es-CO" sz="2600" kern="1200" dirty="0"/>
        </a:p>
      </dsp:txBody>
      <dsp:txXfrm>
        <a:off x="2425872" y="2817263"/>
        <a:ext cx="438887" cy="438887"/>
      </dsp:txXfrm>
    </dsp:sp>
    <dsp:sp modelId="{BECE4445-3D39-4AF5-ADFD-EAAD8628AC35}">
      <dsp:nvSpPr>
        <dsp:cNvPr id="0" name=""/>
        <dsp:cNvSpPr/>
      </dsp:nvSpPr>
      <dsp:spPr>
        <a:xfrm rot="14040000">
          <a:off x="2292070" y="2559041"/>
          <a:ext cx="164597" cy="209479"/>
        </a:xfrm>
        <a:prstGeom prst="rightArrow">
          <a:avLst>
            <a:gd name="adj1" fmla="val 60000"/>
            <a:gd name="adj2" fmla="val 50000"/>
          </a:avLst>
        </a:prstGeom>
        <a:solidFill>
          <a:schemeClr val="accent1">
            <a:shade val="90000"/>
            <a:hueOff val="250074"/>
            <a:satOff val="-4618"/>
            <a:lumOff val="21418"/>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lang="es-CO" sz="900" kern="1200"/>
        </a:p>
      </dsp:txBody>
      <dsp:txXfrm rot="10800000">
        <a:off x="2331272" y="2620911"/>
        <a:ext cx="115218" cy="125687"/>
      </dsp:txXfrm>
    </dsp:sp>
    <dsp:sp modelId="{7250E63F-0AE2-4DFA-B5F1-E80FB7CCB945}">
      <dsp:nvSpPr>
        <dsp:cNvPr id="0" name=""/>
        <dsp:cNvSpPr/>
      </dsp:nvSpPr>
      <dsp:spPr>
        <a:xfrm>
          <a:off x="1787606" y="1972977"/>
          <a:ext cx="620679" cy="620679"/>
        </a:xfrm>
        <a:prstGeom prst="ellipse">
          <a:avLst/>
        </a:prstGeom>
        <a:solidFill>
          <a:schemeClr val="accent1">
            <a:alpha val="90000"/>
            <a:hueOff val="0"/>
            <a:satOff val="0"/>
            <a:lumOff val="0"/>
            <a:alphaOff val="-31111"/>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3020" tIns="33020" rIns="33020" bIns="33020" numCol="1" spcCol="1270" anchor="ctr" anchorCtr="0">
          <a:noAutofit/>
        </a:bodyPr>
        <a:lstStyle/>
        <a:p>
          <a:pPr marL="0" lvl="0" indent="0" algn="ctr" defTabSz="1155700">
            <a:lnSpc>
              <a:spcPct val="90000"/>
            </a:lnSpc>
            <a:spcBef>
              <a:spcPct val="0"/>
            </a:spcBef>
            <a:spcAft>
              <a:spcPct val="35000"/>
            </a:spcAft>
            <a:buNone/>
          </a:pPr>
          <a:r>
            <a:rPr lang="es-ES" sz="2600" kern="1200" dirty="0"/>
            <a:t>8</a:t>
          </a:r>
          <a:endParaRPr lang="es-CO" sz="2600" kern="1200" dirty="0"/>
        </a:p>
      </dsp:txBody>
      <dsp:txXfrm>
        <a:off x="1878502" y="2063873"/>
        <a:ext cx="438887" cy="438887"/>
      </dsp:txXfrm>
    </dsp:sp>
    <dsp:sp modelId="{46955604-8789-43FA-ACFA-30A8ECD6B6AF}">
      <dsp:nvSpPr>
        <dsp:cNvPr id="0" name=""/>
        <dsp:cNvSpPr/>
      </dsp:nvSpPr>
      <dsp:spPr>
        <a:xfrm rot="16200000">
          <a:off x="2015647" y="1717615"/>
          <a:ext cx="164597" cy="209479"/>
        </a:xfrm>
        <a:prstGeom prst="rightArrow">
          <a:avLst>
            <a:gd name="adj1" fmla="val 60000"/>
            <a:gd name="adj2" fmla="val 50000"/>
          </a:avLst>
        </a:prstGeom>
        <a:solidFill>
          <a:schemeClr val="accent1">
            <a:shade val="90000"/>
            <a:hueOff val="291754"/>
            <a:satOff val="-5388"/>
            <a:lumOff val="24988"/>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lang="es-CO" sz="900" kern="1200"/>
        </a:p>
      </dsp:txBody>
      <dsp:txXfrm>
        <a:off x="2040337" y="1784201"/>
        <a:ext cx="115218" cy="125687"/>
      </dsp:txXfrm>
    </dsp:sp>
    <dsp:sp modelId="{0A39EDE3-11DA-4ED6-9570-EAA1F68AD8AC}">
      <dsp:nvSpPr>
        <dsp:cNvPr id="0" name=""/>
        <dsp:cNvSpPr/>
      </dsp:nvSpPr>
      <dsp:spPr>
        <a:xfrm>
          <a:off x="1787606" y="1041736"/>
          <a:ext cx="620679" cy="620679"/>
        </a:xfrm>
        <a:prstGeom prst="ellipse">
          <a:avLst/>
        </a:prstGeom>
        <a:solidFill>
          <a:schemeClr val="accent1">
            <a:alpha val="90000"/>
            <a:hueOff val="0"/>
            <a:satOff val="0"/>
            <a:lumOff val="0"/>
            <a:alphaOff val="-35556"/>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3020" tIns="33020" rIns="33020" bIns="33020" numCol="1" spcCol="1270" anchor="ctr" anchorCtr="0">
          <a:noAutofit/>
        </a:bodyPr>
        <a:lstStyle/>
        <a:p>
          <a:pPr marL="0" lvl="0" indent="0" algn="ctr" defTabSz="1155700">
            <a:lnSpc>
              <a:spcPct val="90000"/>
            </a:lnSpc>
            <a:spcBef>
              <a:spcPct val="0"/>
            </a:spcBef>
            <a:spcAft>
              <a:spcPct val="35000"/>
            </a:spcAft>
            <a:buNone/>
          </a:pPr>
          <a:r>
            <a:rPr lang="es-ES" sz="2600" kern="1200" dirty="0"/>
            <a:t>9</a:t>
          </a:r>
          <a:endParaRPr lang="es-CO" sz="2600" kern="1200" dirty="0"/>
        </a:p>
      </dsp:txBody>
      <dsp:txXfrm>
        <a:off x="1878502" y="1132632"/>
        <a:ext cx="438887" cy="438887"/>
      </dsp:txXfrm>
    </dsp:sp>
    <dsp:sp modelId="{6D3CDA73-3AD8-4130-9B4F-C0DE98D8F899}">
      <dsp:nvSpPr>
        <dsp:cNvPr id="0" name=""/>
        <dsp:cNvSpPr/>
      </dsp:nvSpPr>
      <dsp:spPr>
        <a:xfrm rot="18360000">
          <a:off x="2286594" y="874410"/>
          <a:ext cx="164597" cy="209479"/>
        </a:xfrm>
        <a:prstGeom prst="rightArrow">
          <a:avLst>
            <a:gd name="adj1" fmla="val 60000"/>
            <a:gd name="adj2" fmla="val 50000"/>
          </a:avLst>
        </a:prstGeom>
        <a:solidFill>
          <a:schemeClr val="accent1">
            <a:shade val="90000"/>
            <a:hueOff val="333433"/>
            <a:satOff val="-6157"/>
            <a:lumOff val="28557"/>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lang="es-CO" sz="900" kern="1200"/>
        </a:p>
      </dsp:txBody>
      <dsp:txXfrm>
        <a:off x="2296771" y="936280"/>
        <a:ext cx="115218" cy="125687"/>
      </dsp:txXfrm>
    </dsp:sp>
    <dsp:sp modelId="{B86F4588-5474-4E52-B9CC-BF2D8475FBE7}">
      <dsp:nvSpPr>
        <dsp:cNvPr id="0" name=""/>
        <dsp:cNvSpPr/>
      </dsp:nvSpPr>
      <dsp:spPr>
        <a:xfrm>
          <a:off x="2334976" y="288346"/>
          <a:ext cx="620679" cy="620679"/>
        </a:xfrm>
        <a:prstGeom prst="ellipse">
          <a:avLst/>
        </a:prstGeom>
        <a:solidFill>
          <a:schemeClr val="accent1">
            <a:alpha val="90000"/>
            <a:hueOff val="0"/>
            <a:satOff val="0"/>
            <a:lumOff val="0"/>
            <a:alpha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3020" tIns="33020" rIns="33020" bIns="33020" numCol="1" spcCol="1270" anchor="ctr" anchorCtr="0">
          <a:noAutofit/>
        </a:bodyPr>
        <a:lstStyle/>
        <a:p>
          <a:pPr marL="0" lvl="0" indent="0" algn="ctr" defTabSz="1155700">
            <a:lnSpc>
              <a:spcPct val="90000"/>
            </a:lnSpc>
            <a:spcBef>
              <a:spcPct val="0"/>
            </a:spcBef>
            <a:spcAft>
              <a:spcPct val="35000"/>
            </a:spcAft>
            <a:buNone/>
          </a:pPr>
          <a:r>
            <a:rPr lang="es-ES" sz="2600" kern="1200" dirty="0"/>
            <a:t>10</a:t>
          </a:r>
          <a:endParaRPr lang="es-CO" sz="2600" kern="1200" dirty="0"/>
        </a:p>
      </dsp:txBody>
      <dsp:txXfrm>
        <a:off x="2425872" y="379242"/>
        <a:ext cx="438887" cy="438887"/>
      </dsp:txXfrm>
    </dsp:sp>
    <dsp:sp modelId="{2F880394-5835-4C92-8B1B-0445953BA84E}">
      <dsp:nvSpPr>
        <dsp:cNvPr id="0" name=""/>
        <dsp:cNvSpPr/>
      </dsp:nvSpPr>
      <dsp:spPr>
        <a:xfrm rot="20520000">
          <a:off x="3001418" y="351501"/>
          <a:ext cx="164597" cy="209479"/>
        </a:xfrm>
        <a:prstGeom prst="rightArrow">
          <a:avLst>
            <a:gd name="adj1" fmla="val 60000"/>
            <a:gd name="adj2" fmla="val 50000"/>
          </a:avLst>
        </a:prstGeom>
        <a:solidFill>
          <a:schemeClr val="accent1">
            <a:shade val="90000"/>
            <a:hueOff val="375112"/>
            <a:satOff val="-6927"/>
            <a:lumOff val="32127"/>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lang="es-CO" sz="900" kern="1200"/>
        </a:p>
      </dsp:txBody>
      <dsp:txXfrm>
        <a:off x="3002626" y="401026"/>
        <a:ext cx="115218" cy="12568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7654EEA-671C-4292-BA45-65C35120096A}">
      <dsp:nvSpPr>
        <dsp:cNvPr id="0" name=""/>
        <dsp:cNvSpPr/>
      </dsp:nvSpPr>
      <dsp:spPr>
        <a:xfrm>
          <a:off x="-3699340" y="-568344"/>
          <a:ext cx="4409625" cy="4409625"/>
        </a:xfrm>
        <a:prstGeom prst="blockArc">
          <a:avLst>
            <a:gd name="adj1" fmla="val 18900000"/>
            <a:gd name="adj2" fmla="val 2700000"/>
            <a:gd name="adj3" fmla="val 490"/>
          </a:avLst>
        </a:prstGeom>
        <a:noFill/>
        <a:ln w="25400" cap="flat" cmpd="sng" algn="ctr">
          <a:solidFill>
            <a:schemeClr val="accent1">
              <a:tint val="9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0B2A2E5-2E9A-40E1-8F93-3801C63670F1}">
      <dsp:nvSpPr>
        <dsp:cNvPr id="0" name=""/>
        <dsp:cNvSpPr/>
      </dsp:nvSpPr>
      <dsp:spPr>
        <a:xfrm>
          <a:off x="311439" y="204493"/>
          <a:ext cx="8370076" cy="409247"/>
        </a:xfrm>
        <a:prstGeom prst="rect">
          <a:avLst/>
        </a:prstGeom>
        <a:solidFill>
          <a:schemeClr val="accent1">
            <a:alpha val="9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24841" tIns="50800" rIns="50800" bIns="50800" numCol="1" spcCol="1270" anchor="ctr" anchorCtr="0">
          <a:noAutofit/>
        </a:bodyPr>
        <a:lstStyle/>
        <a:p>
          <a:pPr marL="0" lvl="0" indent="0" algn="l" defTabSz="889000">
            <a:lnSpc>
              <a:spcPct val="90000"/>
            </a:lnSpc>
            <a:spcBef>
              <a:spcPct val="0"/>
            </a:spcBef>
            <a:spcAft>
              <a:spcPct val="35000"/>
            </a:spcAft>
            <a:buNone/>
          </a:pPr>
          <a:r>
            <a:rPr lang="es-CO" sz="2000" b="0" i="0" u="none" strike="noStrike" kern="1200" baseline="0" dirty="0">
              <a:solidFill>
                <a:schemeClr val="tx1"/>
              </a:solidFill>
              <a:latin typeface="Arial Narrow" panose="020B0606020202030204" pitchFamily="34" charset="0"/>
            </a:rPr>
            <a:t>Políticas financieras y contables (NIIF) usadas por SAE desde 2016.</a:t>
          </a:r>
          <a:endParaRPr lang="es-CO" sz="2000" kern="1200" dirty="0">
            <a:solidFill>
              <a:schemeClr val="tx1"/>
            </a:solidFill>
          </a:endParaRPr>
        </a:p>
      </dsp:txBody>
      <dsp:txXfrm>
        <a:off x="311439" y="204493"/>
        <a:ext cx="8370076" cy="409247"/>
      </dsp:txXfrm>
    </dsp:sp>
    <dsp:sp modelId="{CC64D879-512D-453E-8EB8-4E35DE4C38A4}">
      <dsp:nvSpPr>
        <dsp:cNvPr id="0" name=""/>
        <dsp:cNvSpPr/>
      </dsp:nvSpPr>
      <dsp:spPr>
        <a:xfrm>
          <a:off x="55659" y="153337"/>
          <a:ext cx="511559" cy="511559"/>
        </a:xfrm>
        <a:prstGeom prst="ellipse">
          <a:avLst/>
        </a:prstGeom>
        <a:solidFill>
          <a:schemeClr val="lt1">
            <a:hueOff val="0"/>
            <a:satOff val="0"/>
            <a:lumOff val="0"/>
            <a:alphaOff val="0"/>
          </a:schemeClr>
        </a:solidFill>
        <a:ln w="25400" cap="flat" cmpd="sng" algn="ctr">
          <a:solidFill>
            <a:schemeClr val="accent1">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C82DB72-1D5D-4C09-B1C5-A01CD0EF86F9}">
      <dsp:nvSpPr>
        <dsp:cNvPr id="0" name=""/>
        <dsp:cNvSpPr/>
      </dsp:nvSpPr>
      <dsp:spPr>
        <a:xfrm>
          <a:off x="604694" y="818168"/>
          <a:ext cx="8076821" cy="409247"/>
        </a:xfrm>
        <a:prstGeom prst="rect">
          <a:avLst/>
        </a:prstGeom>
        <a:solidFill>
          <a:schemeClr val="accent1">
            <a:alpha val="90000"/>
            <a:hueOff val="0"/>
            <a:satOff val="0"/>
            <a:lumOff val="0"/>
            <a:alphaOff val="-1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24841" tIns="50800" rIns="50800" bIns="50800" numCol="1" spcCol="1270" anchor="ctr" anchorCtr="0">
          <a:noAutofit/>
        </a:bodyPr>
        <a:lstStyle/>
        <a:p>
          <a:pPr marL="0" lvl="0" indent="0" algn="l" defTabSz="889000">
            <a:lnSpc>
              <a:spcPct val="90000"/>
            </a:lnSpc>
            <a:spcBef>
              <a:spcPct val="0"/>
            </a:spcBef>
            <a:spcAft>
              <a:spcPct val="35000"/>
            </a:spcAft>
            <a:buNone/>
          </a:pPr>
          <a:r>
            <a:rPr lang="es-CO" sz="2000" b="0" i="0" u="none" strike="noStrike" kern="1200" baseline="0">
              <a:solidFill>
                <a:schemeClr val="tx1"/>
              </a:solidFill>
              <a:latin typeface="Arial Narrow" panose="020B0606020202030204" pitchFamily="34" charset="0"/>
            </a:rPr>
            <a:t>Diagnóstico del universo de sociedades y establecimientos administrados.</a:t>
          </a:r>
          <a:endParaRPr lang="es-CO" sz="2000" kern="1200" dirty="0">
            <a:solidFill>
              <a:schemeClr val="tx1"/>
            </a:solidFill>
          </a:endParaRPr>
        </a:p>
      </dsp:txBody>
      <dsp:txXfrm>
        <a:off x="604694" y="818168"/>
        <a:ext cx="8076821" cy="409247"/>
      </dsp:txXfrm>
    </dsp:sp>
    <dsp:sp modelId="{47F90A85-9B8B-4671-BE35-4784AF728D28}">
      <dsp:nvSpPr>
        <dsp:cNvPr id="0" name=""/>
        <dsp:cNvSpPr/>
      </dsp:nvSpPr>
      <dsp:spPr>
        <a:xfrm>
          <a:off x="348914" y="767012"/>
          <a:ext cx="511559" cy="511559"/>
        </a:xfrm>
        <a:prstGeom prst="ellipse">
          <a:avLst/>
        </a:prstGeom>
        <a:solidFill>
          <a:schemeClr val="lt1">
            <a:hueOff val="0"/>
            <a:satOff val="0"/>
            <a:lumOff val="0"/>
            <a:alphaOff val="0"/>
          </a:schemeClr>
        </a:solidFill>
        <a:ln w="25400" cap="flat" cmpd="sng" algn="ctr">
          <a:solidFill>
            <a:schemeClr val="accent1">
              <a:alpha val="90000"/>
              <a:hueOff val="0"/>
              <a:satOff val="0"/>
              <a:lumOff val="0"/>
              <a:alphaOff val="-10000"/>
            </a:schemeClr>
          </a:solidFill>
          <a:prstDash val="solid"/>
        </a:ln>
        <a:effectLst/>
      </dsp:spPr>
      <dsp:style>
        <a:lnRef idx="2">
          <a:scrgbClr r="0" g="0" b="0"/>
        </a:lnRef>
        <a:fillRef idx="1">
          <a:scrgbClr r="0" g="0" b="0"/>
        </a:fillRef>
        <a:effectRef idx="0">
          <a:scrgbClr r="0" g="0" b="0"/>
        </a:effectRef>
        <a:fontRef idx="minor"/>
      </dsp:style>
    </dsp:sp>
    <dsp:sp modelId="{2C6E88A8-97A7-429E-83F4-F6CBA359EDF5}">
      <dsp:nvSpPr>
        <dsp:cNvPr id="0" name=""/>
        <dsp:cNvSpPr/>
      </dsp:nvSpPr>
      <dsp:spPr>
        <a:xfrm>
          <a:off x="694699" y="1431844"/>
          <a:ext cx="7986815" cy="409247"/>
        </a:xfrm>
        <a:prstGeom prst="rect">
          <a:avLst/>
        </a:prstGeom>
        <a:solidFill>
          <a:schemeClr val="accent1">
            <a:alpha val="90000"/>
            <a:hueOff val="0"/>
            <a:satOff val="0"/>
            <a:lumOff val="0"/>
            <a:alphaOff val="-2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24841" tIns="50800" rIns="50800" bIns="50800" numCol="1" spcCol="1270" anchor="ctr" anchorCtr="0">
          <a:noAutofit/>
        </a:bodyPr>
        <a:lstStyle/>
        <a:p>
          <a:pPr marL="0" lvl="0" indent="0" algn="l" defTabSz="889000">
            <a:lnSpc>
              <a:spcPct val="90000"/>
            </a:lnSpc>
            <a:spcBef>
              <a:spcPct val="0"/>
            </a:spcBef>
            <a:spcAft>
              <a:spcPct val="35000"/>
            </a:spcAft>
            <a:buNone/>
          </a:pPr>
          <a:r>
            <a:rPr lang="es-CO" sz="2000" b="0" i="0" u="none" strike="noStrike" kern="1200" baseline="0" dirty="0">
              <a:solidFill>
                <a:schemeClr val="tx1"/>
              </a:solidFill>
              <a:latin typeface="Arial Narrow" panose="020B0606020202030204" pitchFamily="34" charset="0"/>
            </a:rPr>
            <a:t>Determinación de Política común de Gobierno Corporativo.</a:t>
          </a:r>
          <a:endParaRPr lang="es-CO" sz="2000" kern="1200" dirty="0">
            <a:solidFill>
              <a:schemeClr val="tx1"/>
            </a:solidFill>
          </a:endParaRPr>
        </a:p>
      </dsp:txBody>
      <dsp:txXfrm>
        <a:off x="694699" y="1431844"/>
        <a:ext cx="7986815" cy="409247"/>
      </dsp:txXfrm>
    </dsp:sp>
    <dsp:sp modelId="{434EB0D5-57B5-4DE8-BA47-E9087E817758}">
      <dsp:nvSpPr>
        <dsp:cNvPr id="0" name=""/>
        <dsp:cNvSpPr/>
      </dsp:nvSpPr>
      <dsp:spPr>
        <a:xfrm>
          <a:off x="438919" y="1380688"/>
          <a:ext cx="511559" cy="511559"/>
        </a:xfrm>
        <a:prstGeom prst="ellipse">
          <a:avLst/>
        </a:prstGeom>
        <a:solidFill>
          <a:schemeClr val="lt1">
            <a:hueOff val="0"/>
            <a:satOff val="0"/>
            <a:lumOff val="0"/>
            <a:alphaOff val="0"/>
          </a:schemeClr>
        </a:solidFill>
        <a:ln w="25400" cap="flat" cmpd="sng" algn="ctr">
          <a:solidFill>
            <a:schemeClr val="accent1">
              <a:alpha val="90000"/>
              <a:hueOff val="0"/>
              <a:satOff val="0"/>
              <a:lumOff val="0"/>
              <a:alphaOff val="-20000"/>
            </a:schemeClr>
          </a:solidFill>
          <a:prstDash val="solid"/>
        </a:ln>
        <a:effectLst/>
      </dsp:spPr>
      <dsp:style>
        <a:lnRef idx="2">
          <a:scrgbClr r="0" g="0" b="0"/>
        </a:lnRef>
        <a:fillRef idx="1">
          <a:scrgbClr r="0" g="0" b="0"/>
        </a:fillRef>
        <a:effectRef idx="0">
          <a:scrgbClr r="0" g="0" b="0"/>
        </a:effectRef>
        <a:fontRef idx="minor"/>
      </dsp:style>
    </dsp:sp>
    <dsp:sp modelId="{B83472BE-C60F-4745-BDA7-806361C96EE5}">
      <dsp:nvSpPr>
        <dsp:cNvPr id="0" name=""/>
        <dsp:cNvSpPr/>
      </dsp:nvSpPr>
      <dsp:spPr>
        <a:xfrm>
          <a:off x="604694" y="2045519"/>
          <a:ext cx="8076821" cy="409247"/>
        </a:xfrm>
        <a:prstGeom prst="rect">
          <a:avLst/>
        </a:prstGeom>
        <a:solidFill>
          <a:schemeClr val="accent1">
            <a:alpha val="90000"/>
            <a:hueOff val="0"/>
            <a:satOff val="0"/>
            <a:lumOff val="0"/>
            <a:alphaOff val="-3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24841" tIns="50800" rIns="50800" bIns="50800" numCol="1" spcCol="1270" anchor="ctr" anchorCtr="0">
          <a:noAutofit/>
        </a:bodyPr>
        <a:lstStyle/>
        <a:p>
          <a:pPr marL="0" lvl="0" indent="0" algn="l" defTabSz="889000">
            <a:lnSpc>
              <a:spcPct val="90000"/>
            </a:lnSpc>
            <a:spcBef>
              <a:spcPct val="0"/>
            </a:spcBef>
            <a:spcAft>
              <a:spcPct val="35000"/>
            </a:spcAft>
            <a:buNone/>
          </a:pPr>
          <a:r>
            <a:rPr lang="es-CO" sz="2000" b="0" i="0" u="none" strike="noStrike" kern="1200" baseline="0" dirty="0">
              <a:solidFill>
                <a:schemeClr val="tx1"/>
              </a:solidFill>
              <a:latin typeface="Arial Narrow" panose="020B0606020202030204" pitchFamily="34" charset="0"/>
            </a:rPr>
            <a:t>Entrega de Manuales y Herramientas de implementación de Gobierno Corporativo.</a:t>
          </a:r>
          <a:endParaRPr lang="es-CO" sz="2000" kern="1200" dirty="0">
            <a:solidFill>
              <a:schemeClr val="tx1"/>
            </a:solidFill>
          </a:endParaRPr>
        </a:p>
      </dsp:txBody>
      <dsp:txXfrm>
        <a:off x="604694" y="2045519"/>
        <a:ext cx="8076821" cy="409247"/>
      </dsp:txXfrm>
    </dsp:sp>
    <dsp:sp modelId="{4A5170FB-DDAD-4A05-8B3D-1B9F735A4C44}">
      <dsp:nvSpPr>
        <dsp:cNvPr id="0" name=""/>
        <dsp:cNvSpPr/>
      </dsp:nvSpPr>
      <dsp:spPr>
        <a:xfrm>
          <a:off x="348914" y="1994363"/>
          <a:ext cx="511559" cy="511559"/>
        </a:xfrm>
        <a:prstGeom prst="ellipse">
          <a:avLst/>
        </a:prstGeom>
        <a:solidFill>
          <a:schemeClr val="lt1">
            <a:hueOff val="0"/>
            <a:satOff val="0"/>
            <a:lumOff val="0"/>
            <a:alphaOff val="0"/>
          </a:schemeClr>
        </a:solidFill>
        <a:ln w="25400" cap="flat" cmpd="sng" algn="ctr">
          <a:solidFill>
            <a:schemeClr val="accent1">
              <a:alpha val="90000"/>
              <a:hueOff val="0"/>
              <a:satOff val="0"/>
              <a:lumOff val="0"/>
              <a:alphaOff val="-30000"/>
            </a:schemeClr>
          </a:solidFill>
          <a:prstDash val="solid"/>
        </a:ln>
        <a:effectLst/>
      </dsp:spPr>
      <dsp:style>
        <a:lnRef idx="2">
          <a:scrgbClr r="0" g="0" b="0"/>
        </a:lnRef>
        <a:fillRef idx="1">
          <a:scrgbClr r="0" g="0" b="0"/>
        </a:fillRef>
        <a:effectRef idx="0">
          <a:scrgbClr r="0" g="0" b="0"/>
        </a:effectRef>
        <a:fontRef idx="minor"/>
      </dsp:style>
    </dsp:sp>
    <dsp:sp modelId="{2D3F4410-A0E3-440C-99FD-530B9A1AB7E9}">
      <dsp:nvSpPr>
        <dsp:cNvPr id="0" name=""/>
        <dsp:cNvSpPr/>
      </dsp:nvSpPr>
      <dsp:spPr>
        <a:xfrm>
          <a:off x="311439" y="2659195"/>
          <a:ext cx="8370076" cy="409247"/>
        </a:xfrm>
        <a:prstGeom prst="rect">
          <a:avLst/>
        </a:prstGeom>
        <a:solidFill>
          <a:schemeClr val="accent1">
            <a:alpha val="90000"/>
            <a:hueOff val="0"/>
            <a:satOff val="0"/>
            <a:lumOff val="0"/>
            <a:alpha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24841" tIns="50800" rIns="50800" bIns="50800" numCol="1" spcCol="1270" anchor="ctr" anchorCtr="0">
          <a:noAutofit/>
        </a:bodyPr>
        <a:lstStyle/>
        <a:p>
          <a:pPr marL="0" lvl="0" indent="0" algn="l" defTabSz="889000">
            <a:lnSpc>
              <a:spcPct val="90000"/>
            </a:lnSpc>
            <a:spcBef>
              <a:spcPct val="0"/>
            </a:spcBef>
            <a:spcAft>
              <a:spcPct val="35000"/>
            </a:spcAft>
            <a:buNone/>
          </a:pPr>
          <a:r>
            <a:rPr lang="es-CO" sz="2000" b="0" i="0" u="none" strike="noStrike" kern="1200" baseline="0">
              <a:solidFill>
                <a:schemeClr val="tx1"/>
              </a:solidFill>
              <a:latin typeface="Arial Narrow" panose="020B0606020202030204" pitchFamily="34" charset="0"/>
            </a:rPr>
            <a:t>Presentación y Capacitaciones para implementación. </a:t>
          </a:r>
          <a:endParaRPr lang="es-CO" sz="2000" kern="1200" dirty="0">
            <a:solidFill>
              <a:schemeClr val="tx1"/>
            </a:solidFill>
          </a:endParaRPr>
        </a:p>
      </dsp:txBody>
      <dsp:txXfrm>
        <a:off x="311439" y="2659195"/>
        <a:ext cx="8370076" cy="409247"/>
      </dsp:txXfrm>
    </dsp:sp>
    <dsp:sp modelId="{7483C8BA-ECC5-4C54-A1FE-14B70ABB46BD}">
      <dsp:nvSpPr>
        <dsp:cNvPr id="0" name=""/>
        <dsp:cNvSpPr/>
      </dsp:nvSpPr>
      <dsp:spPr>
        <a:xfrm>
          <a:off x="55659" y="2608039"/>
          <a:ext cx="511559" cy="511559"/>
        </a:xfrm>
        <a:prstGeom prst="ellipse">
          <a:avLst/>
        </a:prstGeom>
        <a:solidFill>
          <a:schemeClr val="lt1">
            <a:hueOff val="0"/>
            <a:satOff val="0"/>
            <a:lumOff val="0"/>
            <a:alphaOff val="0"/>
          </a:schemeClr>
        </a:solidFill>
        <a:ln w="25400" cap="flat" cmpd="sng" algn="ctr">
          <a:solidFill>
            <a:schemeClr val="accent1">
              <a:alpha val="90000"/>
              <a:hueOff val="0"/>
              <a:satOff val="0"/>
              <a:lumOff val="0"/>
              <a:alphaOff val="-4000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CD36560-FF37-4DF2-ADFC-3CEF67A7BDE6}">
      <dsp:nvSpPr>
        <dsp:cNvPr id="0" name=""/>
        <dsp:cNvSpPr/>
      </dsp:nvSpPr>
      <dsp:spPr>
        <a:xfrm>
          <a:off x="2010577" y="0"/>
          <a:ext cx="4754802" cy="4754802"/>
        </a:xfrm>
        <a:prstGeom prst="diamond">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BE13D04-E2B9-46CE-8C64-31E1D9F8CCFC}">
      <dsp:nvSpPr>
        <dsp:cNvPr id="0" name=""/>
        <dsp:cNvSpPr/>
      </dsp:nvSpPr>
      <dsp:spPr>
        <a:xfrm>
          <a:off x="2462283" y="451706"/>
          <a:ext cx="1854372" cy="1854372"/>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s-ES" sz="2400" b="1" kern="1200" dirty="0">
              <a:solidFill>
                <a:schemeClr val="bg1"/>
              </a:solidFill>
              <a:latin typeface="Arial Narrow" panose="020B0606020202030204" pitchFamily="34" charset="0"/>
            </a:rPr>
            <a:t>Gerentes Técnicos</a:t>
          </a:r>
          <a:endParaRPr lang="es-CO" sz="2400" b="1" kern="1200" dirty="0">
            <a:solidFill>
              <a:schemeClr val="bg1"/>
            </a:solidFill>
            <a:latin typeface="Arial Narrow" panose="020B0606020202030204" pitchFamily="34" charset="0"/>
          </a:endParaRPr>
        </a:p>
      </dsp:txBody>
      <dsp:txXfrm>
        <a:off x="2552806" y="542229"/>
        <a:ext cx="1673326" cy="1673326"/>
      </dsp:txXfrm>
    </dsp:sp>
    <dsp:sp modelId="{99A0EE39-4676-430C-BA09-2B97F6898941}">
      <dsp:nvSpPr>
        <dsp:cNvPr id="0" name=""/>
        <dsp:cNvSpPr/>
      </dsp:nvSpPr>
      <dsp:spPr>
        <a:xfrm>
          <a:off x="4459300" y="451706"/>
          <a:ext cx="1854372" cy="1854372"/>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s-CO" sz="2400" b="1" kern="1200" dirty="0">
              <a:solidFill>
                <a:schemeClr val="bg1"/>
              </a:solidFill>
              <a:latin typeface="Arial Narrow" panose="020B0606020202030204" pitchFamily="34" charset="0"/>
            </a:rPr>
            <a:t>Mesas sectoriales</a:t>
          </a:r>
        </a:p>
      </dsp:txBody>
      <dsp:txXfrm>
        <a:off x="4549823" y="542229"/>
        <a:ext cx="1673326" cy="1673326"/>
      </dsp:txXfrm>
    </dsp:sp>
    <dsp:sp modelId="{2D85FBCA-B653-45B0-AC4C-B55FD0CDF2AF}">
      <dsp:nvSpPr>
        <dsp:cNvPr id="0" name=""/>
        <dsp:cNvSpPr/>
      </dsp:nvSpPr>
      <dsp:spPr>
        <a:xfrm>
          <a:off x="2462283" y="2448723"/>
          <a:ext cx="1854372" cy="1854372"/>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s-CO" sz="1900" b="1" kern="1200" dirty="0">
              <a:solidFill>
                <a:schemeClr val="bg1"/>
              </a:solidFill>
              <a:latin typeface="Arial Narrow" panose="020B0606020202030204" pitchFamily="34" charset="0"/>
            </a:rPr>
            <a:t>Cuotas de administración</a:t>
          </a:r>
        </a:p>
      </dsp:txBody>
      <dsp:txXfrm>
        <a:off x="2552806" y="2539246"/>
        <a:ext cx="1673326" cy="1673326"/>
      </dsp:txXfrm>
    </dsp:sp>
    <dsp:sp modelId="{5C8A0A02-F51D-4858-8C2F-582F18DC5A2F}">
      <dsp:nvSpPr>
        <dsp:cNvPr id="0" name=""/>
        <dsp:cNvSpPr/>
      </dsp:nvSpPr>
      <dsp:spPr>
        <a:xfrm>
          <a:off x="4459300" y="2448723"/>
          <a:ext cx="1854372" cy="1854372"/>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s-CO" sz="2400" b="1" kern="1200" dirty="0">
              <a:solidFill>
                <a:schemeClr val="bg1"/>
              </a:solidFill>
              <a:latin typeface="Arial Narrow" panose="020B0606020202030204" pitchFamily="34" charset="0"/>
            </a:rPr>
            <a:t>Tableros de control</a:t>
          </a:r>
        </a:p>
      </dsp:txBody>
      <dsp:txXfrm>
        <a:off x="4549823" y="2539246"/>
        <a:ext cx="1673326" cy="1673326"/>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3.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4.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CO"/>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5E554C4-F992-4844-997D-C70D42D03DFF}" type="datetimeFigureOut">
              <a:rPr lang="es-CO" smtClean="0"/>
              <a:t>07/12/2021</a:t>
            </a:fld>
            <a:endParaRPr lang="es-CO"/>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CO"/>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CO"/>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71B427D-E899-4241-9F65-763CC3B80A1C}" type="slidenum">
              <a:rPr lang="es-CO" smtClean="0"/>
              <a:t>‹Nº›</a:t>
            </a:fld>
            <a:endParaRPr lang="es-CO"/>
          </a:p>
        </p:txBody>
      </p:sp>
    </p:spTree>
    <p:extLst>
      <p:ext uri="{BB962C8B-B14F-4D97-AF65-F5344CB8AC3E}">
        <p14:creationId xmlns:p14="http://schemas.microsoft.com/office/powerpoint/2010/main" val="19366893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CO" dirty="0"/>
              <a:t>Sentencia C-374, 1997</a:t>
            </a:r>
          </a:p>
        </p:txBody>
      </p:sp>
      <p:sp>
        <p:nvSpPr>
          <p:cNvPr id="4" name="Marcador de número de diapositiva 3"/>
          <p:cNvSpPr>
            <a:spLocks noGrp="1"/>
          </p:cNvSpPr>
          <p:nvPr>
            <p:ph type="sldNum" sz="quarter" idx="5"/>
          </p:nvPr>
        </p:nvSpPr>
        <p:spPr/>
        <p:txBody>
          <a:bodyPr/>
          <a:lstStyle/>
          <a:p>
            <a:fld id="{B71B427D-E899-4241-9F65-763CC3B80A1C}" type="slidenum">
              <a:rPr lang="es-CO" smtClean="0"/>
              <a:t>5</a:t>
            </a:fld>
            <a:endParaRPr lang="es-CO"/>
          </a:p>
        </p:txBody>
      </p:sp>
    </p:spTree>
    <p:extLst>
      <p:ext uri="{BB962C8B-B14F-4D97-AF65-F5344CB8AC3E}">
        <p14:creationId xmlns:p14="http://schemas.microsoft.com/office/powerpoint/2010/main" val="33414881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B71B427D-E899-4241-9F65-763CC3B80A1C}" type="slidenum">
              <a:rPr lang="es-CO" smtClean="0"/>
              <a:t>7</a:t>
            </a:fld>
            <a:endParaRPr lang="es-CO"/>
          </a:p>
        </p:txBody>
      </p:sp>
    </p:spTree>
    <p:extLst>
      <p:ext uri="{BB962C8B-B14F-4D97-AF65-F5344CB8AC3E}">
        <p14:creationId xmlns:p14="http://schemas.microsoft.com/office/powerpoint/2010/main" val="25031089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B71B427D-E899-4241-9F65-763CC3B80A1C}" type="slidenum">
              <a:rPr lang="es-CO" smtClean="0"/>
              <a:t>10</a:t>
            </a:fld>
            <a:endParaRPr lang="es-CO"/>
          </a:p>
        </p:txBody>
      </p:sp>
    </p:spTree>
    <p:extLst>
      <p:ext uri="{BB962C8B-B14F-4D97-AF65-F5344CB8AC3E}">
        <p14:creationId xmlns:p14="http://schemas.microsoft.com/office/powerpoint/2010/main" val="35041611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71B427D-E899-4241-9F65-763CC3B80A1C}" type="slidenum">
              <a:rPr kumimoji="0" lang="es-C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16</a:t>
            </a:fld>
            <a:endParaRPr kumimoji="0" lang="es-C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323013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71B427D-E899-4241-9F65-763CC3B80A1C}" type="slidenum">
              <a:rPr kumimoji="0" lang="es-C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18</a:t>
            </a:fld>
            <a:endParaRPr kumimoji="0" lang="es-C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67844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71B427D-E899-4241-9F65-763CC3B80A1C}" type="slidenum">
              <a:rPr kumimoji="0" lang="es-C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19</a:t>
            </a:fld>
            <a:endParaRPr kumimoji="0" lang="es-C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775103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71B427D-E899-4241-9F65-763CC3B80A1C}" type="slidenum">
              <a:rPr kumimoji="0" lang="es-C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33</a:t>
            </a:fld>
            <a:endParaRPr kumimoji="0" lang="es-C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348585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914400" y="2130426"/>
            <a:ext cx="10363200" cy="1470025"/>
          </a:xfrm>
        </p:spPr>
        <p:txBody>
          <a:bodyPr/>
          <a:lstStyle/>
          <a:p>
            <a:r>
              <a:rPr lang="es-ES_tradnl"/>
              <a:t>Clic para editar título</a:t>
            </a:r>
            <a:endParaRPr lang="es-ES"/>
          </a:p>
        </p:txBody>
      </p:sp>
      <p:sp>
        <p:nvSpPr>
          <p:cNvPr id="3" name="Subtítulo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a:t>Haga clic para modificar el estilo de subtítulo del patrón</a:t>
            </a:r>
            <a:endParaRPr lang="es-ES"/>
          </a:p>
        </p:txBody>
      </p:sp>
      <p:sp>
        <p:nvSpPr>
          <p:cNvPr id="4" name="Marcador de fecha 3"/>
          <p:cNvSpPr>
            <a:spLocks noGrp="1"/>
          </p:cNvSpPr>
          <p:nvPr>
            <p:ph type="dt" sz="half" idx="10"/>
          </p:nvPr>
        </p:nvSpPr>
        <p:spPr/>
        <p:txBody>
          <a:bodyPr/>
          <a:lstStyle/>
          <a:p>
            <a:fld id="{83FEBEB7-25AB-664A-96B3-95BD3AB0599F}" type="datetimeFigureOut">
              <a:rPr lang="es-ES" smtClean="0"/>
              <a:t>07/12/2021</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3511150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idx="1"/>
          </p:nvPr>
        </p:nvSpPr>
        <p:spPr/>
        <p:txBody>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p>
            <a:fld id="{83FEBEB7-25AB-664A-96B3-95BD3AB0599F}" type="datetimeFigureOut">
              <a:rPr lang="es-ES" smtClean="0"/>
              <a:t>07/12/2021</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4171381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963084" y="4406901"/>
            <a:ext cx="10363200" cy="1362075"/>
          </a:xfrm>
        </p:spPr>
        <p:txBody>
          <a:bodyPr anchor="t"/>
          <a:lstStyle>
            <a:lvl1pPr algn="l">
              <a:defRPr sz="4000" b="1" cap="all"/>
            </a:lvl1pPr>
          </a:lstStyle>
          <a:p>
            <a:r>
              <a:rPr lang="es-ES_tradnl"/>
              <a:t>Clic para editar título</a:t>
            </a:r>
            <a:endParaRPr lang="es-ES"/>
          </a:p>
        </p:txBody>
      </p:sp>
      <p:sp>
        <p:nvSpPr>
          <p:cNvPr id="3" name="Marcador de texto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a:t>Haga clic para modificar el estilo de texto del patrón</a:t>
            </a:r>
          </a:p>
        </p:txBody>
      </p:sp>
      <p:sp>
        <p:nvSpPr>
          <p:cNvPr id="4" name="Marcador de fecha 3"/>
          <p:cNvSpPr>
            <a:spLocks noGrp="1"/>
          </p:cNvSpPr>
          <p:nvPr>
            <p:ph type="dt" sz="half" idx="10"/>
          </p:nvPr>
        </p:nvSpPr>
        <p:spPr/>
        <p:txBody>
          <a:bodyPr/>
          <a:lstStyle/>
          <a:p>
            <a:fld id="{83FEBEB7-25AB-664A-96B3-95BD3AB0599F}" type="datetimeFigureOut">
              <a:rPr lang="es-ES" smtClean="0"/>
              <a:t>07/12/2021</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8272798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contenido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fecha 4"/>
          <p:cNvSpPr>
            <a:spLocks noGrp="1"/>
          </p:cNvSpPr>
          <p:nvPr>
            <p:ph type="dt" sz="half" idx="10"/>
          </p:nvPr>
        </p:nvSpPr>
        <p:spPr/>
        <p:txBody>
          <a:bodyPr/>
          <a:lstStyle/>
          <a:p>
            <a:fld id="{83FEBEB7-25AB-664A-96B3-95BD3AB0599F}" type="datetimeFigureOut">
              <a:rPr lang="es-ES" smtClean="0"/>
              <a:t>07/12/2021</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1277033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_tradnl"/>
              <a:t>Clic para editar título</a:t>
            </a:r>
            <a:endParaRPr lang="es-ES"/>
          </a:p>
        </p:txBody>
      </p:sp>
      <p:sp>
        <p:nvSpPr>
          <p:cNvPr id="3" name="Marcador de texto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4" name="Marcador de contenido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texto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6" name="Marcador de contenido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7" name="Marcador de fecha 6"/>
          <p:cNvSpPr>
            <a:spLocks noGrp="1"/>
          </p:cNvSpPr>
          <p:nvPr>
            <p:ph type="dt" sz="half" idx="10"/>
          </p:nvPr>
        </p:nvSpPr>
        <p:spPr/>
        <p:txBody>
          <a:bodyPr/>
          <a:lstStyle/>
          <a:p>
            <a:fld id="{83FEBEB7-25AB-664A-96B3-95BD3AB0599F}" type="datetimeFigureOut">
              <a:rPr lang="es-ES" smtClean="0"/>
              <a:t>07/12/2021</a:t>
            </a:fld>
            <a:endParaRPr lang="es-ES"/>
          </a:p>
        </p:txBody>
      </p:sp>
      <p:sp>
        <p:nvSpPr>
          <p:cNvPr id="8" name="Marcador de pie de página 7"/>
          <p:cNvSpPr>
            <a:spLocks noGrp="1"/>
          </p:cNvSpPr>
          <p:nvPr>
            <p:ph type="ftr" sz="quarter" idx="11"/>
          </p:nvPr>
        </p:nvSpPr>
        <p:spPr/>
        <p:txBody>
          <a:bodyPr/>
          <a:lstStyle/>
          <a:p>
            <a:endParaRPr lang="es-ES"/>
          </a:p>
        </p:txBody>
      </p:sp>
      <p:sp>
        <p:nvSpPr>
          <p:cNvPr id="9" name="Marcador de número de diapositiva 8"/>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13102252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fecha 2"/>
          <p:cNvSpPr>
            <a:spLocks noGrp="1"/>
          </p:cNvSpPr>
          <p:nvPr>
            <p:ph type="dt" sz="half" idx="10"/>
          </p:nvPr>
        </p:nvSpPr>
        <p:spPr/>
        <p:txBody>
          <a:bodyPr/>
          <a:lstStyle/>
          <a:p>
            <a:fld id="{83FEBEB7-25AB-664A-96B3-95BD3AB0599F}" type="datetimeFigureOut">
              <a:rPr lang="es-ES" smtClean="0"/>
              <a:t>07/12/2021</a:t>
            </a:fld>
            <a:endParaRPr lang="es-ES"/>
          </a:p>
        </p:txBody>
      </p:sp>
      <p:sp>
        <p:nvSpPr>
          <p:cNvPr id="4" name="Marcador de pie de página 3"/>
          <p:cNvSpPr>
            <a:spLocks noGrp="1"/>
          </p:cNvSpPr>
          <p:nvPr>
            <p:ph type="ftr" sz="quarter" idx="11"/>
          </p:nvPr>
        </p:nvSpPr>
        <p:spPr/>
        <p:txBody>
          <a:bodyPr/>
          <a:lstStyle/>
          <a:p>
            <a:endParaRPr lang="es-ES"/>
          </a:p>
        </p:txBody>
      </p:sp>
      <p:sp>
        <p:nvSpPr>
          <p:cNvPr id="5" name="Marcador de número de diapositiva 4"/>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6336194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83FEBEB7-25AB-664A-96B3-95BD3AB0599F}" type="datetimeFigureOut">
              <a:rPr lang="es-ES" smtClean="0"/>
              <a:t>07/12/2021</a:t>
            </a:fld>
            <a:endParaRPr lang="es-ES"/>
          </a:p>
        </p:txBody>
      </p:sp>
      <p:sp>
        <p:nvSpPr>
          <p:cNvPr id="3" name="Marcador de pie de página 2"/>
          <p:cNvSpPr>
            <a:spLocks noGrp="1"/>
          </p:cNvSpPr>
          <p:nvPr>
            <p:ph type="ftr" sz="quarter" idx="11"/>
          </p:nvPr>
        </p:nvSpPr>
        <p:spPr/>
        <p:txBody>
          <a:bodyPr/>
          <a:lstStyle/>
          <a:p>
            <a:endParaRPr lang="es-ES"/>
          </a:p>
        </p:txBody>
      </p:sp>
      <p:sp>
        <p:nvSpPr>
          <p:cNvPr id="4" name="Marcador de número de diapositiva 3"/>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18925548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609601" y="273050"/>
            <a:ext cx="4011084" cy="1162050"/>
          </a:xfrm>
        </p:spPr>
        <p:txBody>
          <a:bodyPr anchor="b"/>
          <a:lstStyle>
            <a:lvl1pPr algn="l">
              <a:defRPr sz="2000" b="1"/>
            </a:lvl1pPr>
          </a:lstStyle>
          <a:p>
            <a:r>
              <a:rPr lang="es-ES_tradnl"/>
              <a:t>Clic para editar título</a:t>
            </a:r>
            <a:endParaRPr lang="es-ES"/>
          </a:p>
        </p:txBody>
      </p:sp>
      <p:sp>
        <p:nvSpPr>
          <p:cNvPr id="3" name="Marcador de contenido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texto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4"/>
          <p:cNvSpPr>
            <a:spLocks noGrp="1"/>
          </p:cNvSpPr>
          <p:nvPr>
            <p:ph type="dt" sz="half" idx="10"/>
          </p:nvPr>
        </p:nvSpPr>
        <p:spPr/>
        <p:txBody>
          <a:bodyPr/>
          <a:lstStyle/>
          <a:p>
            <a:fld id="{83FEBEB7-25AB-664A-96B3-95BD3AB0599F}" type="datetimeFigureOut">
              <a:rPr lang="es-ES" smtClean="0"/>
              <a:t>07/12/2021</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20219989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2389717" y="4800600"/>
            <a:ext cx="7315200" cy="566738"/>
          </a:xfrm>
        </p:spPr>
        <p:txBody>
          <a:bodyPr anchor="b"/>
          <a:lstStyle>
            <a:lvl1pPr algn="l">
              <a:defRPr sz="2000" b="1"/>
            </a:lvl1pPr>
          </a:lstStyle>
          <a:p>
            <a:r>
              <a:rPr lang="es-ES_tradnl"/>
              <a:t>Clic para editar título</a:t>
            </a:r>
            <a:endParaRPr lang="es-ES"/>
          </a:p>
        </p:txBody>
      </p:sp>
      <p:sp>
        <p:nvSpPr>
          <p:cNvPr id="3" name="Marcador de posición de imagen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4"/>
          <p:cNvSpPr>
            <a:spLocks noGrp="1"/>
          </p:cNvSpPr>
          <p:nvPr>
            <p:ph type="dt" sz="half" idx="10"/>
          </p:nvPr>
        </p:nvSpPr>
        <p:spPr/>
        <p:txBody>
          <a:bodyPr/>
          <a:lstStyle/>
          <a:p>
            <a:fld id="{83FEBEB7-25AB-664A-96B3-95BD3AB0599F}" type="datetimeFigureOut">
              <a:rPr lang="es-ES" smtClean="0"/>
              <a:t>07/12/2021</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32982170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texto vertical 2"/>
          <p:cNvSpPr>
            <a:spLocks noGrp="1"/>
          </p:cNvSpPr>
          <p:nvPr>
            <p:ph type="body" orient="vert" idx="1"/>
          </p:nvPr>
        </p:nvSpPr>
        <p:spPr/>
        <p:txBody>
          <a:bodyPr vert="eaVert"/>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p>
            <a:fld id="{83FEBEB7-25AB-664A-96B3-95BD3AB0599F}" type="datetimeFigureOut">
              <a:rPr lang="es-ES" smtClean="0"/>
              <a:t>07/12/2021</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33034980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839200" y="274639"/>
            <a:ext cx="2743200" cy="5851525"/>
          </a:xfrm>
        </p:spPr>
        <p:txBody>
          <a:bodyPr vert="eaVert"/>
          <a:lstStyle/>
          <a:p>
            <a:r>
              <a:rPr lang="es-ES_tradnl"/>
              <a:t>Clic para editar título</a:t>
            </a:r>
            <a:endParaRPr lang="es-ES"/>
          </a:p>
        </p:txBody>
      </p:sp>
      <p:sp>
        <p:nvSpPr>
          <p:cNvPr id="3" name="Marcador de texto vertical 2"/>
          <p:cNvSpPr>
            <a:spLocks noGrp="1"/>
          </p:cNvSpPr>
          <p:nvPr>
            <p:ph type="body" orient="vert" idx="1"/>
          </p:nvPr>
        </p:nvSpPr>
        <p:spPr>
          <a:xfrm>
            <a:off x="609600" y="274639"/>
            <a:ext cx="8026400" cy="5851525"/>
          </a:xfrm>
        </p:spPr>
        <p:txBody>
          <a:bodyPr vert="eaVert"/>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p>
            <a:fld id="{83FEBEB7-25AB-664A-96B3-95BD3AB0599F}" type="datetimeFigureOut">
              <a:rPr lang="es-ES" smtClean="0"/>
              <a:t>07/12/2021</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206925790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C048981-484C-46E5-860B-6196C787A083}"/>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CO"/>
          </a:p>
        </p:txBody>
      </p:sp>
      <p:sp>
        <p:nvSpPr>
          <p:cNvPr id="3" name="Subtítulo 2">
            <a:extLst>
              <a:ext uri="{FF2B5EF4-FFF2-40B4-BE49-F238E27FC236}">
                <a16:creationId xmlns:a16="http://schemas.microsoft.com/office/drawing/2014/main" id="{E9B29EE7-6753-4DE0-9E38-EB0C524ED25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CO"/>
          </a:p>
        </p:txBody>
      </p:sp>
      <p:sp>
        <p:nvSpPr>
          <p:cNvPr id="4" name="Marcador de fecha 3">
            <a:extLst>
              <a:ext uri="{FF2B5EF4-FFF2-40B4-BE49-F238E27FC236}">
                <a16:creationId xmlns:a16="http://schemas.microsoft.com/office/drawing/2014/main" id="{3431A0A5-35D4-41F1-A88A-0053D285403A}"/>
              </a:ext>
            </a:extLst>
          </p:cNvPr>
          <p:cNvSpPr>
            <a:spLocks noGrp="1"/>
          </p:cNvSpPr>
          <p:nvPr>
            <p:ph type="dt" sz="half" idx="10"/>
          </p:nvPr>
        </p:nvSpPr>
        <p:spPr/>
        <p:txBody>
          <a:bodyPr/>
          <a:lstStyle/>
          <a:p>
            <a:fld id="{922C02A7-EEB6-42A6-A818-1C171D832BE6}" type="datetimeFigureOut">
              <a:rPr lang="es-CO" smtClean="0"/>
              <a:t>07/12/2021</a:t>
            </a:fld>
            <a:endParaRPr lang="es-CO"/>
          </a:p>
        </p:txBody>
      </p:sp>
      <p:sp>
        <p:nvSpPr>
          <p:cNvPr id="5" name="Marcador de pie de página 4">
            <a:extLst>
              <a:ext uri="{FF2B5EF4-FFF2-40B4-BE49-F238E27FC236}">
                <a16:creationId xmlns:a16="http://schemas.microsoft.com/office/drawing/2014/main" id="{90946C98-8CD4-4B69-ADC2-CDFF6D34D22C}"/>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B143CBBB-8F40-4731-ADA0-CD1440EDD5FA}"/>
              </a:ext>
            </a:extLst>
          </p:cNvPr>
          <p:cNvSpPr>
            <a:spLocks noGrp="1"/>
          </p:cNvSpPr>
          <p:nvPr>
            <p:ph type="sldNum" sz="quarter" idx="12"/>
          </p:nvPr>
        </p:nvSpPr>
        <p:spPr/>
        <p:txBody>
          <a:bodyPr/>
          <a:lstStyle/>
          <a:p>
            <a:fld id="{432BB385-EDF4-49C3-8737-4FA9622EC0FE}" type="slidenum">
              <a:rPr lang="es-CO" smtClean="0"/>
              <a:t>‹Nº›</a:t>
            </a:fld>
            <a:endParaRPr lang="es-CO"/>
          </a:p>
        </p:txBody>
      </p:sp>
    </p:spTree>
    <p:extLst>
      <p:ext uri="{BB962C8B-B14F-4D97-AF65-F5344CB8AC3E}">
        <p14:creationId xmlns:p14="http://schemas.microsoft.com/office/powerpoint/2010/main" val="54485054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ED60B1F-4492-454F-921B-D8EFC2E065E5}"/>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id="{EFD7E44A-2E4B-4F6C-AA94-629AAC345DBE}"/>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42EE9630-B5EB-4084-821D-BEA9DDD129F5}"/>
              </a:ext>
            </a:extLst>
          </p:cNvPr>
          <p:cNvSpPr>
            <a:spLocks noGrp="1"/>
          </p:cNvSpPr>
          <p:nvPr>
            <p:ph type="dt" sz="half" idx="10"/>
          </p:nvPr>
        </p:nvSpPr>
        <p:spPr/>
        <p:txBody>
          <a:bodyPr/>
          <a:lstStyle/>
          <a:p>
            <a:fld id="{922C02A7-EEB6-42A6-A818-1C171D832BE6}" type="datetimeFigureOut">
              <a:rPr lang="es-CO" smtClean="0"/>
              <a:t>07/12/2021</a:t>
            </a:fld>
            <a:endParaRPr lang="es-CO"/>
          </a:p>
        </p:txBody>
      </p:sp>
      <p:sp>
        <p:nvSpPr>
          <p:cNvPr id="5" name="Marcador de pie de página 4">
            <a:extLst>
              <a:ext uri="{FF2B5EF4-FFF2-40B4-BE49-F238E27FC236}">
                <a16:creationId xmlns:a16="http://schemas.microsoft.com/office/drawing/2014/main" id="{41E32523-BFDE-41DF-A278-53F606200E05}"/>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5DFA686B-E868-45E2-A38A-91ADC93CCBA4}"/>
              </a:ext>
            </a:extLst>
          </p:cNvPr>
          <p:cNvSpPr>
            <a:spLocks noGrp="1"/>
          </p:cNvSpPr>
          <p:nvPr>
            <p:ph type="sldNum" sz="quarter" idx="12"/>
          </p:nvPr>
        </p:nvSpPr>
        <p:spPr/>
        <p:txBody>
          <a:bodyPr/>
          <a:lstStyle/>
          <a:p>
            <a:fld id="{432BB385-EDF4-49C3-8737-4FA9622EC0FE}" type="slidenum">
              <a:rPr lang="es-CO" smtClean="0"/>
              <a:t>‹Nº›</a:t>
            </a:fld>
            <a:endParaRPr lang="es-CO"/>
          </a:p>
        </p:txBody>
      </p:sp>
    </p:spTree>
    <p:extLst>
      <p:ext uri="{BB962C8B-B14F-4D97-AF65-F5344CB8AC3E}">
        <p14:creationId xmlns:p14="http://schemas.microsoft.com/office/powerpoint/2010/main" val="368707732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B9FB6B5-3236-45B1-B696-3142733E3282}"/>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id="{58B7DC8A-6D95-4CA7-8BA0-DDEFD6386A3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5E0AC863-752E-458E-A702-FF774F5D3599}"/>
              </a:ext>
            </a:extLst>
          </p:cNvPr>
          <p:cNvSpPr>
            <a:spLocks noGrp="1"/>
          </p:cNvSpPr>
          <p:nvPr>
            <p:ph type="dt" sz="half" idx="10"/>
          </p:nvPr>
        </p:nvSpPr>
        <p:spPr/>
        <p:txBody>
          <a:bodyPr/>
          <a:lstStyle/>
          <a:p>
            <a:fld id="{922C02A7-EEB6-42A6-A818-1C171D832BE6}" type="datetimeFigureOut">
              <a:rPr lang="es-CO" smtClean="0"/>
              <a:t>07/12/2021</a:t>
            </a:fld>
            <a:endParaRPr lang="es-CO"/>
          </a:p>
        </p:txBody>
      </p:sp>
      <p:sp>
        <p:nvSpPr>
          <p:cNvPr id="5" name="Marcador de pie de página 4">
            <a:extLst>
              <a:ext uri="{FF2B5EF4-FFF2-40B4-BE49-F238E27FC236}">
                <a16:creationId xmlns:a16="http://schemas.microsoft.com/office/drawing/2014/main" id="{61717E7D-8E77-465C-BEC7-1DDD609AFFC9}"/>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C595C110-7AA7-457D-8C81-5137410476C3}"/>
              </a:ext>
            </a:extLst>
          </p:cNvPr>
          <p:cNvSpPr>
            <a:spLocks noGrp="1"/>
          </p:cNvSpPr>
          <p:nvPr>
            <p:ph type="sldNum" sz="quarter" idx="12"/>
          </p:nvPr>
        </p:nvSpPr>
        <p:spPr/>
        <p:txBody>
          <a:bodyPr/>
          <a:lstStyle/>
          <a:p>
            <a:fld id="{432BB385-EDF4-49C3-8737-4FA9622EC0FE}" type="slidenum">
              <a:rPr lang="es-CO" smtClean="0"/>
              <a:t>‹Nº›</a:t>
            </a:fld>
            <a:endParaRPr lang="es-CO"/>
          </a:p>
        </p:txBody>
      </p:sp>
    </p:spTree>
    <p:extLst>
      <p:ext uri="{BB962C8B-B14F-4D97-AF65-F5344CB8AC3E}">
        <p14:creationId xmlns:p14="http://schemas.microsoft.com/office/powerpoint/2010/main" val="280327674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DF4E76F-DCE5-4175-B541-A43976C7ABF6}"/>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id="{2E3835B1-4796-4266-BDCD-9D2DAAEBCB59}"/>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contenido 3">
            <a:extLst>
              <a:ext uri="{FF2B5EF4-FFF2-40B4-BE49-F238E27FC236}">
                <a16:creationId xmlns:a16="http://schemas.microsoft.com/office/drawing/2014/main" id="{A61A34F9-6C25-498B-AB42-A34CAF44D682}"/>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5" name="Marcador de fecha 4">
            <a:extLst>
              <a:ext uri="{FF2B5EF4-FFF2-40B4-BE49-F238E27FC236}">
                <a16:creationId xmlns:a16="http://schemas.microsoft.com/office/drawing/2014/main" id="{A09FA944-D26D-4E98-97B2-4166F4758651}"/>
              </a:ext>
            </a:extLst>
          </p:cNvPr>
          <p:cNvSpPr>
            <a:spLocks noGrp="1"/>
          </p:cNvSpPr>
          <p:nvPr>
            <p:ph type="dt" sz="half" idx="10"/>
          </p:nvPr>
        </p:nvSpPr>
        <p:spPr/>
        <p:txBody>
          <a:bodyPr/>
          <a:lstStyle/>
          <a:p>
            <a:fld id="{922C02A7-EEB6-42A6-A818-1C171D832BE6}" type="datetimeFigureOut">
              <a:rPr lang="es-CO" smtClean="0"/>
              <a:t>07/12/2021</a:t>
            </a:fld>
            <a:endParaRPr lang="es-CO"/>
          </a:p>
        </p:txBody>
      </p:sp>
      <p:sp>
        <p:nvSpPr>
          <p:cNvPr id="6" name="Marcador de pie de página 5">
            <a:extLst>
              <a:ext uri="{FF2B5EF4-FFF2-40B4-BE49-F238E27FC236}">
                <a16:creationId xmlns:a16="http://schemas.microsoft.com/office/drawing/2014/main" id="{9DCBAF56-45B6-41AD-88D9-64651953F48A}"/>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a16="http://schemas.microsoft.com/office/drawing/2014/main" id="{A7D18EAA-5B97-4360-89BB-492477DDB97C}"/>
              </a:ext>
            </a:extLst>
          </p:cNvPr>
          <p:cNvSpPr>
            <a:spLocks noGrp="1"/>
          </p:cNvSpPr>
          <p:nvPr>
            <p:ph type="sldNum" sz="quarter" idx="12"/>
          </p:nvPr>
        </p:nvSpPr>
        <p:spPr/>
        <p:txBody>
          <a:bodyPr/>
          <a:lstStyle/>
          <a:p>
            <a:fld id="{432BB385-EDF4-49C3-8737-4FA9622EC0FE}" type="slidenum">
              <a:rPr lang="es-CO" smtClean="0"/>
              <a:t>‹Nº›</a:t>
            </a:fld>
            <a:endParaRPr lang="es-CO"/>
          </a:p>
        </p:txBody>
      </p:sp>
    </p:spTree>
    <p:extLst>
      <p:ext uri="{BB962C8B-B14F-4D97-AF65-F5344CB8AC3E}">
        <p14:creationId xmlns:p14="http://schemas.microsoft.com/office/powerpoint/2010/main" val="75186914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4032616-4584-41E2-AF30-A3A43540C9A0}"/>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id="{AB712AC0-3867-474D-98DC-046F8ACD550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5F9FBA68-5589-4551-AC02-C8D1E994BF0B}"/>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5" name="Marcador de texto 4">
            <a:extLst>
              <a:ext uri="{FF2B5EF4-FFF2-40B4-BE49-F238E27FC236}">
                <a16:creationId xmlns:a16="http://schemas.microsoft.com/office/drawing/2014/main" id="{A980610F-690F-45BB-9AB4-702F770596A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FF08811E-E982-498A-A02A-619C9AD34511}"/>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7" name="Marcador de fecha 6">
            <a:extLst>
              <a:ext uri="{FF2B5EF4-FFF2-40B4-BE49-F238E27FC236}">
                <a16:creationId xmlns:a16="http://schemas.microsoft.com/office/drawing/2014/main" id="{FA58F54E-5D08-4C1B-A561-3FBC8C947635}"/>
              </a:ext>
            </a:extLst>
          </p:cNvPr>
          <p:cNvSpPr>
            <a:spLocks noGrp="1"/>
          </p:cNvSpPr>
          <p:nvPr>
            <p:ph type="dt" sz="half" idx="10"/>
          </p:nvPr>
        </p:nvSpPr>
        <p:spPr/>
        <p:txBody>
          <a:bodyPr/>
          <a:lstStyle/>
          <a:p>
            <a:fld id="{922C02A7-EEB6-42A6-A818-1C171D832BE6}" type="datetimeFigureOut">
              <a:rPr lang="es-CO" smtClean="0"/>
              <a:t>07/12/2021</a:t>
            </a:fld>
            <a:endParaRPr lang="es-CO"/>
          </a:p>
        </p:txBody>
      </p:sp>
      <p:sp>
        <p:nvSpPr>
          <p:cNvPr id="8" name="Marcador de pie de página 7">
            <a:extLst>
              <a:ext uri="{FF2B5EF4-FFF2-40B4-BE49-F238E27FC236}">
                <a16:creationId xmlns:a16="http://schemas.microsoft.com/office/drawing/2014/main" id="{9CF807DF-4854-4E98-B2C8-ACB0D0E88D85}"/>
              </a:ext>
            </a:extLst>
          </p:cNvPr>
          <p:cNvSpPr>
            <a:spLocks noGrp="1"/>
          </p:cNvSpPr>
          <p:nvPr>
            <p:ph type="ftr" sz="quarter" idx="11"/>
          </p:nvPr>
        </p:nvSpPr>
        <p:spPr/>
        <p:txBody>
          <a:bodyPr/>
          <a:lstStyle/>
          <a:p>
            <a:endParaRPr lang="es-CO"/>
          </a:p>
        </p:txBody>
      </p:sp>
      <p:sp>
        <p:nvSpPr>
          <p:cNvPr id="9" name="Marcador de número de diapositiva 8">
            <a:extLst>
              <a:ext uri="{FF2B5EF4-FFF2-40B4-BE49-F238E27FC236}">
                <a16:creationId xmlns:a16="http://schemas.microsoft.com/office/drawing/2014/main" id="{B960BE36-D7F2-4CB1-BDDC-74D454884E13}"/>
              </a:ext>
            </a:extLst>
          </p:cNvPr>
          <p:cNvSpPr>
            <a:spLocks noGrp="1"/>
          </p:cNvSpPr>
          <p:nvPr>
            <p:ph type="sldNum" sz="quarter" idx="12"/>
          </p:nvPr>
        </p:nvSpPr>
        <p:spPr/>
        <p:txBody>
          <a:bodyPr/>
          <a:lstStyle/>
          <a:p>
            <a:fld id="{432BB385-EDF4-49C3-8737-4FA9622EC0FE}" type="slidenum">
              <a:rPr lang="es-CO" smtClean="0"/>
              <a:t>‹Nº›</a:t>
            </a:fld>
            <a:endParaRPr lang="es-CO"/>
          </a:p>
        </p:txBody>
      </p:sp>
    </p:spTree>
    <p:extLst>
      <p:ext uri="{BB962C8B-B14F-4D97-AF65-F5344CB8AC3E}">
        <p14:creationId xmlns:p14="http://schemas.microsoft.com/office/powerpoint/2010/main" val="374963576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0E4AE11-B9CB-423D-ADAF-7224BF7CF1AF}"/>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fecha 2">
            <a:extLst>
              <a:ext uri="{FF2B5EF4-FFF2-40B4-BE49-F238E27FC236}">
                <a16:creationId xmlns:a16="http://schemas.microsoft.com/office/drawing/2014/main" id="{CE26E403-A760-40BF-847C-DFDB527209A5}"/>
              </a:ext>
            </a:extLst>
          </p:cNvPr>
          <p:cNvSpPr>
            <a:spLocks noGrp="1"/>
          </p:cNvSpPr>
          <p:nvPr>
            <p:ph type="dt" sz="half" idx="10"/>
          </p:nvPr>
        </p:nvSpPr>
        <p:spPr/>
        <p:txBody>
          <a:bodyPr/>
          <a:lstStyle/>
          <a:p>
            <a:fld id="{922C02A7-EEB6-42A6-A818-1C171D832BE6}" type="datetimeFigureOut">
              <a:rPr lang="es-CO" smtClean="0"/>
              <a:t>07/12/2021</a:t>
            </a:fld>
            <a:endParaRPr lang="es-CO"/>
          </a:p>
        </p:txBody>
      </p:sp>
      <p:sp>
        <p:nvSpPr>
          <p:cNvPr id="4" name="Marcador de pie de página 3">
            <a:extLst>
              <a:ext uri="{FF2B5EF4-FFF2-40B4-BE49-F238E27FC236}">
                <a16:creationId xmlns:a16="http://schemas.microsoft.com/office/drawing/2014/main" id="{21D9E9F3-6190-4DFD-B6FB-77730FECC49F}"/>
              </a:ext>
            </a:extLst>
          </p:cNvPr>
          <p:cNvSpPr>
            <a:spLocks noGrp="1"/>
          </p:cNvSpPr>
          <p:nvPr>
            <p:ph type="ftr" sz="quarter" idx="11"/>
          </p:nvPr>
        </p:nvSpPr>
        <p:spPr/>
        <p:txBody>
          <a:bodyPr/>
          <a:lstStyle/>
          <a:p>
            <a:endParaRPr lang="es-CO"/>
          </a:p>
        </p:txBody>
      </p:sp>
      <p:sp>
        <p:nvSpPr>
          <p:cNvPr id="5" name="Marcador de número de diapositiva 4">
            <a:extLst>
              <a:ext uri="{FF2B5EF4-FFF2-40B4-BE49-F238E27FC236}">
                <a16:creationId xmlns:a16="http://schemas.microsoft.com/office/drawing/2014/main" id="{563F2A8F-0575-4ED7-B527-6287BC9EE95E}"/>
              </a:ext>
            </a:extLst>
          </p:cNvPr>
          <p:cNvSpPr>
            <a:spLocks noGrp="1"/>
          </p:cNvSpPr>
          <p:nvPr>
            <p:ph type="sldNum" sz="quarter" idx="12"/>
          </p:nvPr>
        </p:nvSpPr>
        <p:spPr/>
        <p:txBody>
          <a:bodyPr/>
          <a:lstStyle/>
          <a:p>
            <a:fld id="{432BB385-EDF4-49C3-8737-4FA9622EC0FE}" type="slidenum">
              <a:rPr lang="es-CO" smtClean="0"/>
              <a:t>‹Nº›</a:t>
            </a:fld>
            <a:endParaRPr lang="es-CO"/>
          </a:p>
        </p:txBody>
      </p:sp>
    </p:spTree>
    <p:extLst>
      <p:ext uri="{BB962C8B-B14F-4D97-AF65-F5344CB8AC3E}">
        <p14:creationId xmlns:p14="http://schemas.microsoft.com/office/powerpoint/2010/main" val="368720357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367AEA99-CB48-4D1F-A6AC-E51D774DBC2B}"/>
              </a:ext>
            </a:extLst>
          </p:cNvPr>
          <p:cNvSpPr>
            <a:spLocks noGrp="1"/>
          </p:cNvSpPr>
          <p:nvPr>
            <p:ph type="dt" sz="half" idx="10"/>
          </p:nvPr>
        </p:nvSpPr>
        <p:spPr/>
        <p:txBody>
          <a:bodyPr/>
          <a:lstStyle/>
          <a:p>
            <a:fld id="{922C02A7-EEB6-42A6-A818-1C171D832BE6}" type="datetimeFigureOut">
              <a:rPr lang="es-CO" smtClean="0"/>
              <a:t>07/12/2021</a:t>
            </a:fld>
            <a:endParaRPr lang="es-CO"/>
          </a:p>
        </p:txBody>
      </p:sp>
      <p:sp>
        <p:nvSpPr>
          <p:cNvPr id="3" name="Marcador de pie de página 2">
            <a:extLst>
              <a:ext uri="{FF2B5EF4-FFF2-40B4-BE49-F238E27FC236}">
                <a16:creationId xmlns:a16="http://schemas.microsoft.com/office/drawing/2014/main" id="{8ACE81EA-417A-4F9F-BDDA-E7C87EDB8610}"/>
              </a:ext>
            </a:extLst>
          </p:cNvPr>
          <p:cNvSpPr>
            <a:spLocks noGrp="1"/>
          </p:cNvSpPr>
          <p:nvPr>
            <p:ph type="ftr" sz="quarter" idx="11"/>
          </p:nvPr>
        </p:nvSpPr>
        <p:spPr/>
        <p:txBody>
          <a:bodyPr/>
          <a:lstStyle/>
          <a:p>
            <a:endParaRPr lang="es-CO"/>
          </a:p>
        </p:txBody>
      </p:sp>
      <p:sp>
        <p:nvSpPr>
          <p:cNvPr id="4" name="Marcador de número de diapositiva 3">
            <a:extLst>
              <a:ext uri="{FF2B5EF4-FFF2-40B4-BE49-F238E27FC236}">
                <a16:creationId xmlns:a16="http://schemas.microsoft.com/office/drawing/2014/main" id="{1A7BEF55-322E-4588-BD0B-FB13EB36B7C4}"/>
              </a:ext>
            </a:extLst>
          </p:cNvPr>
          <p:cNvSpPr>
            <a:spLocks noGrp="1"/>
          </p:cNvSpPr>
          <p:nvPr>
            <p:ph type="sldNum" sz="quarter" idx="12"/>
          </p:nvPr>
        </p:nvSpPr>
        <p:spPr/>
        <p:txBody>
          <a:bodyPr/>
          <a:lstStyle/>
          <a:p>
            <a:fld id="{432BB385-EDF4-49C3-8737-4FA9622EC0FE}" type="slidenum">
              <a:rPr lang="es-CO" smtClean="0"/>
              <a:t>‹Nº›</a:t>
            </a:fld>
            <a:endParaRPr lang="es-CO"/>
          </a:p>
        </p:txBody>
      </p:sp>
    </p:spTree>
    <p:extLst>
      <p:ext uri="{BB962C8B-B14F-4D97-AF65-F5344CB8AC3E}">
        <p14:creationId xmlns:p14="http://schemas.microsoft.com/office/powerpoint/2010/main" val="72154454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43B8995-5F19-44FA-AC52-47655D9FDF8E}"/>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id="{C0BF08DB-5C2E-4F05-A515-EBA7FFFA656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texto 3">
            <a:extLst>
              <a:ext uri="{FF2B5EF4-FFF2-40B4-BE49-F238E27FC236}">
                <a16:creationId xmlns:a16="http://schemas.microsoft.com/office/drawing/2014/main" id="{9E12454E-5E8F-40FB-AD12-87F29593CCF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38186134-CF53-4AED-9DC0-6C3E1366214E}"/>
              </a:ext>
            </a:extLst>
          </p:cNvPr>
          <p:cNvSpPr>
            <a:spLocks noGrp="1"/>
          </p:cNvSpPr>
          <p:nvPr>
            <p:ph type="dt" sz="half" idx="10"/>
          </p:nvPr>
        </p:nvSpPr>
        <p:spPr/>
        <p:txBody>
          <a:bodyPr/>
          <a:lstStyle/>
          <a:p>
            <a:fld id="{922C02A7-EEB6-42A6-A818-1C171D832BE6}" type="datetimeFigureOut">
              <a:rPr lang="es-CO" smtClean="0"/>
              <a:t>07/12/2021</a:t>
            </a:fld>
            <a:endParaRPr lang="es-CO"/>
          </a:p>
        </p:txBody>
      </p:sp>
      <p:sp>
        <p:nvSpPr>
          <p:cNvPr id="6" name="Marcador de pie de página 5">
            <a:extLst>
              <a:ext uri="{FF2B5EF4-FFF2-40B4-BE49-F238E27FC236}">
                <a16:creationId xmlns:a16="http://schemas.microsoft.com/office/drawing/2014/main" id="{C0B392CA-9A13-461F-95E5-707B04DF9F5B}"/>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a16="http://schemas.microsoft.com/office/drawing/2014/main" id="{E8815D1B-A936-4CDE-91FB-21D5EAED0445}"/>
              </a:ext>
            </a:extLst>
          </p:cNvPr>
          <p:cNvSpPr>
            <a:spLocks noGrp="1"/>
          </p:cNvSpPr>
          <p:nvPr>
            <p:ph type="sldNum" sz="quarter" idx="12"/>
          </p:nvPr>
        </p:nvSpPr>
        <p:spPr/>
        <p:txBody>
          <a:bodyPr/>
          <a:lstStyle/>
          <a:p>
            <a:fld id="{432BB385-EDF4-49C3-8737-4FA9622EC0FE}" type="slidenum">
              <a:rPr lang="es-CO" smtClean="0"/>
              <a:t>‹Nº›</a:t>
            </a:fld>
            <a:endParaRPr lang="es-CO"/>
          </a:p>
        </p:txBody>
      </p:sp>
    </p:spTree>
    <p:extLst>
      <p:ext uri="{BB962C8B-B14F-4D97-AF65-F5344CB8AC3E}">
        <p14:creationId xmlns:p14="http://schemas.microsoft.com/office/powerpoint/2010/main" val="256693419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6A570B3-C3FD-4647-95A2-3EA39F6BF4DA}"/>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O"/>
          </a:p>
        </p:txBody>
      </p:sp>
      <p:sp>
        <p:nvSpPr>
          <p:cNvPr id="3" name="Marcador de posición de imagen 2">
            <a:extLst>
              <a:ext uri="{FF2B5EF4-FFF2-40B4-BE49-F238E27FC236}">
                <a16:creationId xmlns:a16="http://schemas.microsoft.com/office/drawing/2014/main" id="{6511BBA1-4288-4ED1-B38D-4426EC41226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O"/>
          </a:p>
        </p:txBody>
      </p:sp>
      <p:sp>
        <p:nvSpPr>
          <p:cNvPr id="4" name="Marcador de texto 3">
            <a:extLst>
              <a:ext uri="{FF2B5EF4-FFF2-40B4-BE49-F238E27FC236}">
                <a16:creationId xmlns:a16="http://schemas.microsoft.com/office/drawing/2014/main" id="{F22594AE-B381-4C1F-A4B9-07ABBF75EFF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FE9FAC8D-6285-4537-9183-DC2955733AA3}"/>
              </a:ext>
            </a:extLst>
          </p:cNvPr>
          <p:cNvSpPr>
            <a:spLocks noGrp="1"/>
          </p:cNvSpPr>
          <p:nvPr>
            <p:ph type="dt" sz="half" idx="10"/>
          </p:nvPr>
        </p:nvSpPr>
        <p:spPr/>
        <p:txBody>
          <a:bodyPr/>
          <a:lstStyle/>
          <a:p>
            <a:fld id="{922C02A7-EEB6-42A6-A818-1C171D832BE6}" type="datetimeFigureOut">
              <a:rPr lang="es-CO" smtClean="0"/>
              <a:t>07/12/2021</a:t>
            </a:fld>
            <a:endParaRPr lang="es-CO"/>
          </a:p>
        </p:txBody>
      </p:sp>
      <p:sp>
        <p:nvSpPr>
          <p:cNvPr id="6" name="Marcador de pie de página 5">
            <a:extLst>
              <a:ext uri="{FF2B5EF4-FFF2-40B4-BE49-F238E27FC236}">
                <a16:creationId xmlns:a16="http://schemas.microsoft.com/office/drawing/2014/main" id="{DCE3550C-9AB3-40C2-854E-1C86E82B6070}"/>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a16="http://schemas.microsoft.com/office/drawing/2014/main" id="{AB3AE417-2476-4DBD-BD36-AA1AC966C824}"/>
              </a:ext>
            </a:extLst>
          </p:cNvPr>
          <p:cNvSpPr>
            <a:spLocks noGrp="1"/>
          </p:cNvSpPr>
          <p:nvPr>
            <p:ph type="sldNum" sz="quarter" idx="12"/>
          </p:nvPr>
        </p:nvSpPr>
        <p:spPr/>
        <p:txBody>
          <a:bodyPr/>
          <a:lstStyle/>
          <a:p>
            <a:fld id="{432BB385-EDF4-49C3-8737-4FA9622EC0FE}" type="slidenum">
              <a:rPr lang="es-CO" smtClean="0"/>
              <a:t>‹Nº›</a:t>
            </a:fld>
            <a:endParaRPr lang="es-CO"/>
          </a:p>
        </p:txBody>
      </p:sp>
    </p:spTree>
    <p:extLst>
      <p:ext uri="{BB962C8B-B14F-4D97-AF65-F5344CB8AC3E}">
        <p14:creationId xmlns:p14="http://schemas.microsoft.com/office/powerpoint/2010/main" val="259104477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8A8AEB2-B1AE-47E9-9BEE-D38E48D9E431}"/>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texto vertical 2">
            <a:extLst>
              <a:ext uri="{FF2B5EF4-FFF2-40B4-BE49-F238E27FC236}">
                <a16:creationId xmlns:a16="http://schemas.microsoft.com/office/drawing/2014/main" id="{55F2380B-DE5A-4CAE-8DD5-6834355C29DB}"/>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3099E4AC-C0B2-4E0E-82B9-19DE6D4488B3}"/>
              </a:ext>
            </a:extLst>
          </p:cNvPr>
          <p:cNvSpPr>
            <a:spLocks noGrp="1"/>
          </p:cNvSpPr>
          <p:nvPr>
            <p:ph type="dt" sz="half" idx="10"/>
          </p:nvPr>
        </p:nvSpPr>
        <p:spPr/>
        <p:txBody>
          <a:bodyPr/>
          <a:lstStyle/>
          <a:p>
            <a:fld id="{922C02A7-EEB6-42A6-A818-1C171D832BE6}" type="datetimeFigureOut">
              <a:rPr lang="es-CO" smtClean="0"/>
              <a:t>07/12/2021</a:t>
            </a:fld>
            <a:endParaRPr lang="es-CO"/>
          </a:p>
        </p:txBody>
      </p:sp>
      <p:sp>
        <p:nvSpPr>
          <p:cNvPr id="5" name="Marcador de pie de página 4">
            <a:extLst>
              <a:ext uri="{FF2B5EF4-FFF2-40B4-BE49-F238E27FC236}">
                <a16:creationId xmlns:a16="http://schemas.microsoft.com/office/drawing/2014/main" id="{46C6ADDA-A4BC-444E-91B1-EE00A8C0C873}"/>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50AD0688-CA96-48FC-9422-480AB5D38FF5}"/>
              </a:ext>
            </a:extLst>
          </p:cNvPr>
          <p:cNvSpPr>
            <a:spLocks noGrp="1"/>
          </p:cNvSpPr>
          <p:nvPr>
            <p:ph type="sldNum" sz="quarter" idx="12"/>
          </p:nvPr>
        </p:nvSpPr>
        <p:spPr/>
        <p:txBody>
          <a:bodyPr/>
          <a:lstStyle/>
          <a:p>
            <a:fld id="{432BB385-EDF4-49C3-8737-4FA9622EC0FE}" type="slidenum">
              <a:rPr lang="es-CO" smtClean="0"/>
              <a:t>‹Nº›</a:t>
            </a:fld>
            <a:endParaRPr lang="es-CO"/>
          </a:p>
        </p:txBody>
      </p:sp>
    </p:spTree>
    <p:extLst>
      <p:ext uri="{BB962C8B-B14F-4D97-AF65-F5344CB8AC3E}">
        <p14:creationId xmlns:p14="http://schemas.microsoft.com/office/powerpoint/2010/main" val="172433169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9A685739-17EF-45DF-8D1E-A9E430343D19}"/>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CO"/>
          </a:p>
        </p:txBody>
      </p:sp>
      <p:sp>
        <p:nvSpPr>
          <p:cNvPr id="3" name="Marcador de texto vertical 2">
            <a:extLst>
              <a:ext uri="{FF2B5EF4-FFF2-40B4-BE49-F238E27FC236}">
                <a16:creationId xmlns:a16="http://schemas.microsoft.com/office/drawing/2014/main" id="{7B07BA8D-0C86-459F-8099-E1DB1C2E7FB1}"/>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7919B3CA-9D18-409F-9E02-028E55D55D2F}"/>
              </a:ext>
            </a:extLst>
          </p:cNvPr>
          <p:cNvSpPr>
            <a:spLocks noGrp="1"/>
          </p:cNvSpPr>
          <p:nvPr>
            <p:ph type="dt" sz="half" idx="10"/>
          </p:nvPr>
        </p:nvSpPr>
        <p:spPr/>
        <p:txBody>
          <a:bodyPr/>
          <a:lstStyle/>
          <a:p>
            <a:fld id="{922C02A7-EEB6-42A6-A818-1C171D832BE6}" type="datetimeFigureOut">
              <a:rPr lang="es-CO" smtClean="0"/>
              <a:t>07/12/2021</a:t>
            </a:fld>
            <a:endParaRPr lang="es-CO"/>
          </a:p>
        </p:txBody>
      </p:sp>
      <p:sp>
        <p:nvSpPr>
          <p:cNvPr id="5" name="Marcador de pie de página 4">
            <a:extLst>
              <a:ext uri="{FF2B5EF4-FFF2-40B4-BE49-F238E27FC236}">
                <a16:creationId xmlns:a16="http://schemas.microsoft.com/office/drawing/2014/main" id="{96460911-8298-40D4-9972-9C53B4E78873}"/>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A208E361-BC2A-48D2-9390-24102A1A82AD}"/>
              </a:ext>
            </a:extLst>
          </p:cNvPr>
          <p:cNvSpPr>
            <a:spLocks noGrp="1"/>
          </p:cNvSpPr>
          <p:nvPr>
            <p:ph type="sldNum" sz="quarter" idx="12"/>
          </p:nvPr>
        </p:nvSpPr>
        <p:spPr/>
        <p:txBody>
          <a:bodyPr/>
          <a:lstStyle/>
          <a:p>
            <a:fld id="{432BB385-EDF4-49C3-8737-4FA9622EC0FE}" type="slidenum">
              <a:rPr lang="es-CO" smtClean="0"/>
              <a:t>‹Nº›</a:t>
            </a:fld>
            <a:endParaRPr lang="es-CO"/>
          </a:p>
        </p:txBody>
      </p:sp>
    </p:spTree>
    <p:extLst>
      <p:ext uri="{BB962C8B-B14F-4D97-AF65-F5344CB8AC3E}">
        <p14:creationId xmlns:p14="http://schemas.microsoft.com/office/powerpoint/2010/main" val="41578262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s-ES_tradnl"/>
              <a:t>Clic para editar título</a:t>
            </a:r>
            <a:endParaRPr lang="es-ES"/>
          </a:p>
        </p:txBody>
      </p:sp>
      <p:sp>
        <p:nvSpPr>
          <p:cNvPr id="3" name="Marcador de texto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3FEBEB7-25AB-664A-96B3-95BD3AB0599F}" type="datetimeFigureOut">
              <a:rPr lang="es-ES" smtClean="0"/>
              <a:t>07/12/2021</a:t>
            </a:fld>
            <a:endParaRPr lang="es-ES"/>
          </a:p>
        </p:txBody>
      </p:sp>
      <p:sp>
        <p:nvSpPr>
          <p:cNvPr id="5" name="Marcador de pie de página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F70F9DA-11E8-C347-B57A-A65ED631A843}" type="slidenum">
              <a:rPr lang="es-ES" smtClean="0"/>
              <a:t>‹Nº›</a:t>
            </a:fld>
            <a:endParaRPr lang="es-ES"/>
          </a:p>
        </p:txBody>
      </p:sp>
    </p:spTree>
    <p:extLst>
      <p:ext uri="{BB962C8B-B14F-4D97-AF65-F5344CB8AC3E}">
        <p14:creationId xmlns:p14="http://schemas.microsoft.com/office/powerpoint/2010/main" val="6821760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09CBE061-890E-4C69-B0B0-7825BD49F6C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id="{12E8FD4B-AF90-4937-8C0B-02D8673C9D2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8652A7F6-4826-4150-B0A2-98A7C91CF4C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22C02A7-EEB6-42A6-A818-1C171D832BE6}" type="datetimeFigureOut">
              <a:rPr lang="es-CO" smtClean="0"/>
              <a:t>07/12/2021</a:t>
            </a:fld>
            <a:endParaRPr lang="es-CO"/>
          </a:p>
        </p:txBody>
      </p:sp>
      <p:sp>
        <p:nvSpPr>
          <p:cNvPr id="5" name="Marcador de pie de página 4">
            <a:extLst>
              <a:ext uri="{FF2B5EF4-FFF2-40B4-BE49-F238E27FC236}">
                <a16:creationId xmlns:a16="http://schemas.microsoft.com/office/drawing/2014/main" id="{469E5D00-B559-4DE0-9D82-FE2D88ED722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O"/>
          </a:p>
        </p:txBody>
      </p:sp>
      <p:sp>
        <p:nvSpPr>
          <p:cNvPr id="6" name="Marcador de número de diapositiva 5">
            <a:extLst>
              <a:ext uri="{FF2B5EF4-FFF2-40B4-BE49-F238E27FC236}">
                <a16:creationId xmlns:a16="http://schemas.microsoft.com/office/drawing/2014/main" id="{E32A48DC-5954-4F32-889A-C827D60BB2F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2BB385-EDF4-49C3-8737-4FA9622EC0FE}" type="slidenum">
              <a:rPr lang="es-CO" smtClean="0"/>
              <a:t>‹Nº›</a:t>
            </a:fld>
            <a:endParaRPr lang="es-CO"/>
          </a:p>
        </p:txBody>
      </p:sp>
    </p:spTree>
    <p:extLst>
      <p:ext uri="{BB962C8B-B14F-4D97-AF65-F5344CB8AC3E}">
        <p14:creationId xmlns:p14="http://schemas.microsoft.com/office/powerpoint/2010/main" val="155396200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4.sv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8" Type="http://schemas.openxmlformats.org/officeDocument/2006/relationships/image" Target="../media/image10.png"/><Relationship Id="rId13" Type="http://schemas.openxmlformats.org/officeDocument/2006/relationships/image" Target="../media/image15.png"/><Relationship Id="rId18" Type="http://schemas.openxmlformats.org/officeDocument/2006/relationships/image" Target="../media/image20.jpeg"/><Relationship Id="rId3" Type="http://schemas.openxmlformats.org/officeDocument/2006/relationships/image" Target="../media/image5.png"/><Relationship Id="rId21" Type="http://schemas.openxmlformats.org/officeDocument/2006/relationships/image" Target="../media/image23.png"/><Relationship Id="rId7" Type="http://schemas.openxmlformats.org/officeDocument/2006/relationships/image" Target="../media/image9.png"/><Relationship Id="rId12" Type="http://schemas.openxmlformats.org/officeDocument/2006/relationships/image" Target="../media/image14.png"/><Relationship Id="rId17" Type="http://schemas.openxmlformats.org/officeDocument/2006/relationships/image" Target="../media/image19.emf"/><Relationship Id="rId2" Type="http://schemas.openxmlformats.org/officeDocument/2006/relationships/notesSlide" Target="../notesSlides/notesSlide2.xml"/><Relationship Id="rId16" Type="http://schemas.openxmlformats.org/officeDocument/2006/relationships/image" Target="../media/image18.png"/><Relationship Id="rId20" Type="http://schemas.openxmlformats.org/officeDocument/2006/relationships/image" Target="../media/image22.png"/><Relationship Id="rId1" Type="http://schemas.openxmlformats.org/officeDocument/2006/relationships/slideLayout" Target="../slideLayouts/slideLayout1.xml"/><Relationship Id="rId6" Type="http://schemas.openxmlformats.org/officeDocument/2006/relationships/image" Target="../media/image8.png"/><Relationship Id="rId11" Type="http://schemas.openxmlformats.org/officeDocument/2006/relationships/image" Target="../media/image13.png"/><Relationship Id="rId5" Type="http://schemas.openxmlformats.org/officeDocument/2006/relationships/image" Target="../media/image7.png"/><Relationship Id="rId15" Type="http://schemas.openxmlformats.org/officeDocument/2006/relationships/image" Target="../media/image17.jpeg"/><Relationship Id="rId10" Type="http://schemas.openxmlformats.org/officeDocument/2006/relationships/image" Target="../media/image12.png"/><Relationship Id="rId19" Type="http://schemas.openxmlformats.org/officeDocument/2006/relationships/image" Target="../media/image21.jpeg"/><Relationship Id="rId4" Type="http://schemas.openxmlformats.org/officeDocument/2006/relationships/image" Target="../media/image6.png"/><Relationship Id="rId9" Type="http://schemas.openxmlformats.org/officeDocument/2006/relationships/image" Target="../media/image11.png"/><Relationship Id="rId14" Type="http://schemas.openxmlformats.org/officeDocument/2006/relationships/image" Target="../media/image16.png"/></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slide" Target="slide12.xml"/><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slide" Target="slide16.xml"/><Relationship Id="rId5" Type="http://schemas.openxmlformats.org/officeDocument/2006/relationships/slide" Target="slide9.xml"/><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hyperlink" Target="https://es.m.wikipedia.org/w/index.php?title=Arquitectura_de_Aplicaciones&amp;action=edit&amp;redlink=1" TargetMode="External"/><Relationship Id="rId7" Type="http://schemas.openxmlformats.org/officeDocument/2006/relationships/image" Target="../media/image6.png"/><Relationship Id="rId2" Type="http://schemas.openxmlformats.org/officeDocument/2006/relationships/hyperlink" Target="https://es.m.wikipedia.org/w/index.php?title=Arquitectura_de_Negocios&amp;action=edit&amp;redlink=1" TargetMode="Externa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hyperlink" Target="https://es.m.wikipedia.org/w/index.php?title=Arquitectura_Tecnol%C3%B3gica&amp;action=edit&amp;redlink=1" TargetMode="External"/><Relationship Id="rId4" Type="http://schemas.openxmlformats.org/officeDocument/2006/relationships/hyperlink" Target="https://es.m.wikipedia.org/w/index.php?title=Arquitectura_de_Datos&amp;action=edit&amp;redlink=1"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4.emf"/><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5.png"/><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16.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27.png"/><Relationship Id="rId4" Type="http://schemas.openxmlformats.org/officeDocument/2006/relationships/image" Target="../media/image6.png"/></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8.png"/><Relationship Id="rId1" Type="http://schemas.openxmlformats.org/officeDocument/2006/relationships/slideLayout" Target="../slideLayouts/slideLayout12.xml"/><Relationship Id="rId5" Type="http://schemas.openxmlformats.org/officeDocument/2006/relationships/image" Target="../media/image30.png"/><Relationship Id="rId4" Type="http://schemas.openxmlformats.org/officeDocument/2006/relationships/image" Target="../media/image29.png"/></Relationships>
</file>

<file path=ppt/slides/_rels/slide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diagramLayout" Target="../diagrams/layout1.xml"/><Relationship Id="rId7" Type="http://schemas.openxmlformats.org/officeDocument/2006/relationships/image" Target="../media/image5.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8.png"/><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chart" Target="../charts/chart1.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2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5" Type="http://schemas.openxmlformats.org/officeDocument/2006/relationships/comments" Target="../comments/comment1.xml"/><Relationship Id="rId4" Type="http://schemas.openxmlformats.org/officeDocument/2006/relationships/chart" Target="../charts/chart2.xml"/></Relationships>
</file>

<file path=ppt/slides/_rels/slide30.xml.rels><?xml version="1.0" encoding="UTF-8" standalone="yes"?>
<Relationships xmlns="http://schemas.openxmlformats.org/package/2006/relationships"><Relationship Id="rId8" Type="http://schemas.openxmlformats.org/officeDocument/2006/relationships/image" Target="../media/image36.jpg"/><Relationship Id="rId3" Type="http://schemas.openxmlformats.org/officeDocument/2006/relationships/image" Target="../media/image32.JPG"/><Relationship Id="rId7" Type="http://schemas.openxmlformats.org/officeDocument/2006/relationships/image" Target="../media/image35.png"/><Relationship Id="rId2" Type="http://schemas.openxmlformats.org/officeDocument/2006/relationships/image" Target="../media/image31.jpg"/><Relationship Id="rId1" Type="http://schemas.openxmlformats.org/officeDocument/2006/relationships/slideLayout" Target="../slideLayouts/slideLayout1.xml"/><Relationship Id="rId6" Type="http://schemas.openxmlformats.org/officeDocument/2006/relationships/image" Target="../media/image6.png"/><Relationship Id="rId11" Type="http://schemas.openxmlformats.org/officeDocument/2006/relationships/image" Target="../media/image5.png"/><Relationship Id="rId5" Type="http://schemas.openxmlformats.org/officeDocument/2006/relationships/image" Target="../media/image34.jpg"/><Relationship Id="rId10" Type="http://schemas.openxmlformats.org/officeDocument/2006/relationships/image" Target="../media/image38.png"/><Relationship Id="rId4" Type="http://schemas.openxmlformats.org/officeDocument/2006/relationships/image" Target="../media/image33.jpg"/><Relationship Id="rId9" Type="http://schemas.openxmlformats.org/officeDocument/2006/relationships/image" Target="../media/image37.png"/></Relationships>
</file>

<file path=ppt/slides/_rels/slide3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40.png"/><Relationship Id="rId7" Type="http://schemas.openxmlformats.org/officeDocument/2006/relationships/image" Target="../media/image44.png"/><Relationship Id="rId2" Type="http://schemas.openxmlformats.org/officeDocument/2006/relationships/image" Target="../media/image39.png"/><Relationship Id="rId1" Type="http://schemas.openxmlformats.org/officeDocument/2006/relationships/slideLayout" Target="../slideLayouts/slideLayout1.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 Id="rId9" Type="http://schemas.openxmlformats.org/officeDocument/2006/relationships/image" Target="../media/image6.png"/></Relationships>
</file>

<file path=ppt/slides/_rels/slide3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8" Type="http://schemas.openxmlformats.org/officeDocument/2006/relationships/image" Target="../media/image48.png"/><Relationship Id="rId13" Type="http://schemas.openxmlformats.org/officeDocument/2006/relationships/image" Target="../media/image53.png"/><Relationship Id="rId3" Type="http://schemas.openxmlformats.org/officeDocument/2006/relationships/image" Target="../media/image5.png"/><Relationship Id="rId7" Type="http://schemas.openxmlformats.org/officeDocument/2006/relationships/image" Target="../media/image47.png"/><Relationship Id="rId12" Type="http://schemas.openxmlformats.org/officeDocument/2006/relationships/image" Target="../media/image52.png"/><Relationship Id="rId17" Type="http://schemas.openxmlformats.org/officeDocument/2006/relationships/image" Target="../media/image57.png"/><Relationship Id="rId2" Type="http://schemas.openxmlformats.org/officeDocument/2006/relationships/notesSlide" Target="../notesSlides/notesSlide7.xml"/><Relationship Id="rId16" Type="http://schemas.openxmlformats.org/officeDocument/2006/relationships/image" Target="../media/image56.png"/><Relationship Id="rId1" Type="http://schemas.openxmlformats.org/officeDocument/2006/relationships/slideLayout" Target="../slideLayouts/slideLayout1.xml"/><Relationship Id="rId6" Type="http://schemas.openxmlformats.org/officeDocument/2006/relationships/image" Target="../media/image46.png"/><Relationship Id="rId11" Type="http://schemas.openxmlformats.org/officeDocument/2006/relationships/image" Target="../media/image51.jpeg"/><Relationship Id="rId5" Type="http://schemas.openxmlformats.org/officeDocument/2006/relationships/image" Target="../media/image45.png"/><Relationship Id="rId15" Type="http://schemas.openxmlformats.org/officeDocument/2006/relationships/image" Target="../media/image55.png"/><Relationship Id="rId10" Type="http://schemas.openxmlformats.org/officeDocument/2006/relationships/image" Target="../media/image50.png"/><Relationship Id="rId4" Type="http://schemas.openxmlformats.org/officeDocument/2006/relationships/image" Target="../media/image6.png"/><Relationship Id="rId9" Type="http://schemas.openxmlformats.org/officeDocument/2006/relationships/image" Target="../media/image49.png"/><Relationship Id="rId14" Type="http://schemas.openxmlformats.org/officeDocument/2006/relationships/image" Target="../media/image54.png"/></Relationships>
</file>

<file path=ppt/slides/_rels/slide3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Layout" Target="../slideLayouts/slideLayout2.xml"/><Relationship Id="rId5" Type="http://schemas.openxmlformats.org/officeDocument/2006/relationships/image" Target="../media/image59.png"/><Relationship Id="rId4" Type="http://schemas.openxmlformats.org/officeDocument/2006/relationships/image" Target="../media/image58.png"/></Relationships>
</file>

<file path=ppt/slides/_rels/slide35.xml.rels><?xml version="1.0" encoding="UTF-8" standalone="yes"?>
<Relationships xmlns="http://schemas.openxmlformats.org/package/2006/relationships"><Relationship Id="rId8" Type="http://schemas.openxmlformats.org/officeDocument/2006/relationships/image" Target="../media/image64.png"/><Relationship Id="rId3" Type="http://schemas.openxmlformats.org/officeDocument/2006/relationships/image" Target="../media/image5.png"/><Relationship Id="rId7" Type="http://schemas.openxmlformats.org/officeDocument/2006/relationships/image" Target="../media/image63.jpeg"/><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62.png"/><Relationship Id="rId5" Type="http://schemas.openxmlformats.org/officeDocument/2006/relationships/image" Target="../media/image61.jpeg"/><Relationship Id="rId4" Type="http://schemas.openxmlformats.org/officeDocument/2006/relationships/image" Target="../media/image60.png"/></Relationships>
</file>

<file path=ppt/slides/_rels/slide3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67.png"/><Relationship Id="rId5" Type="http://schemas.openxmlformats.org/officeDocument/2006/relationships/image" Target="../media/image66.png"/><Relationship Id="rId4" Type="http://schemas.openxmlformats.org/officeDocument/2006/relationships/image" Target="../media/image65.png"/></Relationships>
</file>

<file path=ppt/slides/_rels/slide39.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71.pn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70.png"/><Relationship Id="rId5" Type="http://schemas.openxmlformats.org/officeDocument/2006/relationships/image" Target="../media/image69.png"/><Relationship Id="rId4" Type="http://schemas.openxmlformats.org/officeDocument/2006/relationships/image" Target="../media/image68.jpeg"/></Relationships>
</file>

<file path=ppt/slides/_rels/slide4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73.png"/><Relationship Id="rId4" Type="http://schemas.openxmlformats.org/officeDocument/2006/relationships/image" Target="../media/image72.png"/></Relationships>
</file>

<file path=ppt/slides/_rels/slide4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77.pn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76.png"/><Relationship Id="rId5" Type="http://schemas.openxmlformats.org/officeDocument/2006/relationships/image" Target="../media/image75.png"/><Relationship Id="rId4" Type="http://schemas.openxmlformats.org/officeDocument/2006/relationships/image" Target="../media/image74.png"/></Relationships>
</file>

<file path=ppt/slides/_rels/slide4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79.png"/><Relationship Id="rId4" Type="http://schemas.openxmlformats.org/officeDocument/2006/relationships/image" Target="../media/image78.png"/></Relationships>
</file>

<file path=ppt/slides/_rels/slide4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 Target="slide9.xml"/><Relationship Id="rId1" Type="http://schemas.openxmlformats.org/officeDocument/2006/relationships/slideLayout" Target="../slideLayouts/slideLayout1.xml"/><Relationship Id="rId5" Type="http://schemas.openxmlformats.org/officeDocument/2006/relationships/image" Target="../media/image2.svg"/><Relationship Id="rId4" Type="http://schemas.openxmlformats.org/officeDocument/2006/relationships/image" Target="../media/image1.png"/></Relationships>
</file>

<file path=ppt/slides/_rels/slide4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0.png"/><Relationship Id="rId1" Type="http://schemas.openxmlformats.org/officeDocument/2006/relationships/slideLayout" Target="../slideLayouts/slideLayout1.xml"/><Relationship Id="rId6" Type="http://schemas.openxmlformats.org/officeDocument/2006/relationships/image" Target="../media/image420.png"/><Relationship Id="rId5" Type="http://schemas.microsoft.com/office/2014/relationships/chartEx" Target="../charts/chartEx1.xml"/><Relationship Id="rId4" Type="http://schemas.openxmlformats.org/officeDocument/2006/relationships/image" Target="../media/image2.svg"/></Relationships>
</file>

<file path=ppt/slides/_rels/slide4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0.png"/><Relationship Id="rId1" Type="http://schemas.openxmlformats.org/officeDocument/2006/relationships/slideLayout" Target="../slideLayouts/slideLayout1.xml"/><Relationship Id="rId5" Type="http://schemas.openxmlformats.org/officeDocument/2006/relationships/chart" Target="../charts/chart3.xml"/><Relationship Id="rId4" Type="http://schemas.openxmlformats.org/officeDocument/2006/relationships/image" Target="../media/image2.svg"/></Relationships>
</file>

<file path=ppt/slides/_rels/slide49.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diagramLayout" Target="../diagrams/layout2.xml"/><Relationship Id="rId7" Type="http://schemas.openxmlformats.org/officeDocument/2006/relationships/image" Target="../media/image80.png"/><Relationship Id="rId2" Type="http://schemas.openxmlformats.org/officeDocument/2006/relationships/diagramData" Target="../diagrams/data2.xml"/><Relationship Id="rId1" Type="http://schemas.openxmlformats.org/officeDocument/2006/relationships/slideLayout" Target="../slideLayouts/slideLayout1.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 Id="rId9" Type="http://schemas.openxmlformats.org/officeDocument/2006/relationships/image" Target="../media/image2.svg"/></Relationships>
</file>

<file path=ppt/slides/_rels/slide50.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80.png"/><Relationship Id="rId1" Type="http://schemas.openxmlformats.org/officeDocument/2006/relationships/slideLayout" Target="../slideLayouts/slideLayout1.xml"/><Relationship Id="rId4" Type="http://schemas.openxmlformats.org/officeDocument/2006/relationships/image" Target="../media/image82.svg"/></Relationships>
</file>

<file path=ppt/slides/_rels/slide51.xml.rels><?xml version="1.0" encoding="UTF-8" standalone="yes"?>
<Relationships xmlns="http://schemas.openxmlformats.org/package/2006/relationships"><Relationship Id="rId8" Type="http://schemas.openxmlformats.org/officeDocument/2006/relationships/diagramColors" Target="../diagrams/colors3.xml"/><Relationship Id="rId3" Type="http://schemas.openxmlformats.org/officeDocument/2006/relationships/image" Target="../media/image81.png"/><Relationship Id="rId7" Type="http://schemas.openxmlformats.org/officeDocument/2006/relationships/diagramQuickStyle" Target="../diagrams/quickStyle3.xml"/><Relationship Id="rId2" Type="http://schemas.openxmlformats.org/officeDocument/2006/relationships/image" Target="../media/image80.png"/><Relationship Id="rId1" Type="http://schemas.openxmlformats.org/officeDocument/2006/relationships/slideLayout" Target="../slideLayouts/slideLayout1.xml"/><Relationship Id="rId6" Type="http://schemas.openxmlformats.org/officeDocument/2006/relationships/diagramLayout" Target="../diagrams/layout3.xml"/><Relationship Id="rId5" Type="http://schemas.openxmlformats.org/officeDocument/2006/relationships/diagramData" Target="../diagrams/data3.xml"/><Relationship Id="rId4" Type="http://schemas.openxmlformats.org/officeDocument/2006/relationships/image" Target="../media/image82.svg"/><Relationship Id="rId9" Type="http://schemas.microsoft.com/office/2007/relationships/diagramDrawing" Target="../diagrams/drawing3.xml"/></Relationships>
</file>

<file path=ppt/slides/_rels/slide52.xml.rels><?xml version="1.0" encoding="UTF-8" standalone="yes"?>
<Relationships xmlns="http://schemas.openxmlformats.org/package/2006/relationships"><Relationship Id="rId8" Type="http://schemas.openxmlformats.org/officeDocument/2006/relationships/diagramColors" Target="../diagrams/colors4.xml"/><Relationship Id="rId3" Type="http://schemas.openxmlformats.org/officeDocument/2006/relationships/image" Target="../media/image81.png"/><Relationship Id="rId7" Type="http://schemas.openxmlformats.org/officeDocument/2006/relationships/diagramQuickStyle" Target="../diagrams/quickStyle4.xml"/><Relationship Id="rId2" Type="http://schemas.openxmlformats.org/officeDocument/2006/relationships/image" Target="../media/image80.png"/><Relationship Id="rId1" Type="http://schemas.openxmlformats.org/officeDocument/2006/relationships/slideLayout" Target="../slideLayouts/slideLayout1.xml"/><Relationship Id="rId6" Type="http://schemas.openxmlformats.org/officeDocument/2006/relationships/diagramLayout" Target="../diagrams/layout4.xml"/><Relationship Id="rId5" Type="http://schemas.openxmlformats.org/officeDocument/2006/relationships/diagramData" Target="../diagrams/data4.xml"/><Relationship Id="rId4" Type="http://schemas.openxmlformats.org/officeDocument/2006/relationships/image" Target="../media/image82.svg"/><Relationship Id="rId9" Type="http://schemas.microsoft.com/office/2007/relationships/diagramDrawing" Target="../diagrams/drawing4.xml"/></Relationships>
</file>

<file path=ppt/slides/_rels/slide5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2.xml"/><Relationship Id="rId6" Type="http://schemas.openxmlformats.org/officeDocument/2006/relationships/image" Target="../media/image85.png"/><Relationship Id="rId5" Type="http://schemas.openxmlformats.org/officeDocument/2006/relationships/image" Target="../media/image84.png"/><Relationship Id="rId4" Type="http://schemas.openxmlformats.org/officeDocument/2006/relationships/image" Target="../media/image83.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9E30CA15-771A-482C-BA9E-16FCF3AD6747}"/>
              </a:ext>
            </a:extLst>
          </p:cNvPr>
          <p:cNvSpPr/>
          <p:nvPr/>
        </p:nvSpPr>
        <p:spPr>
          <a:xfrm>
            <a:off x="0" y="0"/>
            <a:ext cx="5226342" cy="6858000"/>
          </a:xfrm>
          <a:prstGeom prst="rect">
            <a:avLst/>
          </a:prstGeom>
          <a:solidFill>
            <a:srgbClr val="0691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6" name="Rectángulo 5">
            <a:extLst>
              <a:ext uri="{FF2B5EF4-FFF2-40B4-BE49-F238E27FC236}">
                <a16:creationId xmlns:a16="http://schemas.microsoft.com/office/drawing/2014/main" id="{1F085610-40FD-42D5-B0E4-193B4CF70415}"/>
              </a:ext>
            </a:extLst>
          </p:cNvPr>
          <p:cNvSpPr/>
          <p:nvPr/>
        </p:nvSpPr>
        <p:spPr>
          <a:xfrm>
            <a:off x="5226342" y="-1"/>
            <a:ext cx="6965658" cy="6858001"/>
          </a:xfrm>
          <a:prstGeom prst="rect">
            <a:avLst/>
          </a:prstGeom>
          <a:solidFill>
            <a:srgbClr val="E4ED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8" name="Gráfico 7">
            <a:extLst>
              <a:ext uri="{FF2B5EF4-FFF2-40B4-BE49-F238E27FC236}">
                <a16:creationId xmlns:a16="http://schemas.microsoft.com/office/drawing/2014/main" id="{FE1561C7-A647-475B-88DC-D6656EF9096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233153" y="967661"/>
            <a:ext cx="6004455" cy="1013410"/>
          </a:xfrm>
          <a:prstGeom prst="rect">
            <a:avLst/>
          </a:prstGeom>
        </p:spPr>
      </p:pic>
      <p:pic>
        <p:nvPicPr>
          <p:cNvPr id="10" name="Gráfico 9">
            <a:extLst>
              <a:ext uri="{FF2B5EF4-FFF2-40B4-BE49-F238E27FC236}">
                <a16:creationId xmlns:a16="http://schemas.microsoft.com/office/drawing/2014/main" id="{653221C5-86B2-4714-B9CF-E6115C033EF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9496424" y="5570290"/>
            <a:ext cx="2453955" cy="1033244"/>
          </a:xfrm>
          <a:prstGeom prst="rect">
            <a:avLst/>
          </a:prstGeom>
        </p:spPr>
      </p:pic>
    </p:spTree>
    <p:extLst>
      <p:ext uri="{BB962C8B-B14F-4D97-AF65-F5344CB8AC3E}">
        <p14:creationId xmlns:p14="http://schemas.microsoft.com/office/powerpoint/2010/main" val="31139375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7235190" y="6520419"/>
            <a:ext cx="4578984" cy="307777"/>
          </a:xfrm>
          <a:prstGeom prst="rect">
            <a:avLst/>
          </a:prstGeom>
          <a:noFill/>
        </p:spPr>
        <p:txBody>
          <a:bodyPr wrap="square" rtlCol="0">
            <a:spAutoFit/>
          </a:bodyPr>
          <a:lstStyle/>
          <a:p>
            <a:pPr algn="r"/>
            <a:r>
              <a:rPr lang="es-ES" sz="1400" dirty="0">
                <a:solidFill>
                  <a:srgbClr val="A9A8A9"/>
                </a:solidFill>
                <a:latin typeface="Lato Regular"/>
                <a:cs typeface="Lato Regular"/>
              </a:rPr>
              <a:t>Presidencia</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CuadroTexto 3">
            <a:extLst>
              <a:ext uri="{FF2B5EF4-FFF2-40B4-BE49-F238E27FC236}">
                <a16:creationId xmlns:a16="http://schemas.microsoft.com/office/drawing/2014/main" id="{11F49042-D65A-426B-B955-B29C5958E697}"/>
              </a:ext>
            </a:extLst>
          </p:cNvPr>
          <p:cNvSpPr txBox="1">
            <a:spLocks noChangeArrowheads="1"/>
          </p:cNvSpPr>
          <p:nvPr/>
        </p:nvSpPr>
        <p:spPr bwMode="auto">
          <a:xfrm>
            <a:off x="600223" y="1647684"/>
            <a:ext cx="11099408"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ctr" eaLnBrk="1" hangingPunct="1"/>
            <a:r>
              <a:rPr lang="es-ES" altLang="es-CO" sz="4000" b="1" dirty="0">
                <a:solidFill>
                  <a:srgbClr val="000090"/>
                </a:solidFill>
              </a:rPr>
              <a:t>Extinción de Dominio</a:t>
            </a:r>
          </a:p>
          <a:p>
            <a:pPr algn="ctr" eaLnBrk="1" hangingPunct="1"/>
            <a:r>
              <a:rPr lang="es-ES" altLang="es-CO" sz="4000" b="1" dirty="0">
                <a:solidFill>
                  <a:srgbClr val="000090"/>
                </a:solidFill>
              </a:rPr>
              <a:t>Administración y </a:t>
            </a:r>
          </a:p>
          <a:p>
            <a:pPr algn="ctr" eaLnBrk="1" hangingPunct="1"/>
            <a:r>
              <a:rPr lang="es-ES" altLang="es-CO" sz="4000" b="1" dirty="0">
                <a:solidFill>
                  <a:srgbClr val="000090"/>
                </a:solidFill>
              </a:rPr>
              <a:t>Disposición de Activos de origen ilícito</a:t>
            </a:r>
            <a:endParaRPr lang="es-ES" altLang="es-CO" sz="4000" b="1" dirty="0">
              <a:solidFill>
                <a:srgbClr val="000A8B"/>
              </a:solidFill>
            </a:endParaRPr>
          </a:p>
        </p:txBody>
      </p:sp>
      <p:sp>
        <p:nvSpPr>
          <p:cNvPr id="14" name="Rectángulo 7">
            <a:extLst>
              <a:ext uri="{FF2B5EF4-FFF2-40B4-BE49-F238E27FC236}">
                <a16:creationId xmlns:a16="http://schemas.microsoft.com/office/drawing/2014/main" id="{ABE5829D-389E-4EA2-98AA-F91E59F4B61E}"/>
              </a:ext>
            </a:extLst>
          </p:cNvPr>
          <p:cNvSpPr>
            <a:spLocks noChangeArrowheads="1"/>
          </p:cNvSpPr>
          <p:nvPr/>
        </p:nvSpPr>
        <p:spPr bwMode="auto">
          <a:xfrm>
            <a:off x="600222" y="3965378"/>
            <a:ext cx="11099409"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lvl="0" algn="ctr"/>
            <a:r>
              <a:rPr lang="es-CO" sz="3600" b="1" dirty="0">
                <a:latin typeface="+mn-lt"/>
              </a:rPr>
              <a:t>Estrategias Innovadoras en la Administración de Bienes de Origen Ilícito </a:t>
            </a:r>
          </a:p>
        </p:txBody>
      </p:sp>
    </p:spTree>
    <p:extLst>
      <p:ext uri="{BB962C8B-B14F-4D97-AF65-F5344CB8AC3E}">
        <p14:creationId xmlns:p14="http://schemas.microsoft.com/office/powerpoint/2010/main" val="16570487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6753252F-4873-4F63-801D-CC719279A7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047C8CCB-F95D-4249-92DD-651249D353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013557" cy="6858000"/>
          </a:xfrm>
          <a:prstGeom prst="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ángulo 11">
            <a:extLst>
              <a:ext uri="{FF2B5EF4-FFF2-40B4-BE49-F238E27FC236}">
                <a16:creationId xmlns:a16="http://schemas.microsoft.com/office/drawing/2014/main" id="{DAB73494-B272-433F-8697-452DFCB8CD06}"/>
              </a:ext>
            </a:extLst>
          </p:cNvPr>
          <p:cNvSpPr/>
          <p:nvPr/>
        </p:nvSpPr>
        <p:spPr>
          <a:xfrm>
            <a:off x="2012181" y="6526302"/>
            <a:ext cx="10179819" cy="33590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CuadroTexto 3">
            <a:extLst>
              <a:ext uri="{FF2B5EF4-FFF2-40B4-BE49-F238E27FC236}">
                <a16:creationId xmlns:a16="http://schemas.microsoft.com/office/drawing/2014/main" id="{29557CDC-3348-429B-9E4D-7BB79C9F7893}"/>
              </a:ext>
            </a:extLst>
          </p:cNvPr>
          <p:cNvSpPr txBox="1">
            <a:spLocks noChangeArrowheads="1"/>
          </p:cNvSpPr>
          <p:nvPr/>
        </p:nvSpPr>
        <p:spPr bwMode="auto">
          <a:xfrm>
            <a:off x="3464327" y="29868"/>
            <a:ext cx="582458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altLang="es-CO" sz="3200" b="1" i="0" u="none" strike="noStrike" kern="1200" cap="none" spc="0" normalizeH="0" baseline="0" noProof="0" dirty="0">
                <a:ln>
                  <a:noFill/>
                </a:ln>
                <a:solidFill>
                  <a:srgbClr val="000090"/>
                </a:solidFill>
                <a:effectLst/>
                <a:uLnTx/>
                <a:uFillTx/>
                <a:latin typeface="Calibri" panose="020F0502020204030204" pitchFamily="34" charset="0"/>
                <a:ea typeface="+mn-ea"/>
                <a:cs typeface="+mn-cs"/>
              </a:rPr>
              <a:t>Orden del día</a:t>
            </a:r>
          </a:p>
        </p:txBody>
      </p:sp>
      <p:sp>
        <p:nvSpPr>
          <p:cNvPr id="7" name="CuadroTexto 6">
            <a:extLst>
              <a:ext uri="{FF2B5EF4-FFF2-40B4-BE49-F238E27FC236}">
                <a16:creationId xmlns:a16="http://schemas.microsoft.com/office/drawing/2014/main" id="{908D501D-B05F-4F6F-89D0-8D20723D3D0A}"/>
              </a:ext>
            </a:extLst>
          </p:cNvPr>
          <p:cNvSpPr txBox="1"/>
          <p:nvPr/>
        </p:nvSpPr>
        <p:spPr>
          <a:xfrm>
            <a:off x="2518545" y="1050409"/>
            <a:ext cx="9556045" cy="4801314"/>
          </a:xfrm>
          <a:prstGeom prst="rect">
            <a:avLst/>
          </a:prstGeom>
          <a:noFill/>
        </p:spPr>
        <p:txBody>
          <a:bodyPr wrap="square">
            <a:spAutoFit/>
          </a:bodyPr>
          <a:lstStyle/>
          <a:p>
            <a:pPr marL="342900" marR="0" lvl="0" indent="-342900" algn="just" defTabSz="914400" rtl="0" eaLnBrk="1" fontAlgn="auto" latinLnBrk="0" hangingPunct="1">
              <a:lnSpc>
                <a:spcPct val="100000"/>
              </a:lnSpc>
              <a:spcBef>
                <a:spcPts val="0"/>
              </a:spcBef>
              <a:spcAft>
                <a:spcPts val="0"/>
              </a:spcAft>
              <a:buClrTx/>
              <a:buSzTx/>
              <a:buFont typeface="+mj-lt"/>
              <a:buAutoNum type="arabicPeriod"/>
              <a:tabLst/>
              <a:defRPr/>
            </a:pPr>
            <a:r>
              <a:rPr lang="es-ES" b="1" dirty="0">
                <a:solidFill>
                  <a:srgbClr val="000A8B"/>
                </a:solidFill>
                <a:latin typeface="Calibri" panose="020F0502020204030204" pitchFamily="34" charset="0"/>
              </a:rPr>
              <a:t>Aspectos Generales de la Administración de Bienes.</a:t>
            </a:r>
          </a:p>
          <a:p>
            <a:pPr marL="342900" marR="0" lvl="0" indent="-342900" algn="just" defTabSz="914400" rtl="0" eaLnBrk="1" fontAlgn="auto" latinLnBrk="0" hangingPunct="1">
              <a:lnSpc>
                <a:spcPct val="100000"/>
              </a:lnSpc>
              <a:spcBef>
                <a:spcPts val="0"/>
              </a:spcBef>
              <a:spcAft>
                <a:spcPts val="0"/>
              </a:spcAft>
              <a:buClrTx/>
              <a:buSzTx/>
              <a:buFont typeface="+mj-lt"/>
              <a:buAutoNum type="arabicPeriod"/>
              <a:tabLst/>
              <a:defRPr/>
            </a:pPr>
            <a:endParaRPr lang="es-ES" b="1" dirty="0">
              <a:solidFill>
                <a:srgbClr val="000A8B"/>
              </a:solidFill>
              <a:latin typeface="Calibri" panose="020F0502020204030204" pitchFamily="34" charset="0"/>
            </a:endParaRPr>
          </a:p>
          <a:p>
            <a:pPr marL="342900" marR="0" lvl="0" indent="-342900" algn="just" defTabSz="914400" rtl="0" eaLnBrk="1" fontAlgn="auto" latinLnBrk="0" hangingPunct="1">
              <a:lnSpc>
                <a:spcPct val="100000"/>
              </a:lnSpc>
              <a:spcBef>
                <a:spcPts val="0"/>
              </a:spcBef>
              <a:spcAft>
                <a:spcPts val="0"/>
              </a:spcAft>
              <a:buClrTx/>
              <a:buSzTx/>
              <a:buFont typeface="+mj-lt"/>
              <a:buAutoNum type="arabicPeriod"/>
              <a:tabLst/>
              <a:defRPr/>
            </a:pPr>
            <a:r>
              <a:rPr lang="es-ES" b="1" dirty="0">
                <a:solidFill>
                  <a:srgbClr val="000A8B"/>
                </a:solidFill>
                <a:latin typeface="Calibri" panose="020F0502020204030204" pitchFamily="34" charset="0"/>
              </a:rPr>
              <a:t>Nueva Concepción de la Administración de Bienes de Origen Ilícito.</a:t>
            </a:r>
          </a:p>
          <a:p>
            <a:pPr marL="342900" marR="0" lvl="0" indent="-342900" algn="just" defTabSz="914400" rtl="0" eaLnBrk="1" fontAlgn="auto" latinLnBrk="0" hangingPunct="1">
              <a:lnSpc>
                <a:spcPct val="100000"/>
              </a:lnSpc>
              <a:spcBef>
                <a:spcPts val="0"/>
              </a:spcBef>
              <a:spcAft>
                <a:spcPts val="0"/>
              </a:spcAft>
              <a:buClrTx/>
              <a:buSzTx/>
              <a:buFont typeface="+mj-lt"/>
              <a:buAutoNum type="arabicPeriod"/>
              <a:tabLst/>
              <a:defRPr/>
            </a:pPr>
            <a:endParaRPr lang="es-ES" b="1" dirty="0">
              <a:solidFill>
                <a:srgbClr val="000A8B"/>
              </a:solidFill>
              <a:latin typeface="Calibri" panose="020F0502020204030204" pitchFamily="34" charset="0"/>
            </a:endParaRPr>
          </a:p>
          <a:p>
            <a:pPr marL="342900" marR="0" lvl="0" indent="-342900" algn="just" defTabSz="914400" rtl="0" eaLnBrk="1" fontAlgn="auto" latinLnBrk="0" hangingPunct="1">
              <a:lnSpc>
                <a:spcPct val="100000"/>
              </a:lnSpc>
              <a:spcBef>
                <a:spcPts val="0"/>
              </a:spcBef>
              <a:spcAft>
                <a:spcPts val="0"/>
              </a:spcAft>
              <a:buClrTx/>
              <a:buSzTx/>
              <a:buFont typeface="+mj-lt"/>
              <a:buAutoNum type="arabicPeriod"/>
              <a:tabLst/>
              <a:defRPr/>
            </a:pPr>
            <a:r>
              <a:rPr lang="es-ES" b="1" dirty="0">
                <a:solidFill>
                  <a:srgbClr val="000A8B"/>
                </a:solidFill>
                <a:latin typeface="Calibri" panose="020F0502020204030204" pitchFamily="34" charset="0"/>
              </a:rPr>
              <a:t>¡Somos una entidad por procesos!.</a:t>
            </a:r>
          </a:p>
          <a:p>
            <a:pPr marL="342900" marR="0" lvl="0" indent="-342900" algn="just" defTabSz="914400" rtl="0" eaLnBrk="1" fontAlgn="auto" latinLnBrk="0" hangingPunct="1">
              <a:lnSpc>
                <a:spcPct val="100000"/>
              </a:lnSpc>
              <a:spcBef>
                <a:spcPts val="0"/>
              </a:spcBef>
              <a:spcAft>
                <a:spcPts val="0"/>
              </a:spcAft>
              <a:buClrTx/>
              <a:buSzTx/>
              <a:buFont typeface="+mj-lt"/>
              <a:buAutoNum type="arabicPeriod"/>
              <a:tabLst/>
              <a:defRPr/>
            </a:pPr>
            <a:endParaRPr lang="es-ES" b="1" dirty="0">
              <a:solidFill>
                <a:srgbClr val="000A8B"/>
              </a:solidFill>
              <a:latin typeface="Calibri" panose="020F0502020204030204" pitchFamily="34" charset="0"/>
            </a:endParaRPr>
          </a:p>
          <a:p>
            <a:pPr marL="342900" marR="0" lvl="0" indent="-342900" algn="just" defTabSz="914400" rtl="0" eaLnBrk="1" fontAlgn="auto" latinLnBrk="0" hangingPunct="1">
              <a:lnSpc>
                <a:spcPct val="100000"/>
              </a:lnSpc>
              <a:spcBef>
                <a:spcPts val="0"/>
              </a:spcBef>
              <a:spcAft>
                <a:spcPts val="0"/>
              </a:spcAft>
              <a:buClrTx/>
              <a:buSzTx/>
              <a:buFont typeface="+mj-lt"/>
              <a:buAutoNum type="arabicPeriod"/>
              <a:tabLst/>
              <a:defRPr/>
            </a:pPr>
            <a:r>
              <a:rPr lang="es-ES" b="1" dirty="0">
                <a:solidFill>
                  <a:srgbClr val="000A8B"/>
                </a:solidFill>
                <a:latin typeface="Calibri" panose="020F0502020204030204" pitchFamily="34" charset="0"/>
              </a:rPr>
              <a:t>El depósito provisional figura estratégica en al administración de bienes.</a:t>
            </a:r>
          </a:p>
          <a:p>
            <a:pPr marL="342900" marR="0" lvl="0" indent="-342900" algn="just" defTabSz="914400" rtl="0" eaLnBrk="1" fontAlgn="auto" latinLnBrk="0" hangingPunct="1">
              <a:lnSpc>
                <a:spcPct val="100000"/>
              </a:lnSpc>
              <a:spcBef>
                <a:spcPts val="0"/>
              </a:spcBef>
              <a:spcAft>
                <a:spcPts val="0"/>
              </a:spcAft>
              <a:buClrTx/>
              <a:buSzTx/>
              <a:buFont typeface="+mj-lt"/>
              <a:buAutoNum type="arabicPeriod"/>
              <a:tabLst/>
              <a:defRPr/>
            </a:pPr>
            <a:endParaRPr lang="es-ES" b="1" dirty="0">
              <a:solidFill>
                <a:srgbClr val="000A8B"/>
              </a:solidFill>
              <a:latin typeface="Calibri" panose="020F0502020204030204" pitchFamily="34" charset="0"/>
            </a:endParaRPr>
          </a:p>
          <a:p>
            <a:pPr marL="342900" marR="0" lvl="0" indent="-342900" algn="just" defTabSz="914400" rtl="0" eaLnBrk="1" fontAlgn="auto" latinLnBrk="0" hangingPunct="1">
              <a:lnSpc>
                <a:spcPct val="100000"/>
              </a:lnSpc>
              <a:spcBef>
                <a:spcPts val="0"/>
              </a:spcBef>
              <a:spcAft>
                <a:spcPts val="0"/>
              </a:spcAft>
              <a:buClrTx/>
              <a:buSzTx/>
              <a:buFont typeface="+mj-lt"/>
              <a:buAutoNum type="arabicPeriod"/>
              <a:tabLst/>
              <a:defRPr/>
            </a:pPr>
            <a:r>
              <a:rPr lang="es-ES" b="1" dirty="0">
                <a:solidFill>
                  <a:srgbClr val="000A8B"/>
                </a:solidFill>
                <a:latin typeface="Calibri" panose="020F0502020204030204" pitchFamily="34" charset="0"/>
              </a:rPr>
              <a:t>La Enajenación Temprana de Bienes con  medidas cautelares.</a:t>
            </a:r>
          </a:p>
          <a:p>
            <a:pPr marL="342900" marR="0" lvl="0" indent="-342900" algn="just" defTabSz="914400" rtl="0" eaLnBrk="1" fontAlgn="auto" latinLnBrk="0" hangingPunct="1">
              <a:lnSpc>
                <a:spcPct val="100000"/>
              </a:lnSpc>
              <a:spcBef>
                <a:spcPts val="0"/>
              </a:spcBef>
              <a:spcAft>
                <a:spcPts val="0"/>
              </a:spcAft>
              <a:buClrTx/>
              <a:buSzTx/>
              <a:buFont typeface="+mj-lt"/>
              <a:buAutoNum type="arabicPeriod"/>
              <a:tabLst/>
              <a:defRPr/>
            </a:pPr>
            <a:endParaRPr lang="es-ES" b="1" dirty="0">
              <a:solidFill>
                <a:srgbClr val="000A8B"/>
              </a:solidFill>
              <a:latin typeface="Calibri" panose="020F0502020204030204" pitchFamily="34" charset="0"/>
            </a:endParaRPr>
          </a:p>
          <a:p>
            <a:pPr marL="342900" marR="0" lvl="0" indent="-342900" algn="just" defTabSz="914400" rtl="0" eaLnBrk="1" fontAlgn="auto" latinLnBrk="0" hangingPunct="1">
              <a:lnSpc>
                <a:spcPct val="100000"/>
              </a:lnSpc>
              <a:spcBef>
                <a:spcPts val="0"/>
              </a:spcBef>
              <a:spcAft>
                <a:spcPts val="0"/>
              </a:spcAft>
              <a:buClrTx/>
              <a:buSzTx/>
              <a:buFont typeface="+mj-lt"/>
              <a:buAutoNum type="arabicPeriod"/>
              <a:tabLst/>
              <a:defRPr/>
            </a:pPr>
            <a:r>
              <a:rPr lang="es-ES" b="1" dirty="0">
                <a:solidFill>
                  <a:srgbClr val="000A8B"/>
                </a:solidFill>
                <a:latin typeface="Calibri" panose="020F0502020204030204" pitchFamily="34" charset="0"/>
              </a:rPr>
              <a:t>Venta Masiva de Bienes.</a:t>
            </a:r>
          </a:p>
          <a:p>
            <a:pPr marL="342900" marR="0" lvl="0" indent="-342900" algn="just" defTabSz="914400" rtl="0" eaLnBrk="1" fontAlgn="auto" latinLnBrk="0" hangingPunct="1">
              <a:lnSpc>
                <a:spcPct val="100000"/>
              </a:lnSpc>
              <a:spcBef>
                <a:spcPts val="0"/>
              </a:spcBef>
              <a:spcAft>
                <a:spcPts val="0"/>
              </a:spcAft>
              <a:buClrTx/>
              <a:buSzTx/>
              <a:buFont typeface="+mj-lt"/>
              <a:buAutoNum type="arabicPeriod"/>
              <a:tabLst/>
              <a:defRPr/>
            </a:pPr>
            <a:endParaRPr lang="es-ES" b="1" dirty="0">
              <a:solidFill>
                <a:srgbClr val="000A8B"/>
              </a:solidFill>
              <a:latin typeface="Calibri" panose="020F0502020204030204" pitchFamily="34" charset="0"/>
            </a:endParaRPr>
          </a:p>
          <a:p>
            <a:pPr marL="342900" marR="0" lvl="0" indent="-342900" algn="just" defTabSz="914400" rtl="0" eaLnBrk="1" fontAlgn="auto" latinLnBrk="0" hangingPunct="1">
              <a:lnSpc>
                <a:spcPct val="100000"/>
              </a:lnSpc>
              <a:spcBef>
                <a:spcPts val="0"/>
              </a:spcBef>
              <a:spcAft>
                <a:spcPts val="0"/>
              </a:spcAft>
              <a:buClrTx/>
              <a:buSzTx/>
              <a:buFont typeface="+mj-lt"/>
              <a:buAutoNum type="arabicPeriod"/>
              <a:tabLst/>
              <a:defRPr/>
            </a:pPr>
            <a:r>
              <a:rPr lang="es-ES" b="1" dirty="0">
                <a:solidFill>
                  <a:srgbClr val="000A8B"/>
                </a:solidFill>
                <a:latin typeface="Calibri" panose="020F0502020204030204" pitchFamily="34" charset="0"/>
              </a:rPr>
              <a:t>Productividad Social y Desarrollo Territorial.</a:t>
            </a:r>
          </a:p>
          <a:p>
            <a:pPr marL="342900" indent="-342900" algn="just" defTabSz="914400">
              <a:buFont typeface="+mj-lt"/>
              <a:buAutoNum type="arabicPeriod"/>
              <a:defRPr/>
            </a:pPr>
            <a:endParaRPr lang="es-CO" b="1" dirty="0">
              <a:solidFill>
                <a:srgbClr val="000A8B"/>
              </a:solidFill>
              <a:latin typeface="Calibri" panose="020F0502020204030204" pitchFamily="34" charset="0"/>
            </a:endParaRPr>
          </a:p>
          <a:p>
            <a:pPr marL="342900" indent="-342900" algn="just" defTabSz="914400">
              <a:buFont typeface="+mj-lt"/>
              <a:buAutoNum type="arabicPeriod"/>
              <a:defRPr/>
            </a:pPr>
            <a:r>
              <a:rPr lang="es-CO" b="1" dirty="0">
                <a:solidFill>
                  <a:srgbClr val="000A8B"/>
                </a:solidFill>
                <a:latin typeface="Calibri" panose="020F0502020204030204" pitchFamily="34" charset="0"/>
              </a:rPr>
              <a:t>Administración de Sociedades con enfoque Corporativo.</a:t>
            </a:r>
          </a:p>
          <a:p>
            <a:pPr marL="342900" marR="0" lvl="0" indent="-342900" algn="just" defTabSz="914400" rtl="0" eaLnBrk="1" fontAlgn="auto" latinLnBrk="0" hangingPunct="1">
              <a:lnSpc>
                <a:spcPct val="100000"/>
              </a:lnSpc>
              <a:spcBef>
                <a:spcPts val="0"/>
              </a:spcBef>
              <a:spcAft>
                <a:spcPts val="0"/>
              </a:spcAft>
              <a:buClrTx/>
              <a:buSzTx/>
              <a:buFont typeface="+mj-lt"/>
              <a:buAutoNum type="arabicPeriod"/>
              <a:tabLst/>
              <a:defRPr/>
            </a:pPr>
            <a:endParaRPr lang="es-ES" b="1" dirty="0">
              <a:solidFill>
                <a:srgbClr val="000A8B"/>
              </a:solidFill>
              <a:latin typeface="Calibri" panose="020F0502020204030204" pitchFamily="34" charset="0"/>
            </a:endParaRPr>
          </a:p>
          <a:p>
            <a:pPr marL="342900" marR="0" lvl="0" indent="-342900" algn="just" defTabSz="914400" rtl="0" eaLnBrk="1" fontAlgn="auto" latinLnBrk="0" hangingPunct="1">
              <a:lnSpc>
                <a:spcPct val="100000"/>
              </a:lnSpc>
              <a:spcBef>
                <a:spcPts val="0"/>
              </a:spcBef>
              <a:spcAft>
                <a:spcPts val="0"/>
              </a:spcAft>
              <a:buClrTx/>
              <a:buSzTx/>
              <a:buFont typeface="+mj-lt"/>
              <a:buAutoNum type="arabicPeriod"/>
              <a:tabLst/>
              <a:defRPr/>
            </a:pPr>
            <a:r>
              <a:rPr lang="es-ES" b="1" dirty="0">
                <a:solidFill>
                  <a:srgbClr val="000A8B"/>
                </a:solidFill>
                <a:latin typeface="Calibri" panose="020F0502020204030204" pitchFamily="34" charset="0"/>
              </a:rPr>
              <a:t>Nuevos Negocios y retos.</a:t>
            </a:r>
            <a:endParaRPr kumimoji="0" lang="es-ES" sz="1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608334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4" name="Rectángulo 7">
            <a:extLst>
              <a:ext uri="{FF2B5EF4-FFF2-40B4-BE49-F238E27FC236}">
                <a16:creationId xmlns:a16="http://schemas.microsoft.com/office/drawing/2014/main" id="{ABE5829D-389E-4EA2-98AA-F91E59F4B61E}"/>
              </a:ext>
            </a:extLst>
          </p:cNvPr>
          <p:cNvSpPr>
            <a:spLocks noChangeArrowheads="1"/>
          </p:cNvSpPr>
          <p:nvPr/>
        </p:nvSpPr>
        <p:spPr bwMode="auto">
          <a:xfrm>
            <a:off x="630516" y="1718618"/>
            <a:ext cx="11099409" cy="341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lvl="0" algn="r"/>
            <a:r>
              <a:rPr lang="es-CO" sz="7200" b="1" dirty="0">
                <a:solidFill>
                  <a:srgbClr val="000A8B"/>
                </a:solidFill>
              </a:rPr>
              <a:t>Aspectos Generales de la Administración de Bienes de Origen Ilícito.</a:t>
            </a:r>
          </a:p>
        </p:txBody>
      </p:sp>
      <p:sp>
        <p:nvSpPr>
          <p:cNvPr id="7" name="Rectángulo 6">
            <a:extLst>
              <a:ext uri="{FF2B5EF4-FFF2-40B4-BE49-F238E27FC236}">
                <a16:creationId xmlns:a16="http://schemas.microsoft.com/office/drawing/2014/main" id="{50F7ED04-3313-439E-BDE0-0D699C410F7C}"/>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0" name="CuadroTexto 9">
            <a:extLst>
              <a:ext uri="{FF2B5EF4-FFF2-40B4-BE49-F238E27FC236}">
                <a16:creationId xmlns:a16="http://schemas.microsoft.com/office/drawing/2014/main" id="{EC6FAB80-12E2-424E-A1B9-CF01AEB8CB0D}"/>
              </a:ext>
            </a:extLst>
          </p:cNvPr>
          <p:cNvSpPr txBox="1"/>
          <p:nvPr/>
        </p:nvSpPr>
        <p:spPr>
          <a:xfrm>
            <a:off x="7235190" y="6520419"/>
            <a:ext cx="4578984" cy="307777"/>
          </a:xfrm>
          <a:prstGeom prst="rect">
            <a:avLst/>
          </a:prstGeom>
          <a:noFill/>
        </p:spPr>
        <p:txBody>
          <a:bodyPr wrap="square" rtlCol="0">
            <a:spAutoFit/>
          </a:bodyPr>
          <a:lstStyle/>
          <a:p>
            <a:pPr algn="r"/>
            <a:r>
              <a:rPr lang="es-ES" sz="1400" dirty="0">
                <a:solidFill>
                  <a:srgbClr val="A9A8A9"/>
                </a:solidFill>
                <a:latin typeface="Lato Regular"/>
                <a:cs typeface="Lato Regular"/>
              </a:rPr>
              <a:t>Presidencia</a:t>
            </a:r>
          </a:p>
        </p:txBody>
      </p:sp>
    </p:spTree>
    <p:extLst>
      <p:ext uri="{BB962C8B-B14F-4D97-AF65-F5344CB8AC3E}">
        <p14:creationId xmlns:p14="http://schemas.microsoft.com/office/powerpoint/2010/main" val="26257640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7235190" y="6520419"/>
            <a:ext cx="4578984" cy="307777"/>
          </a:xfrm>
          <a:prstGeom prst="rect">
            <a:avLst/>
          </a:prstGeom>
          <a:noFill/>
        </p:spPr>
        <p:txBody>
          <a:bodyPr wrap="square" rtlCol="0">
            <a:spAutoFit/>
          </a:bodyPr>
          <a:lstStyle/>
          <a:p>
            <a:pPr algn="r"/>
            <a:r>
              <a:rPr lang="es-ES" sz="1400" dirty="0">
                <a:solidFill>
                  <a:srgbClr val="A9A8A9"/>
                </a:solidFill>
                <a:latin typeface="Lato Regular"/>
                <a:cs typeface="Lato Regular"/>
              </a:rPr>
              <a:t>Presidencia</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3" name="Rectángulo 2">
            <a:extLst>
              <a:ext uri="{FF2B5EF4-FFF2-40B4-BE49-F238E27FC236}">
                <a16:creationId xmlns:a16="http://schemas.microsoft.com/office/drawing/2014/main" id="{F5B57B20-D58D-41B6-8622-7F1A63FA66F5}"/>
              </a:ext>
            </a:extLst>
          </p:cNvPr>
          <p:cNvSpPr/>
          <p:nvPr/>
        </p:nvSpPr>
        <p:spPr>
          <a:xfrm>
            <a:off x="342879" y="1442160"/>
            <a:ext cx="11493540" cy="2431435"/>
          </a:xfrm>
          <a:prstGeom prst="rect">
            <a:avLst/>
          </a:prstGeom>
        </p:spPr>
        <p:txBody>
          <a:bodyPr wrap="square">
            <a:spAutoFit/>
          </a:bodyPr>
          <a:lstStyle/>
          <a:p>
            <a:pPr algn="just"/>
            <a:r>
              <a:rPr lang="es-ES" sz="2400" b="1" dirty="0"/>
              <a:t>La extinción de dominio es una </a:t>
            </a:r>
            <a:r>
              <a:rPr lang="es-ES" sz="3200" b="1" dirty="0"/>
              <a:t>consecuencia patrimonial </a:t>
            </a:r>
            <a:r>
              <a:rPr lang="es-ES" sz="2400" b="1" dirty="0"/>
              <a:t>de </a:t>
            </a:r>
            <a:r>
              <a:rPr lang="es-ES" sz="3200" b="1" dirty="0"/>
              <a:t>actividades ilícitas </a:t>
            </a:r>
            <a:r>
              <a:rPr lang="es-ES" sz="2400" b="1" dirty="0"/>
              <a:t>o que </a:t>
            </a:r>
            <a:r>
              <a:rPr lang="es-ES" sz="3200" b="1" dirty="0"/>
              <a:t>deterioran gravemente la moral social</a:t>
            </a:r>
            <a:r>
              <a:rPr lang="es-ES" sz="2400" b="1" dirty="0"/>
              <a:t>, consistente en la </a:t>
            </a:r>
            <a:r>
              <a:rPr lang="es-ES" sz="3200" b="1" dirty="0"/>
              <a:t>declaración de titularidad a favor del Estado </a:t>
            </a:r>
            <a:r>
              <a:rPr lang="es-ES" sz="2400" b="1" dirty="0"/>
              <a:t>de los bienes a que se refiere esta ley, </a:t>
            </a:r>
            <a:r>
              <a:rPr lang="es-ES" sz="3200" b="1" u="sng" dirty="0"/>
              <a:t>por sentencia</a:t>
            </a:r>
            <a:r>
              <a:rPr lang="es-ES" sz="2400" b="1" u="sng" dirty="0"/>
              <a:t>, sin contraprestación ni compensación de naturaleza alguna para el afectado</a:t>
            </a:r>
            <a:r>
              <a:rPr lang="es-ES" sz="1400" dirty="0">
                <a:latin typeface="Open Sans"/>
              </a:rPr>
              <a:t>.</a:t>
            </a:r>
            <a:endParaRPr lang="es-CO" sz="1400" dirty="0"/>
          </a:p>
        </p:txBody>
      </p:sp>
      <p:sp>
        <p:nvSpPr>
          <p:cNvPr id="11" name="CuadroTexto 3">
            <a:extLst>
              <a:ext uri="{FF2B5EF4-FFF2-40B4-BE49-F238E27FC236}">
                <a16:creationId xmlns:a16="http://schemas.microsoft.com/office/drawing/2014/main" id="{ECD7A5C7-4BAE-4B2E-9A62-5BB57B40AC88}"/>
              </a:ext>
            </a:extLst>
          </p:cNvPr>
          <p:cNvSpPr txBox="1">
            <a:spLocks noChangeArrowheads="1"/>
          </p:cNvSpPr>
          <p:nvPr/>
        </p:nvSpPr>
        <p:spPr bwMode="auto">
          <a:xfrm>
            <a:off x="1830906" y="186702"/>
            <a:ext cx="616898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ctr" eaLnBrk="1" hangingPunct="1"/>
            <a:r>
              <a:rPr lang="es-CO" altLang="es-CO" sz="3200" b="1" dirty="0">
                <a:solidFill>
                  <a:srgbClr val="000090"/>
                </a:solidFill>
              </a:rPr>
              <a:t>Extinción de Dominio  - Concepto</a:t>
            </a:r>
            <a:endParaRPr lang="es-ES" altLang="es-CO" sz="3200" b="1" dirty="0">
              <a:solidFill>
                <a:srgbClr val="000A8B"/>
              </a:solidFill>
            </a:endParaRPr>
          </a:p>
        </p:txBody>
      </p:sp>
      <p:sp>
        <p:nvSpPr>
          <p:cNvPr id="12" name="Rectángulo 6">
            <a:extLst>
              <a:ext uri="{FF2B5EF4-FFF2-40B4-BE49-F238E27FC236}">
                <a16:creationId xmlns:a16="http://schemas.microsoft.com/office/drawing/2014/main" id="{DBBB7447-8B2A-4940-B3F0-5291585F4F1E}"/>
              </a:ext>
            </a:extLst>
          </p:cNvPr>
          <p:cNvSpPr>
            <a:spLocks noChangeArrowheads="1"/>
          </p:cNvSpPr>
          <p:nvPr/>
        </p:nvSpPr>
        <p:spPr bwMode="auto">
          <a:xfrm>
            <a:off x="1806759" y="669662"/>
            <a:ext cx="62172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ctr"/>
            <a:r>
              <a:rPr lang="es-ES" altLang="es-CO" dirty="0">
                <a:solidFill>
                  <a:srgbClr val="000090"/>
                </a:solidFill>
              </a:rPr>
              <a:t>L.1708/14 – Art.15</a:t>
            </a:r>
            <a:endParaRPr lang="es-ES_tradnl" altLang="es-CO" dirty="0">
              <a:solidFill>
                <a:srgbClr val="000090"/>
              </a:solidFill>
            </a:endParaRPr>
          </a:p>
        </p:txBody>
      </p:sp>
      <p:sp>
        <p:nvSpPr>
          <p:cNvPr id="14" name="CuadroTexto 3">
            <a:extLst>
              <a:ext uri="{FF2B5EF4-FFF2-40B4-BE49-F238E27FC236}">
                <a16:creationId xmlns:a16="http://schemas.microsoft.com/office/drawing/2014/main" id="{A505C4CB-C952-45C1-A545-53D5A0CE2F33}"/>
              </a:ext>
            </a:extLst>
          </p:cNvPr>
          <p:cNvSpPr txBox="1">
            <a:spLocks noChangeArrowheads="1"/>
          </p:cNvSpPr>
          <p:nvPr/>
        </p:nvSpPr>
        <p:spPr bwMode="auto">
          <a:xfrm>
            <a:off x="8433195" y="5478394"/>
            <a:ext cx="346501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ctr" eaLnBrk="1" hangingPunct="1"/>
            <a:r>
              <a:rPr lang="es-CO" altLang="es-CO" sz="3200" b="1" dirty="0">
                <a:solidFill>
                  <a:srgbClr val="000090"/>
                </a:solidFill>
              </a:rPr>
              <a:t>Intemporal</a:t>
            </a:r>
          </a:p>
          <a:p>
            <a:pPr algn="ctr" eaLnBrk="1" hangingPunct="1"/>
            <a:r>
              <a:rPr lang="es-ES" altLang="es-CO" sz="1400" dirty="0">
                <a:solidFill>
                  <a:srgbClr val="000090"/>
                </a:solidFill>
              </a:rPr>
              <a:t>N</a:t>
            </a:r>
            <a:r>
              <a:rPr lang="es-CO" altLang="es-CO" sz="1400" dirty="0">
                <a:solidFill>
                  <a:srgbClr val="000090"/>
                </a:solidFill>
              </a:rPr>
              <a:t>o hay Justo Título</a:t>
            </a:r>
            <a:endParaRPr lang="es-ES" altLang="es-CO" sz="1400" dirty="0">
              <a:solidFill>
                <a:srgbClr val="000A8B"/>
              </a:solidFill>
            </a:endParaRPr>
          </a:p>
        </p:txBody>
      </p:sp>
      <p:sp>
        <p:nvSpPr>
          <p:cNvPr id="15" name="CuadroTexto 3">
            <a:extLst>
              <a:ext uri="{FF2B5EF4-FFF2-40B4-BE49-F238E27FC236}">
                <a16:creationId xmlns:a16="http://schemas.microsoft.com/office/drawing/2014/main" id="{2BE05BC9-6CAB-4B36-ACF1-EFC7E1712CAC}"/>
              </a:ext>
            </a:extLst>
          </p:cNvPr>
          <p:cNvSpPr txBox="1">
            <a:spLocks noChangeArrowheads="1"/>
          </p:cNvSpPr>
          <p:nvPr/>
        </p:nvSpPr>
        <p:spPr bwMode="auto">
          <a:xfrm>
            <a:off x="5481275" y="5484412"/>
            <a:ext cx="346501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ctr" eaLnBrk="1" hangingPunct="1"/>
            <a:r>
              <a:rPr lang="es-CO" altLang="es-CO" sz="3200" b="1" dirty="0">
                <a:solidFill>
                  <a:srgbClr val="000090"/>
                </a:solidFill>
              </a:rPr>
              <a:t>Buena Fe</a:t>
            </a:r>
          </a:p>
          <a:p>
            <a:pPr algn="ctr" eaLnBrk="1" hangingPunct="1"/>
            <a:r>
              <a:rPr lang="es-ES" altLang="es-CO" sz="1400" dirty="0">
                <a:solidFill>
                  <a:srgbClr val="000090"/>
                </a:solidFill>
              </a:rPr>
              <a:t>Exenta de Culpa</a:t>
            </a:r>
            <a:endParaRPr lang="es-ES" altLang="es-CO" sz="1400" dirty="0">
              <a:solidFill>
                <a:srgbClr val="000A8B"/>
              </a:solidFill>
            </a:endParaRPr>
          </a:p>
        </p:txBody>
      </p:sp>
      <p:sp>
        <p:nvSpPr>
          <p:cNvPr id="16" name="CuadroTexto 3">
            <a:extLst>
              <a:ext uri="{FF2B5EF4-FFF2-40B4-BE49-F238E27FC236}">
                <a16:creationId xmlns:a16="http://schemas.microsoft.com/office/drawing/2014/main" id="{812957E1-2984-4DE7-895C-E326CB6675FC}"/>
              </a:ext>
            </a:extLst>
          </p:cNvPr>
          <p:cNvSpPr txBox="1">
            <a:spLocks noChangeArrowheads="1"/>
          </p:cNvSpPr>
          <p:nvPr/>
        </p:nvSpPr>
        <p:spPr bwMode="auto">
          <a:xfrm>
            <a:off x="2937167" y="4481091"/>
            <a:ext cx="290945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ctr" eaLnBrk="1" hangingPunct="1"/>
            <a:r>
              <a:rPr lang="es-CO" altLang="es-CO" sz="3200" b="1" dirty="0">
                <a:solidFill>
                  <a:srgbClr val="000090"/>
                </a:solidFill>
              </a:rPr>
              <a:t>Independiente</a:t>
            </a:r>
          </a:p>
          <a:p>
            <a:pPr algn="ctr" eaLnBrk="1" hangingPunct="1"/>
            <a:r>
              <a:rPr lang="es-ES" altLang="es-CO" sz="1400" dirty="0">
                <a:solidFill>
                  <a:srgbClr val="000090"/>
                </a:solidFill>
              </a:rPr>
              <a:t>N</a:t>
            </a:r>
            <a:r>
              <a:rPr lang="es-CO" altLang="es-CO" sz="1400" dirty="0">
                <a:solidFill>
                  <a:srgbClr val="000090"/>
                </a:solidFill>
              </a:rPr>
              <a:t>o requiere sentencia previa penal</a:t>
            </a:r>
          </a:p>
        </p:txBody>
      </p:sp>
      <p:sp>
        <p:nvSpPr>
          <p:cNvPr id="17" name="CuadroTexto 3">
            <a:extLst>
              <a:ext uri="{FF2B5EF4-FFF2-40B4-BE49-F238E27FC236}">
                <a16:creationId xmlns:a16="http://schemas.microsoft.com/office/drawing/2014/main" id="{01E228B8-0C1A-4D1F-8C3D-DE78441504E6}"/>
              </a:ext>
            </a:extLst>
          </p:cNvPr>
          <p:cNvSpPr txBox="1">
            <a:spLocks noChangeArrowheads="1"/>
          </p:cNvSpPr>
          <p:nvPr/>
        </p:nvSpPr>
        <p:spPr bwMode="auto">
          <a:xfrm>
            <a:off x="110840" y="4481091"/>
            <a:ext cx="290945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ctr" eaLnBrk="1" hangingPunct="1"/>
            <a:r>
              <a:rPr lang="es-CO" altLang="es-CO" sz="3200" b="1" dirty="0">
                <a:solidFill>
                  <a:srgbClr val="000090"/>
                </a:solidFill>
              </a:rPr>
              <a:t>Constitucional</a:t>
            </a:r>
          </a:p>
          <a:p>
            <a:pPr algn="ctr" eaLnBrk="1" hangingPunct="1"/>
            <a:r>
              <a:rPr lang="es-ES" altLang="es-CO" sz="1400" dirty="0">
                <a:solidFill>
                  <a:srgbClr val="000090"/>
                </a:solidFill>
              </a:rPr>
              <a:t>A</a:t>
            </a:r>
            <a:r>
              <a:rPr lang="es-CO" altLang="es-CO" sz="1400" dirty="0">
                <a:solidFill>
                  <a:srgbClr val="000090"/>
                </a:solidFill>
              </a:rPr>
              <a:t>rt.34 Constitución</a:t>
            </a:r>
          </a:p>
        </p:txBody>
      </p:sp>
      <p:sp>
        <p:nvSpPr>
          <p:cNvPr id="18" name="CuadroTexto 3">
            <a:extLst>
              <a:ext uri="{FF2B5EF4-FFF2-40B4-BE49-F238E27FC236}">
                <a16:creationId xmlns:a16="http://schemas.microsoft.com/office/drawing/2014/main" id="{6668B8D7-07B2-43E7-814E-7BA72C4502EE}"/>
              </a:ext>
            </a:extLst>
          </p:cNvPr>
          <p:cNvSpPr txBox="1">
            <a:spLocks noChangeArrowheads="1"/>
          </p:cNvSpPr>
          <p:nvPr/>
        </p:nvSpPr>
        <p:spPr bwMode="auto">
          <a:xfrm>
            <a:off x="8439014" y="4466886"/>
            <a:ext cx="3465012" cy="800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ctr" eaLnBrk="1" hangingPunct="1"/>
            <a:r>
              <a:rPr lang="es-CO" altLang="es-CO" sz="3200" b="1" dirty="0">
                <a:solidFill>
                  <a:srgbClr val="000090"/>
                </a:solidFill>
              </a:rPr>
              <a:t>Real</a:t>
            </a:r>
          </a:p>
          <a:p>
            <a:pPr algn="ctr" eaLnBrk="1" hangingPunct="1"/>
            <a:r>
              <a:rPr lang="es-ES" altLang="es-CO" sz="1400" dirty="0">
                <a:solidFill>
                  <a:srgbClr val="000090"/>
                </a:solidFill>
              </a:rPr>
              <a:t>S</a:t>
            </a:r>
            <a:r>
              <a:rPr lang="es-CO" altLang="es-CO" sz="1400" dirty="0">
                <a:solidFill>
                  <a:srgbClr val="000090"/>
                </a:solidFill>
              </a:rPr>
              <a:t>u objetivo son los bienes no las personas</a:t>
            </a:r>
          </a:p>
        </p:txBody>
      </p:sp>
      <p:sp>
        <p:nvSpPr>
          <p:cNvPr id="19" name="CuadroTexto 3">
            <a:extLst>
              <a:ext uri="{FF2B5EF4-FFF2-40B4-BE49-F238E27FC236}">
                <a16:creationId xmlns:a16="http://schemas.microsoft.com/office/drawing/2014/main" id="{4B33F907-D614-4D5B-A074-423477271765}"/>
              </a:ext>
            </a:extLst>
          </p:cNvPr>
          <p:cNvSpPr txBox="1">
            <a:spLocks noChangeArrowheads="1"/>
          </p:cNvSpPr>
          <p:nvPr/>
        </p:nvSpPr>
        <p:spPr bwMode="auto">
          <a:xfrm>
            <a:off x="110840" y="5498475"/>
            <a:ext cx="290945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ctr" eaLnBrk="1" hangingPunct="1"/>
            <a:r>
              <a:rPr lang="es-CO" altLang="es-CO" sz="3200" b="1" dirty="0">
                <a:solidFill>
                  <a:srgbClr val="000090"/>
                </a:solidFill>
              </a:rPr>
              <a:t>Jurisdiccional</a:t>
            </a:r>
          </a:p>
          <a:p>
            <a:pPr algn="ctr" eaLnBrk="1" hangingPunct="1"/>
            <a:r>
              <a:rPr lang="es-ES" altLang="es-CO" sz="1400" dirty="0">
                <a:solidFill>
                  <a:srgbClr val="000090"/>
                </a:solidFill>
              </a:rPr>
              <a:t>Compete a la Rama Judicial</a:t>
            </a:r>
            <a:endParaRPr lang="es-ES" altLang="es-CO" sz="1400" dirty="0">
              <a:solidFill>
                <a:srgbClr val="000A8B"/>
              </a:solidFill>
            </a:endParaRPr>
          </a:p>
        </p:txBody>
      </p:sp>
      <p:sp>
        <p:nvSpPr>
          <p:cNvPr id="20" name="CuadroTexto 3">
            <a:extLst>
              <a:ext uri="{FF2B5EF4-FFF2-40B4-BE49-F238E27FC236}">
                <a16:creationId xmlns:a16="http://schemas.microsoft.com/office/drawing/2014/main" id="{E3BE1BC4-144D-49FA-8BF7-5BC3829D6823}"/>
              </a:ext>
            </a:extLst>
          </p:cNvPr>
          <p:cNvSpPr txBox="1">
            <a:spLocks noChangeArrowheads="1"/>
          </p:cNvSpPr>
          <p:nvPr/>
        </p:nvSpPr>
        <p:spPr bwMode="auto">
          <a:xfrm>
            <a:off x="2571820" y="5513863"/>
            <a:ext cx="3465012" cy="800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ctr" eaLnBrk="1" hangingPunct="1"/>
            <a:r>
              <a:rPr lang="es-CO" altLang="es-CO" sz="3200" b="1" dirty="0">
                <a:solidFill>
                  <a:srgbClr val="000090"/>
                </a:solidFill>
              </a:rPr>
              <a:t>Pública</a:t>
            </a:r>
          </a:p>
          <a:p>
            <a:pPr algn="ctr" eaLnBrk="1" hangingPunct="1"/>
            <a:r>
              <a:rPr lang="es-ES" altLang="es-CO" sz="1400" dirty="0">
                <a:solidFill>
                  <a:srgbClr val="000090"/>
                </a:solidFill>
              </a:rPr>
              <a:t>Interés Común</a:t>
            </a:r>
            <a:endParaRPr lang="es-CO" altLang="es-CO" sz="1400" dirty="0">
              <a:solidFill>
                <a:srgbClr val="000090"/>
              </a:solidFill>
            </a:endParaRPr>
          </a:p>
        </p:txBody>
      </p:sp>
      <p:sp>
        <p:nvSpPr>
          <p:cNvPr id="21" name="CuadroTexto 3">
            <a:extLst>
              <a:ext uri="{FF2B5EF4-FFF2-40B4-BE49-F238E27FC236}">
                <a16:creationId xmlns:a16="http://schemas.microsoft.com/office/drawing/2014/main" id="{3F4D1648-0461-44BA-BE60-4399DF4A1590}"/>
              </a:ext>
            </a:extLst>
          </p:cNvPr>
          <p:cNvSpPr txBox="1">
            <a:spLocks noChangeArrowheads="1"/>
          </p:cNvSpPr>
          <p:nvPr/>
        </p:nvSpPr>
        <p:spPr bwMode="auto">
          <a:xfrm>
            <a:off x="5759053" y="4465701"/>
            <a:ext cx="290945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ctr" eaLnBrk="1" hangingPunct="1"/>
            <a:r>
              <a:rPr lang="es-CO" altLang="es-CO" sz="3200" b="1" dirty="0">
                <a:solidFill>
                  <a:srgbClr val="000090"/>
                </a:solidFill>
              </a:rPr>
              <a:t>Autónoma</a:t>
            </a:r>
          </a:p>
          <a:p>
            <a:pPr algn="ctr" eaLnBrk="1" hangingPunct="1"/>
            <a:r>
              <a:rPr lang="es-ES" altLang="es-CO" sz="1400" dirty="0">
                <a:solidFill>
                  <a:srgbClr val="000090"/>
                </a:solidFill>
              </a:rPr>
              <a:t>Principios y Reglas Propias </a:t>
            </a:r>
            <a:endParaRPr lang="es-CO" altLang="es-CO" sz="1400" dirty="0">
              <a:solidFill>
                <a:srgbClr val="000090"/>
              </a:solidFill>
            </a:endParaRPr>
          </a:p>
        </p:txBody>
      </p:sp>
    </p:spTree>
    <p:extLst>
      <p:ext uri="{BB962C8B-B14F-4D97-AF65-F5344CB8AC3E}">
        <p14:creationId xmlns:p14="http://schemas.microsoft.com/office/powerpoint/2010/main" val="10674920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CuadroTexto 3">
            <a:extLst>
              <a:ext uri="{FF2B5EF4-FFF2-40B4-BE49-F238E27FC236}">
                <a16:creationId xmlns:a16="http://schemas.microsoft.com/office/drawing/2014/main" id="{11F49042-D65A-426B-B955-B29C5958E697}"/>
              </a:ext>
            </a:extLst>
          </p:cNvPr>
          <p:cNvSpPr txBox="1">
            <a:spLocks noChangeArrowheads="1"/>
          </p:cNvSpPr>
          <p:nvPr/>
        </p:nvSpPr>
        <p:spPr bwMode="auto">
          <a:xfrm>
            <a:off x="1801241" y="115936"/>
            <a:ext cx="616898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ctr" eaLnBrk="1" hangingPunct="1"/>
            <a:r>
              <a:rPr lang="es-ES" altLang="es-CO" sz="3200" b="1" dirty="0">
                <a:solidFill>
                  <a:srgbClr val="000090"/>
                </a:solidFill>
              </a:rPr>
              <a:t>¿Cuáles son las medidas tomadas?</a:t>
            </a:r>
            <a:endParaRPr lang="es-ES" altLang="es-CO" sz="3200" b="1" dirty="0">
              <a:solidFill>
                <a:srgbClr val="000A8B"/>
              </a:solidFill>
            </a:endParaRPr>
          </a:p>
        </p:txBody>
      </p:sp>
      <p:sp>
        <p:nvSpPr>
          <p:cNvPr id="10" name="Rectángulo 6">
            <a:extLst>
              <a:ext uri="{FF2B5EF4-FFF2-40B4-BE49-F238E27FC236}">
                <a16:creationId xmlns:a16="http://schemas.microsoft.com/office/drawing/2014/main" id="{E3F58F54-B005-490F-B09A-FDA025E04104}"/>
              </a:ext>
            </a:extLst>
          </p:cNvPr>
          <p:cNvSpPr>
            <a:spLocks noChangeArrowheads="1"/>
          </p:cNvSpPr>
          <p:nvPr/>
        </p:nvSpPr>
        <p:spPr bwMode="auto">
          <a:xfrm>
            <a:off x="1777094" y="599393"/>
            <a:ext cx="62172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ctr"/>
            <a:r>
              <a:rPr lang="es-ES" altLang="es-CO" dirty="0">
                <a:solidFill>
                  <a:srgbClr val="000090"/>
                </a:solidFill>
              </a:rPr>
              <a:t>Art. 88 de la L.1708/14 Modificado por la L.1849/17</a:t>
            </a:r>
          </a:p>
        </p:txBody>
      </p:sp>
      <p:sp>
        <p:nvSpPr>
          <p:cNvPr id="4" name="Rectángulo 3">
            <a:extLst>
              <a:ext uri="{FF2B5EF4-FFF2-40B4-BE49-F238E27FC236}">
                <a16:creationId xmlns:a16="http://schemas.microsoft.com/office/drawing/2014/main" id="{12AD1653-E4F8-4C32-82BD-AB53B78ABD72}"/>
              </a:ext>
            </a:extLst>
          </p:cNvPr>
          <p:cNvSpPr/>
          <p:nvPr/>
        </p:nvSpPr>
        <p:spPr>
          <a:xfrm>
            <a:off x="365952" y="1482293"/>
            <a:ext cx="11524733" cy="830997"/>
          </a:xfrm>
          <a:prstGeom prst="rect">
            <a:avLst/>
          </a:prstGeom>
        </p:spPr>
        <p:txBody>
          <a:bodyPr wrap="square">
            <a:spAutoFit/>
          </a:bodyPr>
          <a:lstStyle/>
          <a:p>
            <a:pPr lvl="0" algn="just"/>
            <a:r>
              <a:rPr lang="es-ES" sz="2400" b="1" dirty="0"/>
              <a:t>Medida Cautelar: Suspensión del poder dispositivo, </a:t>
            </a:r>
            <a:r>
              <a:rPr lang="es-ES" sz="2400" b="1" u="sng" dirty="0"/>
              <a:t>de considerarse razonable y necesario, se podrán decretar: </a:t>
            </a:r>
            <a:endParaRPr lang="es-CO" sz="2400" dirty="0"/>
          </a:p>
        </p:txBody>
      </p:sp>
      <p:sp>
        <p:nvSpPr>
          <p:cNvPr id="5" name="Rectángulo 4">
            <a:extLst>
              <a:ext uri="{FF2B5EF4-FFF2-40B4-BE49-F238E27FC236}">
                <a16:creationId xmlns:a16="http://schemas.microsoft.com/office/drawing/2014/main" id="{1ED1CEC5-38FB-4836-BAC8-804D3BFBBF28}"/>
              </a:ext>
            </a:extLst>
          </p:cNvPr>
          <p:cNvSpPr/>
          <p:nvPr/>
        </p:nvSpPr>
        <p:spPr>
          <a:xfrm>
            <a:off x="366973" y="2397190"/>
            <a:ext cx="11474188" cy="2246769"/>
          </a:xfrm>
          <a:prstGeom prst="rect">
            <a:avLst/>
          </a:prstGeom>
        </p:spPr>
        <p:txBody>
          <a:bodyPr wrap="square">
            <a:spAutoFit/>
          </a:bodyPr>
          <a:lstStyle/>
          <a:p>
            <a:pPr marL="342900" lvl="0" indent="-342900" algn="just">
              <a:buFont typeface="Wingdings" panose="05000000000000000000" pitchFamily="2" charset="2"/>
              <a:buChar char="q"/>
            </a:pPr>
            <a:r>
              <a:rPr lang="es-ES" sz="2000" dirty="0"/>
              <a:t>Embargo.</a:t>
            </a:r>
            <a:endParaRPr lang="es-CO" sz="2000" dirty="0"/>
          </a:p>
          <a:p>
            <a:pPr marL="342900" lvl="0" indent="-342900" algn="just">
              <a:buFont typeface="Wingdings" panose="05000000000000000000" pitchFamily="2" charset="2"/>
              <a:buChar char="q"/>
            </a:pPr>
            <a:r>
              <a:rPr lang="es-ES" sz="2000" dirty="0"/>
              <a:t>Secuestro.</a:t>
            </a:r>
            <a:endParaRPr lang="es-CO" sz="2000" dirty="0"/>
          </a:p>
          <a:p>
            <a:pPr marL="342900" lvl="0" indent="-342900" algn="just">
              <a:buFont typeface="Wingdings" panose="05000000000000000000" pitchFamily="2" charset="2"/>
              <a:buChar char="q"/>
            </a:pPr>
            <a:r>
              <a:rPr lang="es-ES" sz="2000" dirty="0"/>
              <a:t>Toma de posesión de bienes, haberes y negocios de sociedades, establecimientos de comercio o unidades de explotación económica.</a:t>
            </a:r>
          </a:p>
          <a:p>
            <a:pPr marL="342900" lvl="0" indent="-342900" algn="just">
              <a:buFont typeface="Wingdings" panose="05000000000000000000" pitchFamily="2" charset="2"/>
              <a:buChar char="q"/>
            </a:pPr>
            <a:endParaRPr lang="es-ES" sz="2000" dirty="0"/>
          </a:p>
          <a:p>
            <a:pPr lvl="0" algn="just"/>
            <a:r>
              <a:rPr lang="es-ES" sz="2000" dirty="0"/>
              <a:t>Medidas restringidas por los elementos esenciales del debido proceso y por los principios de proporcionalidad y razonabilidad.</a:t>
            </a:r>
            <a:endParaRPr lang="es-CO" sz="2000" dirty="0"/>
          </a:p>
        </p:txBody>
      </p:sp>
      <p:sp>
        <p:nvSpPr>
          <p:cNvPr id="6" name="Rectángulo 5">
            <a:extLst>
              <a:ext uri="{FF2B5EF4-FFF2-40B4-BE49-F238E27FC236}">
                <a16:creationId xmlns:a16="http://schemas.microsoft.com/office/drawing/2014/main" id="{4959EB4F-1E73-4B7F-BF8E-2080A9D49D98}"/>
              </a:ext>
            </a:extLst>
          </p:cNvPr>
          <p:cNvSpPr/>
          <p:nvPr/>
        </p:nvSpPr>
        <p:spPr>
          <a:xfrm>
            <a:off x="365952" y="4729800"/>
            <a:ext cx="11474187" cy="461665"/>
          </a:xfrm>
          <a:prstGeom prst="rect">
            <a:avLst/>
          </a:prstGeom>
        </p:spPr>
        <p:txBody>
          <a:bodyPr wrap="square">
            <a:spAutoFit/>
          </a:bodyPr>
          <a:lstStyle/>
          <a:p>
            <a:pPr lvl="0" algn="just"/>
            <a:r>
              <a:rPr lang="es-ES" sz="2400" b="1" dirty="0"/>
              <a:t>Materialización de Activos</a:t>
            </a:r>
          </a:p>
        </p:txBody>
      </p:sp>
      <p:sp>
        <p:nvSpPr>
          <p:cNvPr id="11" name="Rectángulo 10">
            <a:extLst>
              <a:ext uri="{FF2B5EF4-FFF2-40B4-BE49-F238E27FC236}">
                <a16:creationId xmlns:a16="http://schemas.microsoft.com/office/drawing/2014/main" id="{33F0DE7D-4B28-4CB6-9755-C220246C428A}"/>
              </a:ext>
            </a:extLst>
          </p:cNvPr>
          <p:cNvSpPr/>
          <p:nvPr/>
        </p:nvSpPr>
        <p:spPr>
          <a:xfrm>
            <a:off x="366973" y="5435806"/>
            <a:ext cx="11523712" cy="923330"/>
          </a:xfrm>
          <a:prstGeom prst="rect">
            <a:avLst/>
          </a:prstGeom>
        </p:spPr>
        <p:txBody>
          <a:bodyPr wrap="square">
            <a:spAutoFit/>
          </a:bodyPr>
          <a:lstStyle/>
          <a:p>
            <a:pPr algn="just">
              <a:defRPr/>
            </a:pPr>
            <a:r>
              <a:rPr lang="es-ES" altLang="es-CO" b="1" dirty="0"/>
              <a:t>Recepción de bienes</a:t>
            </a:r>
            <a:r>
              <a:rPr lang="es-ES" altLang="es-CO" b="1" i="1" dirty="0">
                <a:cs typeface="Arial" panose="020B0604020202020204" pitchFamily="34" charset="0"/>
              </a:rPr>
              <a:t>. </a:t>
            </a:r>
            <a:r>
              <a:rPr lang="es-ES" altLang="es-CO" dirty="0">
                <a:cs typeface="Arial" panose="020B0604020202020204" pitchFamily="34" charset="0"/>
              </a:rPr>
              <a:t>El Administrador del Frisco </a:t>
            </a:r>
            <a:r>
              <a:rPr lang="es-ES" altLang="es-CO" b="1" i="1" u="sng" dirty="0">
                <a:cs typeface="Arial" panose="020B0604020202020204" pitchFamily="34" charset="0"/>
              </a:rPr>
              <a:t>solamente administra bienes que hayan sido recibidos materialmente.   </a:t>
            </a:r>
            <a:r>
              <a:rPr lang="es-ES" altLang="es-CO" dirty="0">
                <a:cs typeface="Arial" panose="020B0604020202020204" pitchFamily="34" charset="0"/>
              </a:rPr>
              <a:t>Se entiende entregado un bien para administración del Frisco con la </a:t>
            </a:r>
            <a:r>
              <a:rPr lang="es-ES" altLang="es-CO" b="1" i="1" u="sng" dirty="0">
                <a:cs typeface="Arial" panose="020B0604020202020204" pitchFamily="34" charset="0"/>
              </a:rPr>
              <a:t>suscripción del acta de materialización de la medida cautelar en que se deja constancia de la entrega  …</a:t>
            </a:r>
          </a:p>
        </p:txBody>
      </p:sp>
      <p:sp>
        <p:nvSpPr>
          <p:cNvPr id="12" name="Rectángulo 11">
            <a:extLst>
              <a:ext uri="{FF2B5EF4-FFF2-40B4-BE49-F238E27FC236}">
                <a16:creationId xmlns:a16="http://schemas.microsoft.com/office/drawing/2014/main" id="{1E23A1F4-5AD9-44EE-9505-D07C0E8F7663}"/>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4" name="CuadroTexto 13">
            <a:extLst>
              <a:ext uri="{FF2B5EF4-FFF2-40B4-BE49-F238E27FC236}">
                <a16:creationId xmlns:a16="http://schemas.microsoft.com/office/drawing/2014/main" id="{C7F7CAA8-AF2B-4648-A554-D53A5E92CD26}"/>
              </a:ext>
            </a:extLst>
          </p:cNvPr>
          <p:cNvSpPr txBox="1"/>
          <p:nvPr/>
        </p:nvSpPr>
        <p:spPr>
          <a:xfrm>
            <a:off x="7235190" y="6520419"/>
            <a:ext cx="4578984" cy="307777"/>
          </a:xfrm>
          <a:prstGeom prst="rect">
            <a:avLst/>
          </a:prstGeom>
          <a:noFill/>
        </p:spPr>
        <p:txBody>
          <a:bodyPr wrap="square" rtlCol="0">
            <a:spAutoFit/>
          </a:bodyPr>
          <a:lstStyle/>
          <a:p>
            <a:pPr algn="r"/>
            <a:r>
              <a:rPr lang="es-ES" sz="1400" dirty="0">
                <a:solidFill>
                  <a:srgbClr val="A9A8A9"/>
                </a:solidFill>
                <a:latin typeface="Lato Regular"/>
                <a:cs typeface="Lato Regular"/>
              </a:rPr>
              <a:t>Presidencia</a:t>
            </a:r>
          </a:p>
        </p:txBody>
      </p:sp>
    </p:spTree>
    <p:extLst>
      <p:ext uri="{BB962C8B-B14F-4D97-AF65-F5344CB8AC3E}">
        <p14:creationId xmlns:p14="http://schemas.microsoft.com/office/powerpoint/2010/main" val="15783638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36" name="CuadroTexto 3">
            <a:extLst>
              <a:ext uri="{FF2B5EF4-FFF2-40B4-BE49-F238E27FC236}">
                <a16:creationId xmlns:a16="http://schemas.microsoft.com/office/drawing/2014/main" id="{F1163990-5C82-407D-B66E-2CEA0FF8C968}"/>
              </a:ext>
            </a:extLst>
          </p:cNvPr>
          <p:cNvSpPr txBox="1">
            <a:spLocks noChangeArrowheads="1"/>
          </p:cNvSpPr>
          <p:nvPr/>
        </p:nvSpPr>
        <p:spPr bwMode="auto">
          <a:xfrm>
            <a:off x="1777093" y="46451"/>
            <a:ext cx="6202588"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ctr" eaLnBrk="1" hangingPunct="1"/>
            <a:r>
              <a:rPr lang="es-ES" altLang="es-CO" sz="3200" b="1" dirty="0">
                <a:solidFill>
                  <a:srgbClr val="000090"/>
                </a:solidFill>
              </a:rPr>
              <a:t>Inventario del FRISCO</a:t>
            </a:r>
          </a:p>
          <a:p>
            <a:pPr algn="ctr" eaLnBrk="1" hangingPunct="1"/>
            <a:r>
              <a:rPr lang="es-ES" altLang="es-CO" dirty="0">
                <a:solidFill>
                  <a:srgbClr val="000090"/>
                </a:solidFill>
              </a:rPr>
              <a:t>Corte 31 julio de 2021</a:t>
            </a:r>
          </a:p>
        </p:txBody>
      </p:sp>
      <p:pic>
        <p:nvPicPr>
          <p:cNvPr id="6" name="Imagen 5">
            <a:extLst>
              <a:ext uri="{FF2B5EF4-FFF2-40B4-BE49-F238E27FC236}">
                <a16:creationId xmlns:a16="http://schemas.microsoft.com/office/drawing/2014/main" id="{EFFA429F-10B0-4712-8408-9F4B2407D15B}"/>
              </a:ext>
            </a:extLst>
          </p:cNvPr>
          <p:cNvPicPr>
            <a:picLocks noChangeAspect="1"/>
          </p:cNvPicPr>
          <p:nvPr/>
        </p:nvPicPr>
        <p:blipFill rotWithShape="1">
          <a:blip r:embed="rId5"/>
          <a:srcRect b="25174"/>
          <a:stretch/>
        </p:blipFill>
        <p:spPr>
          <a:xfrm>
            <a:off x="625898" y="928045"/>
            <a:ext cx="10585362" cy="5131558"/>
          </a:xfrm>
          <a:prstGeom prst="rect">
            <a:avLst/>
          </a:prstGeom>
        </p:spPr>
      </p:pic>
      <p:grpSp>
        <p:nvGrpSpPr>
          <p:cNvPr id="29" name="Grupo 28">
            <a:extLst>
              <a:ext uri="{FF2B5EF4-FFF2-40B4-BE49-F238E27FC236}">
                <a16:creationId xmlns:a16="http://schemas.microsoft.com/office/drawing/2014/main" id="{6223027D-F767-4BE4-9FAF-E28429FA391E}"/>
              </a:ext>
            </a:extLst>
          </p:cNvPr>
          <p:cNvGrpSpPr/>
          <p:nvPr/>
        </p:nvGrpSpPr>
        <p:grpSpPr>
          <a:xfrm>
            <a:off x="240898" y="1554255"/>
            <a:ext cx="3704039" cy="4851171"/>
            <a:chOff x="124247" y="1082000"/>
            <a:chExt cx="3704039" cy="4851171"/>
          </a:xfrm>
        </p:grpSpPr>
        <p:pic>
          <p:nvPicPr>
            <p:cNvPr id="30" name="Imagen 29">
              <a:extLst>
                <a:ext uri="{FF2B5EF4-FFF2-40B4-BE49-F238E27FC236}">
                  <a16:creationId xmlns:a16="http://schemas.microsoft.com/office/drawing/2014/main" id="{6F79B67D-7694-43F5-BEEA-D7B686114459}"/>
                </a:ext>
              </a:extLst>
            </p:cNvPr>
            <p:cNvPicPr>
              <a:picLocks noChangeAspect="1"/>
            </p:cNvPicPr>
            <p:nvPr/>
          </p:nvPicPr>
          <p:blipFill>
            <a:blip r:embed="rId6"/>
            <a:stretch>
              <a:fillRect/>
            </a:stretch>
          </p:blipFill>
          <p:spPr>
            <a:xfrm>
              <a:off x="124247" y="1208553"/>
              <a:ext cx="1968156" cy="1333025"/>
            </a:xfrm>
            <a:prstGeom prst="rect">
              <a:avLst/>
            </a:prstGeom>
          </p:spPr>
        </p:pic>
        <p:pic>
          <p:nvPicPr>
            <p:cNvPr id="31" name="Imagen 30">
              <a:extLst>
                <a:ext uri="{FF2B5EF4-FFF2-40B4-BE49-F238E27FC236}">
                  <a16:creationId xmlns:a16="http://schemas.microsoft.com/office/drawing/2014/main" id="{3F98FCCA-C9D9-4713-9BD0-AD063687719A}"/>
                </a:ext>
              </a:extLst>
            </p:cNvPr>
            <p:cNvPicPr>
              <a:picLocks noChangeAspect="1"/>
            </p:cNvPicPr>
            <p:nvPr/>
          </p:nvPicPr>
          <p:blipFill>
            <a:blip r:embed="rId7"/>
            <a:stretch>
              <a:fillRect/>
            </a:stretch>
          </p:blipFill>
          <p:spPr>
            <a:xfrm>
              <a:off x="2075702" y="1082000"/>
              <a:ext cx="1752584" cy="1459578"/>
            </a:xfrm>
            <a:prstGeom prst="rect">
              <a:avLst/>
            </a:prstGeom>
          </p:spPr>
        </p:pic>
        <p:pic>
          <p:nvPicPr>
            <p:cNvPr id="32" name="Imagen 31">
              <a:extLst>
                <a:ext uri="{FF2B5EF4-FFF2-40B4-BE49-F238E27FC236}">
                  <a16:creationId xmlns:a16="http://schemas.microsoft.com/office/drawing/2014/main" id="{11F3C1D3-FF79-45D8-9F40-B5D08781A7DD}"/>
                </a:ext>
              </a:extLst>
            </p:cNvPr>
            <p:cNvPicPr>
              <a:picLocks noChangeAspect="1"/>
            </p:cNvPicPr>
            <p:nvPr/>
          </p:nvPicPr>
          <p:blipFill>
            <a:blip r:embed="rId8"/>
            <a:stretch>
              <a:fillRect/>
            </a:stretch>
          </p:blipFill>
          <p:spPr>
            <a:xfrm>
              <a:off x="145999" y="2531312"/>
              <a:ext cx="1929703" cy="1749569"/>
            </a:xfrm>
            <a:prstGeom prst="rect">
              <a:avLst/>
            </a:prstGeom>
          </p:spPr>
        </p:pic>
        <p:pic>
          <p:nvPicPr>
            <p:cNvPr id="33" name="Imagen 32">
              <a:extLst>
                <a:ext uri="{FF2B5EF4-FFF2-40B4-BE49-F238E27FC236}">
                  <a16:creationId xmlns:a16="http://schemas.microsoft.com/office/drawing/2014/main" id="{956FCBCA-9C03-4AF8-8813-B64E23E1CA81}"/>
                </a:ext>
              </a:extLst>
            </p:cNvPr>
            <p:cNvPicPr>
              <a:picLocks noChangeAspect="1"/>
            </p:cNvPicPr>
            <p:nvPr/>
          </p:nvPicPr>
          <p:blipFill>
            <a:blip r:embed="rId9"/>
            <a:stretch>
              <a:fillRect/>
            </a:stretch>
          </p:blipFill>
          <p:spPr>
            <a:xfrm>
              <a:off x="2075702" y="2475008"/>
              <a:ext cx="1752584" cy="1749568"/>
            </a:xfrm>
            <a:prstGeom prst="rect">
              <a:avLst/>
            </a:prstGeom>
          </p:spPr>
        </p:pic>
        <p:pic>
          <p:nvPicPr>
            <p:cNvPr id="34" name="Imagen 33">
              <a:extLst>
                <a:ext uri="{FF2B5EF4-FFF2-40B4-BE49-F238E27FC236}">
                  <a16:creationId xmlns:a16="http://schemas.microsoft.com/office/drawing/2014/main" id="{D91B4B53-755E-46D0-8390-3E74F651F949}"/>
                </a:ext>
              </a:extLst>
            </p:cNvPr>
            <p:cNvPicPr>
              <a:picLocks noChangeAspect="1"/>
            </p:cNvPicPr>
            <p:nvPr/>
          </p:nvPicPr>
          <p:blipFill>
            <a:blip r:embed="rId10"/>
            <a:stretch>
              <a:fillRect/>
            </a:stretch>
          </p:blipFill>
          <p:spPr>
            <a:xfrm>
              <a:off x="145999" y="4210926"/>
              <a:ext cx="1896605" cy="1722244"/>
            </a:xfrm>
            <a:prstGeom prst="rect">
              <a:avLst/>
            </a:prstGeom>
          </p:spPr>
        </p:pic>
        <p:pic>
          <p:nvPicPr>
            <p:cNvPr id="37" name="Imagen 36">
              <a:extLst>
                <a:ext uri="{FF2B5EF4-FFF2-40B4-BE49-F238E27FC236}">
                  <a16:creationId xmlns:a16="http://schemas.microsoft.com/office/drawing/2014/main" id="{21742F66-3C23-4630-817E-4C614A85F0BF}"/>
                </a:ext>
              </a:extLst>
            </p:cNvPr>
            <p:cNvPicPr>
              <a:picLocks noChangeAspect="1"/>
            </p:cNvPicPr>
            <p:nvPr/>
          </p:nvPicPr>
          <p:blipFill rotWithShape="1">
            <a:blip r:embed="rId11"/>
            <a:srcRect b="14958"/>
            <a:stretch/>
          </p:blipFill>
          <p:spPr>
            <a:xfrm>
              <a:off x="2042604" y="4226265"/>
              <a:ext cx="1776908" cy="1706906"/>
            </a:xfrm>
            <a:prstGeom prst="rect">
              <a:avLst/>
            </a:prstGeom>
          </p:spPr>
        </p:pic>
      </p:grpSp>
      <p:grpSp>
        <p:nvGrpSpPr>
          <p:cNvPr id="40" name="Grupo 39">
            <a:extLst>
              <a:ext uri="{FF2B5EF4-FFF2-40B4-BE49-F238E27FC236}">
                <a16:creationId xmlns:a16="http://schemas.microsoft.com/office/drawing/2014/main" id="{0AF6C46E-9F61-456F-90FF-E471061D360F}"/>
              </a:ext>
            </a:extLst>
          </p:cNvPr>
          <p:cNvGrpSpPr/>
          <p:nvPr/>
        </p:nvGrpSpPr>
        <p:grpSpPr>
          <a:xfrm>
            <a:off x="4143808" y="1489531"/>
            <a:ext cx="4061653" cy="4982031"/>
            <a:chOff x="4143808" y="1666955"/>
            <a:chExt cx="4061653" cy="4982031"/>
          </a:xfrm>
        </p:grpSpPr>
        <p:grpSp>
          <p:nvGrpSpPr>
            <p:cNvPr id="41" name="Grupo 40">
              <a:extLst>
                <a:ext uri="{FF2B5EF4-FFF2-40B4-BE49-F238E27FC236}">
                  <a16:creationId xmlns:a16="http://schemas.microsoft.com/office/drawing/2014/main" id="{371B1A1F-BA1A-4326-9527-76B868B7198D}"/>
                </a:ext>
              </a:extLst>
            </p:cNvPr>
            <p:cNvGrpSpPr/>
            <p:nvPr/>
          </p:nvGrpSpPr>
          <p:grpSpPr>
            <a:xfrm>
              <a:off x="4192462" y="1666955"/>
              <a:ext cx="4012999" cy="3535436"/>
              <a:chOff x="3975590" y="3556321"/>
              <a:chExt cx="4012999" cy="3327606"/>
            </a:xfrm>
          </p:grpSpPr>
          <p:grpSp>
            <p:nvGrpSpPr>
              <p:cNvPr id="43" name="Grupo 42">
                <a:extLst>
                  <a:ext uri="{FF2B5EF4-FFF2-40B4-BE49-F238E27FC236}">
                    <a16:creationId xmlns:a16="http://schemas.microsoft.com/office/drawing/2014/main" id="{39BA1D8E-614B-4E45-BBE8-40F35041638A}"/>
                  </a:ext>
                </a:extLst>
              </p:cNvPr>
              <p:cNvGrpSpPr/>
              <p:nvPr/>
            </p:nvGrpSpPr>
            <p:grpSpPr>
              <a:xfrm>
                <a:off x="3975590" y="4584509"/>
                <a:ext cx="4012999" cy="2299418"/>
                <a:chOff x="6279210" y="6799703"/>
                <a:chExt cx="4012999" cy="2473316"/>
              </a:xfrm>
            </p:grpSpPr>
            <p:pic>
              <p:nvPicPr>
                <p:cNvPr id="45" name="Imagen 44">
                  <a:extLst>
                    <a:ext uri="{FF2B5EF4-FFF2-40B4-BE49-F238E27FC236}">
                      <a16:creationId xmlns:a16="http://schemas.microsoft.com/office/drawing/2014/main" id="{00DDD02B-B11F-4F14-9C68-764516E3F546}"/>
                    </a:ext>
                  </a:extLst>
                </p:cNvPr>
                <p:cNvPicPr>
                  <a:picLocks noChangeAspect="1"/>
                </p:cNvPicPr>
                <p:nvPr/>
              </p:nvPicPr>
              <p:blipFill>
                <a:blip r:embed="rId12"/>
                <a:stretch>
                  <a:fillRect/>
                </a:stretch>
              </p:blipFill>
              <p:spPr>
                <a:xfrm>
                  <a:off x="6279210" y="6799703"/>
                  <a:ext cx="4012999" cy="950515"/>
                </a:xfrm>
                <a:prstGeom prst="rect">
                  <a:avLst/>
                </a:prstGeom>
              </p:spPr>
            </p:pic>
            <p:pic>
              <p:nvPicPr>
                <p:cNvPr id="46" name="Imagen 45">
                  <a:extLst>
                    <a:ext uri="{FF2B5EF4-FFF2-40B4-BE49-F238E27FC236}">
                      <a16:creationId xmlns:a16="http://schemas.microsoft.com/office/drawing/2014/main" id="{CCEF98C7-85A6-4033-9F27-ED94A7381418}"/>
                    </a:ext>
                  </a:extLst>
                </p:cNvPr>
                <p:cNvPicPr>
                  <a:picLocks noChangeAspect="1"/>
                </p:cNvPicPr>
                <p:nvPr/>
              </p:nvPicPr>
              <p:blipFill rotWithShape="1">
                <a:blip r:embed="rId13"/>
                <a:srcRect l="10715" t="14995" r="11548" b="43947"/>
                <a:stretch/>
              </p:blipFill>
              <p:spPr>
                <a:xfrm>
                  <a:off x="6279210" y="7575614"/>
                  <a:ext cx="4004091" cy="1697405"/>
                </a:xfrm>
                <a:prstGeom prst="rect">
                  <a:avLst/>
                </a:prstGeom>
              </p:spPr>
            </p:pic>
          </p:grpSp>
          <p:pic>
            <p:nvPicPr>
              <p:cNvPr id="44" name="Picture 2" descr="La Rebaja | Sedes | Directorio telefonico">
                <a:extLst>
                  <a:ext uri="{FF2B5EF4-FFF2-40B4-BE49-F238E27FC236}">
                    <a16:creationId xmlns:a16="http://schemas.microsoft.com/office/drawing/2014/main" id="{42D8AC6C-7E1B-4006-843B-76E32F81662A}"/>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975590" y="3556321"/>
                <a:ext cx="4004091" cy="1081105"/>
              </a:xfrm>
              <a:prstGeom prst="rect">
                <a:avLst/>
              </a:prstGeom>
              <a:noFill/>
              <a:extLst>
                <a:ext uri="{909E8E84-426E-40DD-AFC4-6F175D3DCCD1}">
                  <a14:hiddenFill xmlns:a14="http://schemas.microsoft.com/office/drawing/2010/main">
                    <a:solidFill>
                      <a:srgbClr val="FFFFFF"/>
                    </a:solidFill>
                  </a14:hiddenFill>
                </a:ext>
              </a:extLst>
            </p:spPr>
          </p:pic>
        </p:grpSp>
        <p:pic>
          <p:nvPicPr>
            <p:cNvPr id="42" name="Picture 10" descr="Cemex Colombia suscribió contrato para la operación de planta de Maceo por  21 años - Valora Analitik">
              <a:extLst>
                <a:ext uri="{FF2B5EF4-FFF2-40B4-BE49-F238E27FC236}">
                  <a16:creationId xmlns:a16="http://schemas.microsoft.com/office/drawing/2014/main" id="{5CC2B64A-1242-401E-B108-7D7AB7F418F5}"/>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4143808" y="5202391"/>
              <a:ext cx="3983673" cy="1446595"/>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47" name="Grupo 46">
            <a:extLst>
              <a:ext uri="{FF2B5EF4-FFF2-40B4-BE49-F238E27FC236}">
                <a16:creationId xmlns:a16="http://schemas.microsoft.com/office/drawing/2014/main" id="{86B8B21D-57F6-43D0-AEB6-365A53DCAD1E}"/>
              </a:ext>
            </a:extLst>
          </p:cNvPr>
          <p:cNvGrpSpPr/>
          <p:nvPr/>
        </p:nvGrpSpPr>
        <p:grpSpPr>
          <a:xfrm>
            <a:off x="8255839" y="1567903"/>
            <a:ext cx="3840164" cy="4890199"/>
            <a:chOff x="8134779" y="1082000"/>
            <a:chExt cx="3840164" cy="4890199"/>
          </a:xfrm>
        </p:grpSpPr>
        <p:pic>
          <p:nvPicPr>
            <p:cNvPr id="48" name="Imagen 47">
              <a:extLst>
                <a:ext uri="{FF2B5EF4-FFF2-40B4-BE49-F238E27FC236}">
                  <a16:creationId xmlns:a16="http://schemas.microsoft.com/office/drawing/2014/main" id="{CB664B6A-6755-4E4C-8107-397FEB7B08AD}"/>
                </a:ext>
              </a:extLst>
            </p:cNvPr>
            <p:cNvPicPr>
              <a:picLocks noChangeAspect="1"/>
            </p:cNvPicPr>
            <p:nvPr/>
          </p:nvPicPr>
          <p:blipFill rotWithShape="1">
            <a:blip r:embed="rId16"/>
            <a:srcRect l="12346" t="21114" r="63654" b="22243"/>
            <a:stretch/>
          </p:blipFill>
          <p:spPr>
            <a:xfrm>
              <a:off x="8134779" y="1082000"/>
              <a:ext cx="2020362" cy="1623016"/>
            </a:xfrm>
            <a:prstGeom prst="rect">
              <a:avLst/>
            </a:prstGeom>
          </p:spPr>
        </p:pic>
        <p:pic>
          <p:nvPicPr>
            <p:cNvPr id="49" name="Imagen 48">
              <a:extLst>
                <a:ext uri="{FF2B5EF4-FFF2-40B4-BE49-F238E27FC236}">
                  <a16:creationId xmlns:a16="http://schemas.microsoft.com/office/drawing/2014/main" id="{6D9500D5-97CC-461B-A85B-7FBC19835F5F}"/>
                </a:ext>
              </a:extLst>
            </p:cNvPr>
            <p:cNvPicPr>
              <a:picLocks noChangeAspect="1"/>
            </p:cNvPicPr>
            <p:nvPr/>
          </p:nvPicPr>
          <p:blipFill>
            <a:blip r:embed="rId17"/>
            <a:stretch>
              <a:fillRect/>
            </a:stretch>
          </p:blipFill>
          <p:spPr>
            <a:xfrm rot="16200000">
              <a:off x="10265107" y="979809"/>
              <a:ext cx="1556573" cy="1863096"/>
            </a:xfrm>
            <a:prstGeom prst="rect">
              <a:avLst/>
            </a:prstGeom>
          </p:spPr>
        </p:pic>
        <p:pic>
          <p:nvPicPr>
            <p:cNvPr id="50" name="Picture 4" descr="350918_Foto: Suministrada a BLU Radio">
              <a:extLst>
                <a:ext uri="{FF2B5EF4-FFF2-40B4-BE49-F238E27FC236}">
                  <a16:creationId xmlns:a16="http://schemas.microsoft.com/office/drawing/2014/main" id="{A29E2400-2466-4600-A960-D4F1DD61DE78}"/>
                </a:ext>
              </a:extLst>
            </p:cNvPr>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8143688" y="2705016"/>
              <a:ext cx="1896605" cy="1644167"/>
            </a:xfrm>
            <a:prstGeom prst="rect">
              <a:avLst/>
            </a:prstGeom>
            <a:noFill/>
            <a:extLst>
              <a:ext uri="{909E8E84-426E-40DD-AFC4-6F175D3DCCD1}">
                <a14:hiddenFill xmlns:a14="http://schemas.microsoft.com/office/drawing/2010/main">
                  <a:solidFill>
                    <a:srgbClr val="FFFFFF"/>
                  </a:solidFill>
                </a14:hiddenFill>
              </a:ext>
            </a:extLst>
          </p:spPr>
        </p:pic>
        <p:pic>
          <p:nvPicPr>
            <p:cNvPr id="51" name="Picture 6" descr="Los ferraris y lujos del narco capturado en Llanogrande | Revelaciones del  bajo mundo">
              <a:extLst>
                <a:ext uri="{FF2B5EF4-FFF2-40B4-BE49-F238E27FC236}">
                  <a16:creationId xmlns:a16="http://schemas.microsoft.com/office/drawing/2014/main" id="{BCCC5250-4A46-4954-BF35-C6370C832C87}"/>
                </a:ext>
              </a:extLst>
            </p:cNvPr>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10078339" y="4339956"/>
              <a:ext cx="1896604" cy="1628795"/>
            </a:xfrm>
            <a:prstGeom prst="rect">
              <a:avLst/>
            </a:prstGeom>
            <a:noFill/>
            <a:extLst>
              <a:ext uri="{909E8E84-426E-40DD-AFC4-6F175D3DCCD1}">
                <a14:hiddenFill xmlns:a14="http://schemas.microsoft.com/office/drawing/2010/main">
                  <a:solidFill>
                    <a:srgbClr val="FFFFFF"/>
                  </a:solidFill>
                </a14:hiddenFill>
              </a:ext>
            </a:extLst>
          </p:spPr>
        </p:pic>
        <p:pic>
          <p:nvPicPr>
            <p:cNvPr id="53" name="Imagen 52">
              <a:extLst>
                <a:ext uri="{FF2B5EF4-FFF2-40B4-BE49-F238E27FC236}">
                  <a16:creationId xmlns:a16="http://schemas.microsoft.com/office/drawing/2014/main" id="{2D778B7A-BE67-4843-AF34-378DDB571F43}"/>
                </a:ext>
              </a:extLst>
            </p:cNvPr>
            <p:cNvPicPr>
              <a:picLocks noChangeAspect="1"/>
            </p:cNvPicPr>
            <p:nvPr/>
          </p:nvPicPr>
          <p:blipFill>
            <a:blip r:embed="rId20"/>
            <a:stretch>
              <a:fillRect/>
            </a:stretch>
          </p:blipFill>
          <p:spPr>
            <a:xfrm>
              <a:off x="8147758" y="4343405"/>
              <a:ext cx="1930581" cy="1628794"/>
            </a:xfrm>
            <a:prstGeom prst="rect">
              <a:avLst/>
            </a:prstGeom>
          </p:spPr>
        </p:pic>
        <p:pic>
          <p:nvPicPr>
            <p:cNvPr id="55" name="Imagen 54">
              <a:extLst>
                <a:ext uri="{FF2B5EF4-FFF2-40B4-BE49-F238E27FC236}">
                  <a16:creationId xmlns:a16="http://schemas.microsoft.com/office/drawing/2014/main" id="{3833055B-5A30-4CB2-BE24-C28A3B97C11B}"/>
                </a:ext>
              </a:extLst>
            </p:cNvPr>
            <p:cNvPicPr>
              <a:picLocks noChangeAspect="1"/>
            </p:cNvPicPr>
            <p:nvPr/>
          </p:nvPicPr>
          <p:blipFill rotWithShape="1">
            <a:blip r:embed="rId21"/>
            <a:srcRect l="2549" t="4975" r="3521" b="33599"/>
            <a:stretch/>
          </p:blipFill>
          <p:spPr>
            <a:xfrm>
              <a:off x="10049202" y="2689644"/>
              <a:ext cx="1925740" cy="1650312"/>
            </a:xfrm>
            <a:prstGeom prst="rect">
              <a:avLst/>
            </a:prstGeom>
          </p:spPr>
        </p:pic>
      </p:grpSp>
      <p:sp>
        <p:nvSpPr>
          <p:cNvPr id="56" name="Rectángulo 55">
            <a:extLst>
              <a:ext uri="{FF2B5EF4-FFF2-40B4-BE49-F238E27FC236}">
                <a16:creationId xmlns:a16="http://schemas.microsoft.com/office/drawing/2014/main" id="{442E25AE-754B-43FE-B906-FE8211EB72B7}"/>
              </a:ext>
            </a:extLst>
          </p:cNvPr>
          <p:cNvSpPr/>
          <p:nvPr/>
        </p:nvSpPr>
        <p:spPr>
          <a:xfrm>
            <a:off x="18279" y="6526345"/>
            <a:ext cx="12173721" cy="33586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white"/>
                </a:solidFill>
                <a:effectLst/>
                <a:uLnTx/>
                <a:uFillTx/>
                <a:latin typeface="Calibri" panose="020F0502020204030204"/>
                <a:ea typeface="+mn-ea"/>
                <a:cs typeface="+mn-cs"/>
              </a:rPr>
              <a:t>Séptima Comisión Intersectorial de Extinción de Dominio</a:t>
            </a:r>
          </a:p>
        </p:txBody>
      </p:sp>
    </p:spTree>
    <p:extLst>
      <p:ext uri="{BB962C8B-B14F-4D97-AF65-F5344CB8AC3E}">
        <p14:creationId xmlns:p14="http://schemas.microsoft.com/office/powerpoint/2010/main" val="29199406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4" name="Rectángulo 7">
            <a:extLst>
              <a:ext uri="{FF2B5EF4-FFF2-40B4-BE49-F238E27FC236}">
                <a16:creationId xmlns:a16="http://schemas.microsoft.com/office/drawing/2014/main" id="{ABE5829D-389E-4EA2-98AA-F91E59F4B61E}"/>
              </a:ext>
            </a:extLst>
          </p:cNvPr>
          <p:cNvSpPr>
            <a:spLocks noChangeArrowheads="1"/>
          </p:cNvSpPr>
          <p:nvPr/>
        </p:nvSpPr>
        <p:spPr bwMode="auto">
          <a:xfrm>
            <a:off x="630516" y="1718618"/>
            <a:ext cx="11099409" cy="341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s-CO" sz="7200" b="1" i="0" u="none" strike="noStrike" kern="1200" cap="none" spc="0" normalizeH="0" baseline="0" noProof="0" dirty="0">
                <a:ln>
                  <a:noFill/>
                </a:ln>
                <a:solidFill>
                  <a:srgbClr val="000A8B"/>
                </a:solidFill>
                <a:effectLst/>
                <a:uLnTx/>
                <a:uFillTx/>
                <a:latin typeface="Calibri" panose="020F0502020204030204" pitchFamily="34" charset="0"/>
                <a:ea typeface="+mn-ea"/>
                <a:cs typeface="+mn-cs"/>
              </a:rPr>
              <a:t>Nueva Concepción de la Administración de </a:t>
            </a:r>
          </a:p>
          <a:p>
            <a:pPr marL="0" marR="0" lvl="0" indent="0" algn="r" defTabSz="457200" rtl="0" eaLnBrk="1" fontAlgn="auto" latinLnBrk="0" hangingPunct="1">
              <a:lnSpc>
                <a:spcPct val="100000"/>
              </a:lnSpc>
              <a:spcBef>
                <a:spcPts val="0"/>
              </a:spcBef>
              <a:spcAft>
                <a:spcPts val="0"/>
              </a:spcAft>
              <a:buClrTx/>
              <a:buSzTx/>
              <a:buFontTx/>
              <a:buNone/>
              <a:tabLst/>
              <a:defRPr/>
            </a:pPr>
            <a:r>
              <a:rPr kumimoji="0" lang="es-CO" sz="7200" b="1" i="0" u="none" strike="noStrike" kern="1200" cap="none" spc="0" normalizeH="0" baseline="0" noProof="0" dirty="0">
                <a:ln>
                  <a:noFill/>
                </a:ln>
                <a:solidFill>
                  <a:srgbClr val="000A8B"/>
                </a:solidFill>
                <a:effectLst/>
                <a:uLnTx/>
                <a:uFillTx/>
                <a:latin typeface="Calibri" panose="020F0502020204030204" pitchFamily="34" charset="0"/>
                <a:ea typeface="+mn-ea"/>
                <a:cs typeface="+mn-cs"/>
              </a:rPr>
              <a:t>Bienes de Origen Ilícito</a:t>
            </a:r>
          </a:p>
        </p:txBody>
      </p:sp>
      <p:sp>
        <p:nvSpPr>
          <p:cNvPr id="7" name="Rectángulo 6">
            <a:extLst>
              <a:ext uri="{FF2B5EF4-FFF2-40B4-BE49-F238E27FC236}">
                <a16:creationId xmlns:a16="http://schemas.microsoft.com/office/drawing/2014/main" id="{50F7ED04-3313-439E-BDE0-0D699C410F7C}"/>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white"/>
              </a:solidFill>
              <a:effectLst/>
              <a:uLnTx/>
              <a:uFillTx/>
              <a:latin typeface="Calibri"/>
              <a:ea typeface="+mn-ea"/>
              <a:cs typeface="+mn-cs"/>
            </a:endParaRPr>
          </a:p>
        </p:txBody>
      </p:sp>
      <p:sp>
        <p:nvSpPr>
          <p:cNvPr id="10" name="CuadroTexto 9">
            <a:extLst>
              <a:ext uri="{FF2B5EF4-FFF2-40B4-BE49-F238E27FC236}">
                <a16:creationId xmlns:a16="http://schemas.microsoft.com/office/drawing/2014/main" id="{EC6FAB80-12E2-424E-A1B9-CF01AEB8CB0D}"/>
              </a:ext>
            </a:extLst>
          </p:cNvPr>
          <p:cNvSpPr txBox="1"/>
          <p:nvPr/>
        </p:nvSpPr>
        <p:spPr>
          <a:xfrm>
            <a:off x="7235190" y="6520419"/>
            <a:ext cx="4578984" cy="307777"/>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s-ES" sz="1400" b="0" i="0" u="none" strike="noStrike" kern="1200" cap="none" spc="0" normalizeH="0" baseline="0" noProof="0" dirty="0">
                <a:ln>
                  <a:noFill/>
                </a:ln>
                <a:solidFill>
                  <a:srgbClr val="A9A8A9"/>
                </a:solidFill>
                <a:effectLst/>
                <a:uLnTx/>
                <a:uFillTx/>
                <a:latin typeface="Lato Regular"/>
                <a:ea typeface="+mn-ea"/>
                <a:cs typeface="Lato Regular"/>
              </a:rPr>
              <a:t>Presidencia</a:t>
            </a:r>
          </a:p>
        </p:txBody>
      </p:sp>
    </p:spTree>
    <p:extLst>
      <p:ext uri="{BB962C8B-B14F-4D97-AF65-F5344CB8AC3E}">
        <p14:creationId xmlns:p14="http://schemas.microsoft.com/office/powerpoint/2010/main" val="10151811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F3C4D58-19C6-4A08-A51B-561AEF5AB9F2}"/>
              </a:ext>
            </a:extLst>
          </p:cNvPr>
          <p:cNvSpPr>
            <a:spLocks noGrp="1"/>
          </p:cNvSpPr>
          <p:nvPr>
            <p:ph type="title"/>
          </p:nvPr>
        </p:nvSpPr>
        <p:spPr>
          <a:xfrm>
            <a:off x="297181" y="644350"/>
            <a:ext cx="4907458" cy="1325563"/>
          </a:xfrm>
        </p:spPr>
        <p:txBody>
          <a:bodyPr>
            <a:normAutofit fontScale="90000"/>
          </a:bodyPr>
          <a:lstStyle/>
          <a:p>
            <a:r>
              <a:rPr lang="es-ES" dirty="0">
                <a:latin typeface="Rockwell" panose="02060603020205020403" pitchFamily="18" charset="0"/>
              </a:rPr>
              <a:t>¿QUÉ ES LA SOCIEDAD DE ACTIVOS ESPECIALES?</a:t>
            </a:r>
            <a:endParaRPr lang="es-CO" dirty="0">
              <a:latin typeface="Rockwell" panose="02060603020205020403" pitchFamily="18" charset="0"/>
            </a:endParaRPr>
          </a:p>
        </p:txBody>
      </p:sp>
      <p:sp>
        <p:nvSpPr>
          <p:cNvPr id="3" name="Marcador de contenido 2">
            <a:extLst>
              <a:ext uri="{FF2B5EF4-FFF2-40B4-BE49-F238E27FC236}">
                <a16:creationId xmlns:a16="http://schemas.microsoft.com/office/drawing/2014/main" id="{CF96A7AC-A69F-43E2-99D8-9CCE948686A9}"/>
              </a:ext>
            </a:extLst>
          </p:cNvPr>
          <p:cNvSpPr>
            <a:spLocks noGrp="1"/>
          </p:cNvSpPr>
          <p:nvPr>
            <p:ph idx="1"/>
          </p:nvPr>
        </p:nvSpPr>
        <p:spPr>
          <a:xfrm>
            <a:off x="551363" y="2871982"/>
            <a:ext cx="4399094" cy="3181684"/>
          </a:xfrm>
        </p:spPr>
        <p:txBody>
          <a:bodyPr anchor="t">
            <a:normAutofit fontScale="85000" lnSpcReduction="20000"/>
          </a:bodyPr>
          <a:lstStyle/>
          <a:p>
            <a:pPr marL="0" indent="0" algn="just">
              <a:buNone/>
            </a:pPr>
            <a:r>
              <a:rPr lang="es-ES" sz="2000" dirty="0"/>
              <a:t>Somos los administradores del FRISCO, por disposición de la Ley 1708 de 2014. Lo cual implica que somos los administradores de los activos (inmuebles, muebles y sociedades) sobre los que se ha declarado la figura de la extinción de dominio, o que están afectados por una medida cautelar dentro de un proceso de esta naturaleza. </a:t>
            </a:r>
          </a:p>
          <a:p>
            <a:pPr marL="0" indent="0" algn="just">
              <a:buNone/>
            </a:pPr>
            <a:endParaRPr lang="es-ES" sz="2000" dirty="0"/>
          </a:p>
          <a:p>
            <a:pPr marL="0" indent="0" algn="just">
              <a:buNone/>
            </a:pPr>
            <a:r>
              <a:rPr lang="es-ES" altLang="es-CO" sz="2000" dirty="0"/>
              <a:t>Empresa de economía mixta, autorizada por la Ley, de naturaleza única, sometida al régimen del derecho privado y vinculada al Ministerio de Hacienda y Crédito Público.</a:t>
            </a:r>
            <a:endParaRPr lang="es-CO" sz="2000" dirty="0"/>
          </a:p>
        </p:txBody>
      </p:sp>
      <p:pic>
        <p:nvPicPr>
          <p:cNvPr id="4" name="Imagen 3">
            <a:extLst>
              <a:ext uri="{FF2B5EF4-FFF2-40B4-BE49-F238E27FC236}">
                <a16:creationId xmlns:a16="http://schemas.microsoft.com/office/drawing/2014/main" id="{6BEC2F67-EA21-40B8-8D68-4471505E7A3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87611" y="965616"/>
            <a:ext cx="4622052" cy="2008595"/>
          </a:xfrm>
          <a:prstGeom prst="rect">
            <a:avLst/>
          </a:prstGeom>
        </p:spPr>
      </p:pic>
      <p:pic>
        <p:nvPicPr>
          <p:cNvPr id="5" name="Imagen 4">
            <a:extLst>
              <a:ext uri="{FF2B5EF4-FFF2-40B4-BE49-F238E27FC236}">
                <a16:creationId xmlns:a16="http://schemas.microsoft.com/office/drawing/2014/main" id="{05E717A7-A611-4775-B04A-A792BFCDD01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87612" y="4610295"/>
            <a:ext cx="4622052" cy="797303"/>
          </a:xfrm>
          <a:prstGeom prst="rect">
            <a:avLst/>
          </a:prstGeom>
        </p:spPr>
      </p:pic>
      <p:sp>
        <p:nvSpPr>
          <p:cNvPr id="11" name="Rectángulo 10">
            <a:extLst>
              <a:ext uri="{FF2B5EF4-FFF2-40B4-BE49-F238E27FC236}">
                <a16:creationId xmlns:a16="http://schemas.microsoft.com/office/drawing/2014/main" id="{38DE783E-D0E6-4C53-A9F9-1A7CD13608FE}"/>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CuadroTexto 12">
            <a:extLst>
              <a:ext uri="{FF2B5EF4-FFF2-40B4-BE49-F238E27FC236}">
                <a16:creationId xmlns:a16="http://schemas.microsoft.com/office/drawing/2014/main" id="{7A31A182-828D-4015-98EE-0CD7E030A104}"/>
              </a:ext>
            </a:extLst>
          </p:cNvPr>
          <p:cNvSpPr txBox="1"/>
          <p:nvPr/>
        </p:nvSpPr>
        <p:spPr>
          <a:xfrm>
            <a:off x="7235190" y="6520419"/>
            <a:ext cx="4578984" cy="307777"/>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s-ES" sz="1400" b="0" i="0" u="none" strike="noStrike" kern="1200" cap="none" spc="0" normalizeH="0" baseline="0" noProof="0" dirty="0">
                <a:ln>
                  <a:noFill/>
                </a:ln>
                <a:solidFill>
                  <a:srgbClr val="A9A8A9"/>
                </a:solidFill>
                <a:effectLst/>
                <a:uLnTx/>
                <a:uFillTx/>
                <a:latin typeface="Lato Regular"/>
                <a:ea typeface="+mn-ea"/>
                <a:cs typeface="Lato Regular"/>
              </a:rPr>
              <a:t>Presidencia</a:t>
            </a:r>
          </a:p>
        </p:txBody>
      </p:sp>
    </p:spTree>
    <p:extLst>
      <p:ext uri="{BB962C8B-B14F-4D97-AF65-F5344CB8AC3E}">
        <p14:creationId xmlns:p14="http://schemas.microsoft.com/office/powerpoint/2010/main" val="21851153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0634" y="160205"/>
            <a:ext cx="2446108" cy="106321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1" name="CuadroTexto 3">
            <a:extLst>
              <a:ext uri="{FF2B5EF4-FFF2-40B4-BE49-F238E27FC236}">
                <a16:creationId xmlns:a16="http://schemas.microsoft.com/office/drawing/2014/main" id="{ECD7A5C7-4BAE-4B2E-9A62-5BB57B40AC88}"/>
              </a:ext>
            </a:extLst>
          </p:cNvPr>
          <p:cNvSpPr txBox="1">
            <a:spLocks noChangeArrowheads="1"/>
          </p:cNvSpPr>
          <p:nvPr/>
        </p:nvSpPr>
        <p:spPr bwMode="auto">
          <a:xfrm>
            <a:off x="2884683" y="952165"/>
            <a:ext cx="8588593" cy="830997"/>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r" eaLnBrk="1" hangingPunct="1"/>
            <a:r>
              <a:rPr lang="es-ES" altLang="es-CO" sz="2400" b="1" dirty="0">
                <a:solidFill>
                  <a:srgbClr val="000090"/>
                </a:solidFill>
                <a:latin typeface="Rockwell" panose="02060603020205020403" pitchFamily="18" charset="0"/>
              </a:rPr>
              <a:t>SAE EN LA LUCHA </a:t>
            </a:r>
            <a:r>
              <a:rPr lang="es-ES" altLang="es-CO" sz="2400" b="1" u="sng" dirty="0">
                <a:solidFill>
                  <a:srgbClr val="000090"/>
                </a:solidFill>
                <a:latin typeface="Rockwell" panose="02060603020205020403" pitchFamily="18" charset="0"/>
              </a:rPr>
              <a:t>INTEGRAL</a:t>
            </a:r>
            <a:r>
              <a:rPr lang="es-ES" altLang="es-CO" sz="2400" b="1" dirty="0">
                <a:solidFill>
                  <a:srgbClr val="000090"/>
                </a:solidFill>
                <a:latin typeface="Rockwell" panose="02060603020205020403" pitchFamily="18" charset="0"/>
              </a:rPr>
              <a:t> CONTRA EL CRIMEN ORGANIZADO</a:t>
            </a:r>
            <a:endParaRPr lang="es-ES" altLang="es-CO" sz="2400" b="1" dirty="0">
              <a:solidFill>
                <a:srgbClr val="000A8B"/>
              </a:solidFill>
              <a:latin typeface="Rockwell" panose="02060603020205020403" pitchFamily="18" charset="0"/>
            </a:endParaRPr>
          </a:p>
        </p:txBody>
      </p:sp>
      <p:sp>
        <p:nvSpPr>
          <p:cNvPr id="4" name="Flecha: pentágono 3">
            <a:hlinkClick r:id="rId5" action="ppaction://hlinksldjump"/>
            <a:extLst>
              <a:ext uri="{FF2B5EF4-FFF2-40B4-BE49-F238E27FC236}">
                <a16:creationId xmlns:a16="http://schemas.microsoft.com/office/drawing/2014/main" id="{AB991814-B8C1-4220-A22F-8392FA518787}"/>
              </a:ext>
            </a:extLst>
          </p:cNvPr>
          <p:cNvSpPr/>
          <p:nvPr/>
        </p:nvSpPr>
        <p:spPr>
          <a:xfrm>
            <a:off x="350834" y="4326345"/>
            <a:ext cx="3792943" cy="1396695"/>
          </a:xfrm>
          <a:prstGeom prst="homePlate">
            <a:avLst/>
          </a:prstGeom>
          <a:solidFill>
            <a:srgbClr val="00206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ES" b="1" dirty="0"/>
              <a:t>GENERACIÓN DE RECURSOS Y EMPLEO</a:t>
            </a:r>
            <a:endParaRPr lang="es-CO" b="1" dirty="0"/>
          </a:p>
        </p:txBody>
      </p:sp>
      <p:sp>
        <p:nvSpPr>
          <p:cNvPr id="14" name="Flecha: cheurón 13">
            <a:hlinkClick r:id="rId6" action="ppaction://hlinksldjump"/>
            <a:extLst>
              <a:ext uri="{FF2B5EF4-FFF2-40B4-BE49-F238E27FC236}">
                <a16:creationId xmlns:a16="http://schemas.microsoft.com/office/drawing/2014/main" id="{BA3B536A-510B-4203-9D24-E0D8AEACA46A}"/>
              </a:ext>
            </a:extLst>
          </p:cNvPr>
          <p:cNvSpPr/>
          <p:nvPr/>
        </p:nvSpPr>
        <p:spPr>
          <a:xfrm>
            <a:off x="3152691" y="4321567"/>
            <a:ext cx="5015429" cy="1396695"/>
          </a:xfrm>
          <a:prstGeom prst="chevron">
            <a:avLst/>
          </a:prstGeom>
          <a:solidFill>
            <a:srgbClr val="0070C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ES" b="1" dirty="0"/>
              <a:t>PLATAFORMA PARA PROYECTOS CON IMPACTO SOCIAL</a:t>
            </a:r>
            <a:endParaRPr lang="es-CO" b="1" dirty="0"/>
          </a:p>
        </p:txBody>
      </p:sp>
      <p:sp>
        <p:nvSpPr>
          <p:cNvPr id="15" name="Flecha: cheurón 14">
            <a:hlinkClick r:id="rId7" action="ppaction://hlinksldjump"/>
            <a:extLst>
              <a:ext uri="{FF2B5EF4-FFF2-40B4-BE49-F238E27FC236}">
                <a16:creationId xmlns:a16="http://schemas.microsoft.com/office/drawing/2014/main" id="{764B870F-72BB-41FA-B841-D538B11E3FFA}"/>
              </a:ext>
            </a:extLst>
          </p:cNvPr>
          <p:cNvSpPr/>
          <p:nvPr/>
        </p:nvSpPr>
        <p:spPr>
          <a:xfrm>
            <a:off x="7177034" y="4325226"/>
            <a:ext cx="4944150" cy="1396695"/>
          </a:xfrm>
          <a:prstGeom prst="chevron">
            <a:avLst/>
          </a:prstGeom>
          <a:solidFill>
            <a:srgbClr val="00206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ES" b="1" dirty="0"/>
              <a:t>ACTOR RELEVANTE EN LA POLÍTICA CRIMINAL</a:t>
            </a:r>
            <a:endParaRPr lang="es-CO" b="1" dirty="0"/>
          </a:p>
        </p:txBody>
      </p:sp>
      <p:sp>
        <p:nvSpPr>
          <p:cNvPr id="12" name="Rectángulo 11">
            <a:extLst>
              <a:ext uri="{FF2B5EF4-FFF2-40B4-BE49-F238E27FC236}">
                <a16:creationId xmlns:a16="http://schemas.microsoft.com/office/drawing/2014/main" id="{933C26A8-66E1-46F5-8FE6-62789C08FA15}"/>
              </a:ext>
            </a:extLst>
          </p:cNvPr>
          <p:cNvSpPr/>
          <p:nvPr/>
        </p:nvSpPr>
        <p:spPr>
          <a:xfrm>
            <a:off x="3282772" y="2550496"/>
            <a:ext cx="6225151" cy="1323439"/>
          </a:xfrm>
          <a:prstGeom prst="rect">
            <a:avLst/>
          </a:prstGeom>
        </p:spPr>
        <p:txBody>
          <a:bodyPr wrap="square">
            <a:spAutoFit/>
          </a:bodyPr>
          <a:lstStyle/>
          <a:p>
            <a:pPr marL="285750" indent="-285750">
              <a:buFont typeface="Arial" panose="020B0604020202020204" pitchFamily="34" charset="0"/>
              <a:buChar char="•"/>
            </a:pPr>
            <a:r>
              <a:rPr lang="es-ES" sz="1600" dirty="0">
                <a:solidFill>
                  <a:srgbClr val="002060"/>
                </a:solidFill>
                <a:latin typeface="Georgia" panose="02040502050405020303" pitchFamily="18" charset="0"/>
              </a:rPr>
              <a:t>Fortalecer el sector justicia;</a:t>
            </a:r>
          </a:p>
          <a:p>
            <a:pPr marL="285750" indent="-285750">
              <a:buFont typeface="Arial" panose="020B0604020202020204" pitchFamily="34" charset="0"/>
              <a:buChar char="•"/>
            </a:pPr>
            <a:r>
              <a:rPr lang="es-ES" sz="1600" dirty="0">
                <a:solidFill>
                  <a:srgbClr val="002060"/>
                </a:solidFill>
                <a:latin typeface="Georgia" panose="02040502050405020303" pitchFamily="18" charset="0"/>
              </a:rPr>
              <a:t>Inversión social;</a:t>
            </a:r>
          </a:p>
          <a:p>
            <a:pPr marL="285750" indent="-285750">
              <a:buFont typeface="Arial" panose="020B0604020202020204" pitchFamily="34" charset="0"/>
              <a:buChar char="•"/>
            </a:pPr>
            <a:r>
              <a:rPr lang="es-ES" sz="1600" dirty="0">
                <a:solidFill>
                  <a:srgbClr val="002060"/>
                </a:solidFill>
                <a:latin typeface="Georgia" panose="02040502050405020303" pitchFamily="18" charset="0"/>
              </a:rPr>
              <a:t>Política de drogas;</a:t>
            </a:r>
          </a:p>
          <a:p>
            <a:pPr marL="285750" indent="-285750">
              <a:buFont typeface="Arial" panose="020B0604020202020204" pitchFamily="34" charset="0"/>
              <a:buChar char="•"/>
            </a:pPr>
            <a:r>
              <a:rPr lang="es-ES" sz="1600" dirty="0">
                <a:solidFill>
                  <a:srgbClr val="002060"/>
                </a:solidFill>
                <a:latin typeface="Georgia" panose="02040502050405020303" pitchFamily="18" charset="0"/>
              </a:rPr>
              <a:t>Desarrollo rural;</a:t>
            </a:r>
          </a:p>
          <a:p>
            <a:pPr marL="285750" indent="-285750">
              <a:buFont typeface="Arial" panose="020B0604020202020204" pitchFamily="34" charset="0"/>
              <a:buChar char="•"/>
            </a:pPr>
            <a:r>
              <a:rPr lang="es-ES" sz="1600" dirty="0">
                <a:solidFill>
                  <a:srgbClr val="002060"/>
                </a:solidFill>
                <a:latin typeface="Georgia" panose="02040502050405020303" pitchFamily="18" charset="0"/>
              </a:rPr>
              <a:t>Atención y reparación a víctimas de actividades ilícitas</a:t>
            </a:r>
            <a:endParaRPr lang="es-CO" sz="1600" dirty="0">
              <a:solidFill>
                <a:srgbClr val="002060"/>
              </a:solidFill>
              <a:latin typeface="Georgia" panose="02040502050405020303" pitchFamily="18" charset="0"/>
            </a:endParaRPr>
          </a:p>
        </p:txBody>
      </p:sp>
      <p:sp>
        <p:nvSpPr>
          <p:cNvPr id="17" name="CuadroTexto 3">
            <a:extLst>
              <a:ext uri="{FF2B5EF4-FFF2-40B4-BE49-F238E27FC236}">
                <a16:creationId xmlns:a16="http://schemas.microsoft.com/office/drawing/2014/main" id="{BBAAFA0B-5786-4600-9A2E-09F9501CE026}"/>
              </a:ext>
            </a:extLst>
          </p:cNvPr>
          <p:cNvSpPr txBox="1">
            <a:spLocks noChangeArrowheads="1"/>
          </p:cNvSpPr>
          <p:nvPr/>
        </p:nvSpPr>
        <p:spPr bwMode="auto">
          <a:xfrm>
            <a:off x="570453" y="1901009"/>
            <a:ext cx="11550731" cy="40011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ctr" eaLnBrk="1" hangingPunct="1"/>
            <a:r>
              <a:rPr lang="es-ES" altLang="es-CO" sz="2000" b="1" dirty="0">
                <a:solidFill>
                  <a:srgbClr val="000090"/>
                </a:solidFill>
                <a:latin typeface="Rockwell" panose="02060603020205020403" pitchFamily="18" charset="0"/>
              </a:rPr>
              <a:t>FRISCO: </a:t>
            </a:r>
            <a:r>
              <a:rPr lang="es-ES" altLang="es-CO" sz="2000" dirty="0">
                <a:solidFill>
                  <a:srgbClr val="000090"/>
                </a:solidFill>
                <a:latin typeface="Rockwell" panose="02060603020205020403" pitchFamily="18" charset="0"/>
              </a:rPr>
              <a:t>Fondo de Rehabilitación, Inversión Social y Lucha contra el Crimen Organizado</a:t>
            </a:r>
            <a:endParaRPr lang="es-ES" altLang="es-CO" sz="2000" dirty="0">
              <a:solidFill>
                <a:srgbClr val="000A8B"/>
              </a:solidFill>
              <a:latin typeface="Rockwell" panose="02060603020205020403" pitchFamily="18" charset="0"/>
            </a:endParaRPr>
          </a:p>
        </p:txBody>
      </p:sp>
      <p:sp>
        <p:nvSpPr>
          <p:cNvPr id="18" name="Globo: flecha hacia abajo 17">
            <a:extLst>
              <a:ext uri="{FF2B5EF4-FFF2-40B4-BE49-F238E27FC236}">
                <a16:creationId xmlns:a16="http://schemas.microsoft.com/office/drawing/2014/main" id="{E8797D6F-51A8-47C9-B74A-AC22E49B6C3C}"/>
              </a:ext>
            </a:extLst>
          </p:cNvPr>
          <p:cNvSpPr/>
          <p:nvPr/>
        </p:nvSpPr>
        <p:spPr>
          <a:xfrm rot="16200000">
            <a:off x="2226519" y="2852553"/>
            <a:ext cx="1396697" cy="715809"/>
          </a:xfrm>
          <a:prstGeom prst="downArrowCallout">
            <a:avLst/>
          </a:prstGeom>
          <a:solidFill>
            <a:srgbClr val="0070C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ES" b="1" dirty="0"/>
              <a:t>OBJETIVOS</a:t>
            </a:r>
            <a:endParaRPr lang="es-CO" b="1" dirty="0"/>
          </a:p>
        </p:txBody>
      </p:sp>
      <p:sp>
        <p:nvSpPr>
          <p:cNvPr id="3" name="Flecha: a la derecha 2">
            <a:extLst>
              <a:ext uri="{FF2B5EF4-FFF2-40B4-BE49-F238E27FC236}">
                <a16:creationId xmlns:a16="http://schemas.microsoft.com/office/drawing/2014/main" id="{C3EACA6E-C180-4DA5-8AB2-5E2C8F339FA0}"/>
              </a:ext>
            </a:extLst>
          </p:cNvPr>
          <p:cNvSpPr/>
          <p:nvPr/>
        </p:nvSpPr>
        <p:spPr>
          <a:xfrm>
            <a:off x="350835" y="5905835"/>
            <a:ext cx="6826200" cy="622060"/>
          </a:xfrm>
          <a:prstGeom prst="rightArrow">
            <a:avLst/>
          </a:prstGeom>
          <a:solidFill>
            <a:schemeClr val="accent6">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s-ES" dirty="0">
                <a:ln w="0"/>
                <a:solidFill>
                  <a:schemeClr val="tx1"/>
                </a:solidFill>
                <a:effectLst>
                  <a:outerShdw blurRad="38100" dist="19050" dir="2700000" algn="tl" rotWithShape="0">
                    <a:schemeClr val="dk1">
                      <a:alpha val="40000"/>
                    </a:schemeClr>
                  </a:outerShdw>
                </a:effectLst>
              </a:rPr>
              <a:t>Instrumento para la Reactivación Económica</a:t>
            </a:r>
            <a:endParaRPr lang="es-CO" dirty="0">
              <a:ln w="0"/>
              <a:solidFill>
                <a:schemeClr val="tx1"/>
              </a:solidFill>
              <a:effectLst>
                <a:outerShdw blurRad="38100" dist="19050" dir="2700000" algn="tl" rotWithShape="0">
                  <a:schemeClr val="dk1">
                    <a:alpha val="40000"/>
                  </a:schemeClr>
                </a:outerShdw>
              </a:effectLst>
            </a:endParaRPr>
          </a:p>
        </p:txBody>
      </p:sp>
      <p:sp>
        <p:nvSpPr>
          <p:cNvPr id="16" name="Rectángulo 15">
            <a:extLst>
              <a:ext uri="{FF2B5EF4-FFF2-40B4-BE49-F238E27FC236}">
                <a16:creationId xmlns:a16="http://schemas.microsoft.com/office/drawing/2014/main" id="{F2981528-DE65-437F-A94D-CF7A17F2C669}"/>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9" name="CuadroTexto 18">
            <a:extLst>
              <a:ext uri="{FF2B5EF4-FFF2-40B4-BE49-F238E27FC236}">
                <a16:creationId xmlns:a16="http://schemas.microsoft.com/office/drawing/2014/main" id="{B42A78E8-A6FD-4387-83E6-EEF21ED682E9}"/>
              </a:ext>
            </a:extLst>
          </p:cNvPr>
          <p:cNvSpPr txBox="1"/>
          <p:nvPr/>
        </p:nvSpPr>
        <p:spPr>
          <a:xfrm>
            <a:off x="7235190" y="6520419"/>
            <a:ext cx="4578984" cy="307777"/>
          </a:xfrm>
          <a:prstGeom prst="rect">
            <a:avLst/>
          </a:prstGeom>
          <a:noFill/>
        </p:spPr>
        <p:txBody>
          <a:bodyPr wrap="square" rtlCol="0">
            <a:spAutoFit/>
          </a:bodyPr>
          <a:lstStyle/>
          <a:p>
            <a:pPr algn="r"/>
            <a:r>
              <a:rPr lang="es-ES" sz="1400" dirty="0">
                <a:solidFill>
                  <a:srgbClr val="A9A8A9"/>
                </a:solidFill>
                <a:latin typeface="Lato Regular"/>
                <a:cs typeface="Lato Regular"/>
              </a:rPr>
              <a:t>Presidencia</a:t>
            </a:r>
          </a:p>
        </p:txBody>
      </p:sp>
    </p:spTree>
    <p:extLst>
      <p:ext uri="{BB962C8B-B14F-4D97-AF65-F5344CB8AC3E}">
        <p14:creationId xmlns:p14="http://schemas.microsoft.com/office/powerpoint/2010/main" val="7338815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upo 3">
            <a:extLst>
              <a:ext uri="{FF2B5EF4-FFF2-40B4-BE49-F238E27FC236}">
                <a16:creationId xmlns:a16="http://schemas.microsoft.com/office/drawing/2014/main" id="{C3170DFE-1146-4037-92E6-06A9EC273B15}"/>
              </a:ext>
            </a:extLst>
          </p:cNvPr>
          <p:cNvGrpSpPr/>
          <p:nvPr/>
        </p:nvGrpSpPr>
        <p:grpSpPr>
          <a:xfrm>
            <a:off x="88487" y="1323551"/>
            <a:ext cx="3374330" cy="2968089"/>
            <a:chOff x="3821848" y="3008172"/>
            <a:chExt cx="4085454" cy="3460172"/>
          </a:xfrm>
        </p:grpSpPr>
        <p:sp>
          <p:nvSpPr>
            <p:cNvPr id="3" name="Arco de bloque 2">
              <a:extLst>
                <a:ext uri="{FF2B5EF4-FFF2-40B4-BE49-F238E27FC236}">
                  <a16:creationId xmlns:a16="http://schemas.microsoft.com/office/drawing/2014/main" id="{8FF48887-2C70-430E-94A7-1C7AE47DEA0E}"/>
                </a:ext>
              </a:extLst>
            </p:cNvPr>
            <p:cNvSpPr/>
            <p:nvPr/>
          </p:nvSpPr>
          <p:spPr>
            <a:xfrm>
              <a:off x="4210205" y="3008172"/>
              <a:ext cx="3418610" cy="3460172"/>
            </a:xfrm>
            <a:prstGeom prst="blockArc">
              <a:avLst>
                <a:gd name="adj1" fmla="val 10821883"/>
                <a:gd name="adj2" fmla="val 21581190"/>
                <a:gd name="adj3" fmla="val 10037"/>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s-CO"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 name="Grupo 1">
              <a:extLst>
                <a:ext uri="{FF2B5EF4-FFF2-40B4-BE49-F238E27FC236}">
                  <a16:creationId xmlns:a16="http://schemas.microsoft.com/office/drawing/2014/main" id="{FFD2799E-5B05-47A4-A14D-6F6ABA9786BC}"/>
                </a:ext>
              </a:extLst>
            </p:cNvPr>
            <p:cNvGrpSpPr/>
            <p:nvPr/>
          </p:nvGrpSpPr>
          <p:grpSpPr>
            <a:xfrm>
              <a:off x="3821848" y="3705238"/>
              <a:ext cx="4085454" cy="2407726"/>
              <a:chOff x="2389801" y="3539947"/>
              <a:chExt cx="3256604" cy="2111990"/>
            </a:xfrm>
          </p:grpSpPr>
          <p:sp>
            <p:nvSpPr>
              <p:cNvPr id="6" name="Rectángulo 5">
                <a:extLst>
                  <a:ext uri="{FF2B5EF4-FFF2-40B4-BE49-F238E27FC236}">
                    <a16:creationId xmlns:a16="http://schemas.microsoft.com/office/drawing/2014/main" id="{33DEF11A-F685-4EFA-AC5C-4E6B073B37EB}"/>
                  </a:ext>
                </a:extLst>
              </p:cNvPr>
              <p:cNvSpPr/>
              <p:nvPr/>
            </p:nvSpPr>
            <p:spPr>
              <a:xfrm>
                <a:off x="3346564" y="3539947"/>
                <a:ext cx="1307859" cy="992579"/>
              </a:xfrm>
              <a:prstGeom prst="rect">
                <a:avLst/>
              </a:prstGeom>
              <a:noFill/>
            </p:spPr>
            <p:txBody>
              <a:bodyPr wrap="none" lIns="68580" tIns="34290" rIns="68580" bIns="3429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s-ES" sz="6000" b="0" i="0" u="none" strike="noStrike" kern="1200" cap="none" spc="0" normalizeH="0" baseline="0" noProof="0" dirty="0">
                    <a:ln w="0"/>
                    <a:solidFill>
                      <a:srgbClr val="4472C4">
                        <a:lumMod val="75000"/>
                      </a:srgbClr>
                    </a:solidFill>
                    <a:effectLst>
                      <a:outerShdw blurRad="38100" dist="25400" dir="5400000" algn="ctr" rotWithShape="0">
                        <a:srgbClr val="6E747A">
                          <a:alpha val="43000"/>
                        </a:srgbClr>
                      </a:outerShdw>
                    </a:effectLst>
                    <a:uLnTx/>
                    <a:uFillTx/>
                    <a:latin typeface="Calibri" panose="020F0502020204030204"/>
                    <a:ea typeface="+mn-ea"/>
                    <a:cs typeface="+mn-cs"/>
                  </a:rPr>
                  <a:t>SAE</a:t>
                </a:r>
              </a:p>
            </p:txBody>
          </p:sp>
          <p:sp>
            <p:nvSpPr>
              <p:cNvPr id="7" name="Rectángulo 6">
                <a:extLst>
                  <a:ext uri="{FF2B5EF4-FFF2-40B4-BE49-F238E27FC236}">
                    <a16:creationId xmlns:a16="http://schemas.microsoft.com/office/drawing/2014/main" id="{58709FD1-4733-4522-89BA-7540BFC8E8C4}"/>
                  </a:ext>
                </a:extLst>
              </p:cNvPr>
              <p:cNvSpPr/>
              <p:nvPr/>
            </p:nvSpPr>
            <p:spPr>
              <a:xfrm>
                <a:off x="2389801" y="4639538"/>
                <a:ext cx="3256604" cy="1012399"/>
              </a:xfrm>
              <a:prstGeom prst="rect">
                <a:avLst/>
              </a:prstGeom>
              <a:noFill/>
            </p:spPr>
            <p:txBody>
              <a:bodyPr wrap="square" lIns="68580" tIns="34290" rIns="68580" bIns="3429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s-ES" sz="1950" b="1" i="0" u="none" strike="noStrike" kern="1200" cap="none" spc="0" normalizeH="0" baseline="0" noProof="0" dirty="0">
                    <a:ln w="0"/>
                    <a:solidFill>
                      <a:prstClr val="black">
                        <a:lumMod val="95000"/>
                        <a:lumOff val="5000"/>
                      </a:prstClr>
                    </a:solidFill>
                    <a:effectLst>
                      <a:outerShdw blurRad="38100" dist="25400" dir="5400000" algn="ctr" rotWithShape="0">
                        <a:srgbClr val="6E747A">
                          <a:alpha val="43000"/>
                        </a:srgbClr>
                      </a:outerShdw>
                    </a:effectLst>
                    <a:uLnTx/>
                    <a:uFillTx/>
                    <a:latin typeface="Calibri" panose="020F0502020204030204"/>
                    <a:ea typeface="+mn-ea"/>
                    <a:cs typeface="+mn-cs"/>
                  </a:rPr>
                  <a:t>MIN. HACIENDA</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s-ES" sz="1950" b="1" i="0" u="none" strike="noStrike" kern="1200" cap="none" spc="0" normalizeH="0" baseline="0" noProof="0" dirty="0">
                    <a:ln w="0"/>
                    <a:solidFill>
                      <a:prstClr val="black">
                        <a:lumMod val="95000"/>
                        <a:lumOff val="5000"/>
                      </a:prstClr>
                    </a:solidFill>
                    <a:effectLst>
                      <a:outerShdw blurRad="38100" dist="25400" dir="5400000" algn="ctr" rotWithShape="0">
                        <a:srgbClr val="6E747A">
                          <a:alpha val="43000"/>
                        </a:srgbClr>
                      </a:outerShdw>
                    </a:effectLst>
                    <a:uLnTx/>
                    <a:uFillTx/>
                    <a:latin typeface="Calibri" panose="020F0502020204030204"/>
                    <a:ea typeface="+mn-ea"/>
                    <a:cs typeface="+mn-cs"/>
                  </a:rPr>
                  <a:t>ASAMBLEA DE ACCIONISTAS – </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w="0"/>
                    <a:solidFill>
                      <a:prstClr val="black">
                        <a:lumMod val="95000"/>
                        <a:lumOff val="5000"/>
                      </a:prstClr>
                    </a:solidFill>
                    <a:effectLst>
                      <a:outerShdw blurRad="38100" dist="25400" dir="5400000" algn="ctr" rotWithShape="0">
                        <a:srgbClr val="6E747A">
                          <a:alpha val="43000"/>
                        </a:srgbClr>
                      </a:outerShdw>
                    </a:effectLst>
                    <a:uLnTx/>
                    <a:uFillTx/>
                    <a:latin typeface="Calibri" panose="020F0502020204030204"/>
                    <a:ea typeface="+mn-ea"/>
                    <a:cs typeface="+mn-cs"/>
                  </a:rPr>
                  <a:t>CISA - </a:t>
                </a:r>
                <a:r>
                  <a:rPr kumimoji="0" lang="es-ES" sz="1200" b="1" i="0" u="none" strike="noStrike" kern="1200" cap="none" spc="0" normalizeH="0" baseline="0" noProof="0" dirty="0" err="1">
                    <a:ln w="0"/>
                    <a:solidFill>
                      <a:prstClr val="black">
                        <a:lumMod val="95000"/>
                        <a:lumOff val="5000"/>
                      </a:prstClr>
                    </a:solidFill>
                    <a:effectLst>
                      <a:outerShdw blurRad="38100" dist="25400" dir="5400000" algn="ctr" rotWithShape="0">
                        <a:srgbClr val="6E747A">
                          <a:alpha val="43000"/>
                        </a:srgbClr>
                      </a:outerShdw>
                    </a:effectLst>
                    <a:uLnTx/>
                    <a:uFillTx/>
                    <a:latin typeface="Calibri" panose="020F0502020204030204"/>
                    <a:ea typeface="+mn-ea"/>
                    <a:cs typeface="+mn-cs"/>
                  </a:rPr>
                  <a:t>Fun</a:t>
                </a:r>
                <a:r>
                  <a:rPr kumimoji="0" lang="es-ES" sz="1200" b="1" i="0" u="none" strike="noStrike" kern="1200" cap="none" spc="0" normalizeH="0" baseline="0" noProof="0" dirty="0">
                    <a:ln w="0"/>
                    <a:solidFill>
                      <a:prstClr val="black">
                        <a:lumMod val="95000"/>
                        <a:lumOff val="5000"/>
                      </a:prstClr>
                    </a:solidFill>
                    <a:effectLst>
                      <a:outerShdw blurRad="38100" dist="25400" dir="5400000" algn="ctr" rotWithShape="0">
                        <a:srgbClr val="6E747A">
                          <a:alpha val="43000"/>
                        </a:srgbClr>
                      </a:outerShdw>
                    </a:effectLst>
                    <a:uLnTx/>
                    <a:uFillTx/>
                    <a:latin typeface="Calibri" panose="020F0502020204030204"/>
                    <a:ea typeface="+mn-ea"/>
                    <a:cs typeface="+mn-cs"/>
                  </a:rPr>
                  <a:t>. Corp. Financiera de Occidente</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s-ES" sz="1950" b="1" i="0" u="none" strike="noStrike" kern="1200" cap="none" spc="0" normalizeH="0" baseline="0" noProof="0" dirty="0">
                    <a:ln w="0"/>
                    <a:solidFill>
                      <a:prstClr val="black">
                        <a:lumMod val="95000"/>
                        <a:lumOff val="5000"/>
                      </a:prstClr>
                    </a:solidFill>
                    <a:effectLst>
                      <a:outerShdw blurRad="38100" dist="25400" dir="5400000" algn="ctr" rotWithShape="0">
                        <a:srgbClr val="6E747A">
                          <a:alpha val="43000"/>
                        </a:srgbClr>
                      </a:outerShdw>
                    </a:effectLst>
                    <a:uLnTx/>
                    <a:uFillTx/>
                    <a:latin typeface="Calibri" panose="020F0502020204030204"/>
                    <a:ea typeface="+mn-ea"/>
                    <a:cs typeface="+mn-cs"/>
                  </a:rPr>
                  <a:t>JUNTA DIRECTIVA</a:t>
                </a:r>
              </a:p>
            </p:txBody>
          </p:sp>
        </p:grpSp>
      </p:grpSp>
      <p:pic>
        <p:nvPicPr>
          <p:cNvPr id="31" name="Imagen 30">
            <a:extLst>
              <a:ext uri="{FF2B5EF4-FFF2-40B4-BE49-F238E27FC236}">
                <a16:creationId xmlns:a16="http://schemas.microsoft.com/office/drawing/2014/main" id="{C35D2BC2-96A9-466B-AB3B-5036094E198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32" name="Imagen 31">
            <a:extLst>
              <a:ext uri="{FF2B5EF4-FFF2-40B4-BE49-F238E27FC236}">
                <a16:creationId xmlns:a16="http://schemas.microsoft.com/office/drawing/2014/main" id="{C05DC9F7-C33A-4A79-B203-99F68B1B60C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36" name="CuadroTexto 3">
            <a:extLst>
              <a:ext uri="{FF2B5EF4-FFF2-40B4-BE49-F238E27FC236}">
                <a16:creationId xmlns:a16="http://schemas.microsoft.com/office/drawing/2014/main" id="{0387A7EC-FF3D-4CCF-94F1-1F17B4B6523E}"/>
              </a:ext>
            </a:extLst>
          </p:cNvPr>
          <p:cNvSpPr txBox="1">
            <a:spLocks noChangeArrowheads="1"/>
          </p:cNvSpPr>
          <p:nvPr/>
        </p:nvSpPr>
        <p:spPr bwMode="auto">
          <a:xfrm>
            <a:off x="1830906" y="186702"/>
            <a:ext cx="616898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CO" altLang="es-CO" sz="2800" b="1" i="0" u="none" strike="noStrike" kern="1200" cap="none" spc="0" normalizeH="0" baseline="0" noProof="0" dirty="0">
                <a:ln>
                  <a:noFill/>
                </a:ln>
                <a:solidFill>
                  <a:srgbClr val="000090"/>
                </a:solidFill>
                <a:effectLst/>
                <a:uLnTx/>
                <a:uFillTx/>
                <a:latin typeface="Calibri" panose="020F0502020204030204" pitchFamily="34" charset="0"/>
                <a:ea typeface="+mn-ea"/>
                <a:cs typeface="+mn-cs"/>
              </a:rPr>
              <a:t>Gobierno Corporativo de SAE</a:t>
            </a:r>
            <a:endParaRPr kumimoji="0" lang="es-ES" altLang="es-CO" sz="2800" b="1" i="0" u="none" strike="noStrike" kern="1200" cap="none" spc="0" normalizeH="0" baseline="0" noProof="0" dirty="0">
              <a:ln>
                <a:noFill/>
              </a:ln>
              <a:solidFill>
                <a:srgbClr val="000A8B"/>
              </a:solidFill>
              <a:effectLst/>
              <a:uLnTx/>
              <a:uFillTx/>
              <a:latin typeface="Calibri" panose="020F0502020204030204" pitchFamily="34" charset="0"/>
              <a:ea typeface="+mn-ea"/>
              <a:cs typeface="+mn-cs"/>
            </a:endParaRPr>
          </a:p>
        </p:txBody>
      </p:sp>
      <p:grpSp>
        <p:nvGrpSpPr>
          <p:cNvPr id="5" name="Grupo 4">
            <a:extLst>
              <a:ext uri="{FF2B5EF4-FFF2-40B4-BE49-F238E27FC236}">
                <a16:creationId xmlns:a16="http://schemas.microsoft.com/office/drawing/2014/main" id="{1E3DBB84-FA9F-452D-8D93-EC225189347F}"/>
              </a:ext>
            </a:extLst>
          </p:cNvPr>
          <p:cNvGrpSpPr/>
          <p:nvPr/>
        </p:nvGrpSpPr>
        <p:grpSpPr>
          <a:xfrm>
            <a:off x="3723669" y="2318164"/>
            <a:ext cx="2807917" cy="2396799"/>
            <a:chOff x="4355164" y="1694711"/>
            <a:chExt cx="5140720" cy="3248962"/>
          </a:xfrm>
        </p:grpSpPr>
        <p:sp>
          <p:nvSpPr>
            <p:cNvPr id="37" name="Rectángulo 36">
              <a:extLst>
                <a:ext uri="{FF2B5EF4-FFF2-40B4-BE49-F238E27FC236}">
                  <a16:creationId xmlns:a16="http://schemas.microsoft.com/office/drawing/2014/main" id="{B910FE96-F985-4799-B13B-450891791440}"/>
                </a:ext>
              </a:extLst>
            </p:cNvPr>
            <p:cNvSpPr/>
            <p:nvPr/>
          </p:nvSpPr>
          <p:spPr>
            <a:xfrm>
              <a:off x="6007198" y="3416217"/>
              <a:ext cx="1883302" cy="594516"/>
            </a:xfrm>
            <a:prstGeom prst="rect">
              <a:avLst/>
            </a:prstGeom>
            <a:noFill/>
          </p:spPr>
          <p:txBody>
            <a:bodyPr wrap="none" lIns="68580" tIns="34290" rIns="68580" bIns="3429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s-ES" sz="2400" b="0" i="0" u="none" strike="noStrike" kern="1200" cap="none" spc="0" normalizeH="0" baseline="0" noProof="0" dirty="0">
                  <a:ln w="0"/>
                  <a:solidFill>
                    <a:prstClr val="black"/>
                  </a:solidFill>
                  <a:effectLst>
                    <a:outerShdw blurRad="38100" dist="25400" dir="5400000" algn="ctr" rotWithShape="0">
                      <a:srgbClr val="6E747A">
                        <a:alpha val="43000"/>
                      </a:srgbClr>
                    </a:outerShdw>
                  </a:effectLst>
                  <a:uLnTx/>
                  <a:uFillTx/>
                  <a:latin typeface="Calibri" panose="020F0502020204030204"/>
                  <a:ea typeface="+mn-ea"/>
                  <a:cs typeface="+mn-cs"/>
                </a:rPr>
                <a:t>FRISCO</a:t>
              </a:r>
              <a:endParaRPr kumimoji="0" lang="es-ES" sz="4050" b="0" i="0" u="none" strike="noStrike" kern="1200" cap="none" spc="0" normalizeH="0" baseline="0" noProof="0" dirty="0">
                <a:ln w="0"/>
                <a:solidFill>
                  <a:prstClr val="black"/>
                </a:solidFill>
                <a:effectLst>
                  <a:outerShdw blurRad="38100" dist="25400" dir="5400000" algn="ctr" rotWithShape="0">
                    <a:srgbClr val="6E747A">
                      <a:alpha val="43000"/>
                    </a:srgbClr>
                  </a:outerShdw>
                </a:effectLst>
                <a:uLnTx/>
                <a:uFillTx/>
                <a:latin typeface="Calibri" panose="020F0502020204030204"/>
                <a:ea typeface="+mn-ea"/>
                <a:cs typeface="+mn-cs"/>
              </a:endParaRPr>
            </a:p>
          </p:txBody>
        </p:sp>
        <p:sp>
          <p:nvSpPr>
            <p:cNvPr id="38" name="Rectángulo 37">
              <a:extLst>
                <a:ext uri="{FF2B5EF4-FFF2-40B4-BE49-F238E27FC236}">
                  <a16:creationId xmlns:a16="http://schemas.microsoft.com/office/drawing/2014/main" id="{A2729583-2818-4340-A908-B4688C7443E1}"/>
                </a:ext>
              </a:extLst>
            </p:cNvPr>
            <p:cNvSpPr/>
            <p:nvPr/>
          </p:nvSpPr>
          <p:spPr>
            <a:xfrm>
              <a:off x="5792113" y="1694711"/>
              <a:ext cx="2414773" cy="552626"/>
            </a:xfrm>
            <a:prstGeom prst="rect">
              <a:avLst/>
            </a:prstGeom>
            <a:noFill/>
          </p:spPr>
          <p:txBody>
            <a:bodyPr wrap="square" lIns="68580" tIns="34290" rIns="68580" bIns="3429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s-ES" sz="1350" b="0" i="0" u="none" strike="noStrike" kern="1200" cap="none" spc="0" normalizeH="0" baseline="0" noProof="0" dirty="0">
                  <a:ln w="0"/>
                  <a:solidFill>
                    <a:prstClr val="black"/>
                  </a:solidFill>
                  <a:effectLst>
                    <a:outerShdw blurRad="38100" dist="25400" dir="5400000" algn="ctr" rotWithShape="0">
                      <a:srgbClr val="6E747A">
                        <a:alpha val="43000"/>
                      </a:srgbClr>
                    </a:outerShdw>
                  </a:effectLst>
                  <a:uLnTx/>
                  <a:uFillTx/>
                  <a:latin typeface="Calibri" panose="020F0502020204030204"/>
                  <a:ea typeface="+mn-ea"/>
                  <a:cs typeface="+mn-cs"/>
                </a:rPr>
                <a:t>Consejo Nacional Estupefacientes</a:t>
              </a:r>
            </a:p>
          </p:txBody>
        </p:sp>
        <p:sp>
          <p:nvSpPr>
            <p:cNvPr id="39" name="Rectángulo 38">
              <a:extLst>
                <a:ext uri="{FF2B5EF4-FFF2-40B4-BE49-F238E27FC236}">
                  <a16:creationId xmlns:a16="http://schemas.microsoft.com/office/drawing/2014/main" id="{251A1885-AF27-4B90-B977-2868DCC306F7}"/>
                </a:ext>
              </a:extLst>
            </p:cNvPr>
            <p:cNvSpPr/>
            <p:nvPr/>
          </p:nvSpPr>
          <p:spPr>
            <a:xfrm>
              <a:off x="7775252" y="2434865"/>
              <a:ext cx="1720632" cy="578941"/>
            </a:xfrm>
            <a:prstGeom prst="rect">
              <a:avLst/>
            </a:prstGeom>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s-ES" sz="1350" b="0" i="0" u="none" strike="noStrike" kern="1200" cap="none" spc="0" normalizeH="0" baseline="0" noProof="0" dirty="0">
                  <a:ln w="0"/>
                  <a:solidFill>
                    <a:prstClr val="black"/>
                  </a:solidFill>
                  <a:effectLst>
                    <a:outerShdw blurRad="38100" dist="25400" dir="5400000" algn="ctr" rotWithShape="0">
                      <a:srgbClr val="6E747A">
                        <a:alpha val="43000"/>
                      </a:srgbClr>
                    </a:outerShdw>
                  </a:effectLst>
                  <a:uLnTx/>
                  <a:uFillTx/>
                  <a:latin typeface="Calibri" panose="020F0502020204030204"/>
                  <a:ea typeface="+mn-ea"/>
                  <a:cs typeface="+mn-cs"/>
                </a:rPr>
                <a:t>Comisión Intersectorial ED</a:t>
              </a:r>
            </a:p>
          </p:txBody>
        </p:sp>
        <p:sp>
          <p:nvSpPr>
            <p:cNvPr id="41" name="Rectángulo 40">
              <a:extLst>
                <a:ext uri="{FF2B5EF4-FFF2-40B4-BE49-F238E27FC236}">
                  <a16:creationId xmlns:a16="http://schemas.microsoft.com/office/drawing/2014/main" id="{5F77B713-C8D1-44F8-AA47-734B944F5989}"/>
                </a:ext>
              </a:extLst>
            </p:cNvPr>
            <p:cNvSpPr/>
            <p:nvPr/>
          </p:nvSpPr>
          <p:spPr>
            <a:xfrm>
              <a:off x="4355164" y="2509593"/>
              <a:ext cx="2178152" cy="552626"/>
            </a:xfrm>
            <a:prstGeom prst="rect">
              <a:avLst/>
            </a:prstGeom>
            <a:noFill/>
          </p:spPr>
          <p:txBody>
            <a:bodyPr wrap="square" lIns="68580" tIns="34290" rIns="68580" bIns="3429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s-ES" sz="1350" b="0" i="0" u="none" strike="noStrike" kern="1200" cap="none" spc="0" normalizeH="0" baseline="0" noProof="0" dirty="0">
                  <a:ln w="0"/>
                  <a:solidFill>
                    <a:prstClr val="black"/>
                  </a:solidFill>
                  <a:effectLst>
                    <a:outerShdw blurRad="38100" dist="25400" dir="5400000" algn="ctr" rotWithShape="0">
                      <a:srgbClr val="6E747A">
                        <a:alpha val="43000"/>
                      </a:srgbClr>
                    </a:outerShdw>
                  </a:effectLst>
                  <a:uLnTx/>
                  <a:uFillTx/>
                  <a:latin typeface="Calibri" panose="020F0502020204030204"/>
                  <a:ea typeface="+mn-ea"/>
                  <a:cs typeface="+mn-cs"/>
                </a:rPr>
                <a:t>Comité Enajenación Temprana</a:t>
              </a:r>
            </a:p>
          </p:txBody>
        </p:sp>
        <p:cxnSp>
          <p:nvCxnSpPr>
            <p:cNvPr id="42" name="Conector recto de flecha 41">
              <a:extLst>
                <a:ext uri="{FF2B5EF4-FFF2-40B4-BE49-F238E27FC236}">
                  <a16:creationId xmlns:a16="http://schemas.microsoft.com/office/drawing/2014/main" id="{444DD30E-1EF6-472B-A1C4-FF8CD905153F}"/>
                </a:ext>
              </a:extLst>
            </p:cNvPr>
            <p:cNvCxnSpPr>
              <a:cxnSpLocks/>
              <a:stCxn id="37" idx="1"/>
            </p:cNvCxnSpPr>
            <p:nvPr/>
          </p:nvCxnSpPr>
          <p:spPr>
            <a:xfrm flipH="1" flipV="1">
              <a:off x="5735798" y="3416217"/>
              <a:ext cx="271401" cy="297258"/>
            </a:xfrm>
            <a:prstGeom prst="straightConnector1">
              <a:avLst/>
            </a:prstGeom>
            <a:ln w="28575">
              <a:tailEnd type="triangle"/>
            </a:ln>
          </p:spPr>
          <p:style>
            <a:lnRef idx="3">
              <a:schemeClr val="accent3"/>
            </a:lnRef>
            <a:fillRef idx="0">
              <a:schemeClr val="accent3"/>
            </a:fillRef>
            <a:effectRef idx="2">
              <a:schemeClr val="accent3"/>
            </a:effectRef>
            <a:fontRef idx="minor">
              <a:schemeClr val="tx1"/>
            </a:fontRef>
          </p:style>
        </p:cxnSp>
        <p:sp>
          <p:nvSpPr>
            <p:cNvPr id="43" name="CuadroTexto 42">
              <a:extLst>
                <a:ext uri="{FF2B5EF4-FFF2-40B4-BE49-F238E27FC236}">
                  <a16:creationId xmlns:a16="http://schemas.microsoft.com/office/drawing/2014/main" id="{B25DFF7F-F201-4F73-873A-65E4D6401BD9}"/>
                </a:ext>
              </a:extLst>
            </p:cNvPr>
            <p:cNvSpPr txBox="1"/>
            <p:nvPr/>
          </p:nvSpPr>
          <p:spPr>
            <a:xfrm>
              <a:off x="6007199" y="4364732"/>
              <a:ext cx="1958499" cy="578941"/>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s-ES" sz="1350" b="0" i="0" u="none" strike="noStrike" kern="1200" cap="none" spc="0" normalizeH="0" baseline="0" noProof="0" dirty="0">
                  <a:ln>
                    <a:noFill/>
                  </a:ln>
                  <a:solidFill>
                    <a:prstClr val="white"/>
                  </a:solidFill>
                  <a:effectLst/>
                  <a:uLnTx/>
                  <a:uFillTx/>
                  <a:latin typeface="Calibri" panose="020F0502020204030204"/>
                  <a:ea typeface="+mn-ea"/>
                  <a:cs typeface="+mn-cs"/>
                </a:rPr>
                <a:t>Ley 1708 de 2014</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s-ES" sz="1350" b="0" i="0" u="none" strike="noStrike" kern="1200" cap="none" spc="0" normalizeH="0" baseline="0" noProof="0" dirty="0">
                  <a:ln>
                    <a:noFill/>
                  </a:ln>
                  <a:solidFill>
                    <a:prstClr val="white"/>
                  </a:solidFill>
                  <a:effectLst/>
                  <a:uLnTx/>
                  <a:uFillTx/>
                  <a:latin typeface="Calibri" panose="020F0502020204030204"/>
                  <a:ea typeface="+mn-ea"/>
                  <a:cs typeface="+mn-cs"/>
                </a:rPr>
                <a:t>Ley 1849 de 2017</a:t>
              </a:r>
              <a:endParaRPr kumimoji="0" lang="es-CO" sz="13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cxnSp>
          <p:nvCxnSpPr>
            <p:cNvPr id="44" name="Conector recto de flecha 43">
              <a:extLst>
                <a:ext uri="{FF2B5EF4-FFF2-40B4-BE49-F238E27FC236}">
                  <a16:creationId xmlns:a16="http://schemas.microsoft.com/office/drawing/2014/main" id="{CB08303A-7F18-4BDB-A3F0-A4EE85BD7636}"/>
                </a:ext>
              </a:extLst>
            </p:cNvPr>
            <p:cNvCxnSpPr>
              <a:cxnSpLocks/>
            </p:cNvCxnSpPr>
            <p:nvPr/>
          </p:nvCxnSpPr>
          <p:spPr>
            <a:xfrm flipV="1">
              <a:off x="6971255" y="2667708"/>
              <a:ext cx="16472" cy="553462"/>
            </a:xfrm>
            <a:prstGeom prst="straightConnector1">
              <a:avLst/>
            </a:prstGeom>
            <a:ln w="28575">
              <a:tailEnd type="triangle"/>
            </a:ln>
          </p:spPr>
          <p:style>
            <a:lnRef idx="3">
              <a:schemeClr val="accent3"/>
            </a:lnRef>
            <a:fillRef idx="0">
              <a:schemeClr val="accent3"/>
            </a:fillRef>
            <a:effectRef idx="2">
              <a:schemeClr val="accent3"/>
            </a:effectRef>
            <a:fontRef idx="minor">
              <a:schemeClr val="tx1"/>
            </a:fontRef>
          </p:style>
        </p:cxnSp>
        <p:cxnSp>
          <p:nvCxnSpPr>
            <p:cNvPr id="46" name="Conector recto de flecha 45">
              <a:extLst>
                <a:ext uri="{FF2B5EF4-FFF2-40B4-BE49-F238E27FC236}">
                  <a16:creationId xmlns:a16="http://schemas.microsoft.com/office/drawing/2014/main" id="{3C03E145-7B0D-4570-8255-EC0DAFCC367A}"/>
                </a:ext>
              </a:extLst>
            </p:cNvPr>
            <p:cNvCxnSpPr>
              <a:cxnSpLocks/>
            </p:cNvCxnSpPr>
            <p:nvPr/>
          </p:nvCxnSpPr>
          <p:spPr>
            <a:xfrm flipV="1">
              <a:off x="7988803" y="3430187"/>
              <a:ext cx="218082" cy="239821"/>
            </a:xfrm>
            <a:prstGeom prst="straightConnector1">
              <a:avLst/>
            </a:prstGeom>
            <a:ln w="28575">
              <a:tailEnd type="triangle"/>
            </a:ln>
          </p:spPr>
          <p:style>
            <a:lnRef idx="3">
              <a:schemeClr val="accent3"/>
            </a:lnRef>
            <a:fillRef idx="0">
              <a:schemeClr val="accent3"/>
            </a:fillRef>
            <a:effectRef idx="2">
              <a:schemeClr val="accent3"/>
            </a:effectRef>
            <a:fontRef idx="minor">
              <a:schemeClr val="tx1"/>
            </a:fontRef>
          </p:style>
        </p:cxnSp>
      </p:grpSp>
      <p:grpSp>
        <p:nvGrpSpPr>
          <p:cNvPr id="11" name="Grupo 10">
            <a:extLst>
              <a:ext uri="{FF2B5EF4-FFF2-40B4-BE49-F238E27FC236}">
                <a16:creationId xmlns:a16="http://schemas.microsoft.com/office/drawing/2014/main" id="{1A95B0D2-8452-4518-A8E8-C6A04F8A0CF1}"/>
              </a:ext>
            </a:extLst>
          </p:cNvPr>
          <p:cNvGrpSpPr/>
          <p:nvPr/>
        </p:nvGrpSpPr>
        <p:grpSpPr>
          <a:xfrm>
            <a:off x="6578606" y="1888093"/>
            <a:ext cx="3422593" cy="2906030"/>
            <a:chOff x="7628577" y="1042036"/>
            <a:chExt cx="3881337" cy="3556915"/>
          </a:xfrm>
        </p:grpSpPr>
        <p:sp>
          <p:nvSpPr>
            <p:cNvPr id="49" name="Rectángulo 48">
              <a:extLst>
                <a:ext uri="{FF2B5EF4-FFF2-40B4-BE49-F238E27FC236}">
                  <a16:creationId xmlns:a16="http://schemas.microsoft.com/office/drawing/2014/main" id="{373A00E9-888A-44F5-A031-8CFF25387992}"/>
                </a:ext>
              </a:extLst>
            </p:cNvPr>
            <p:cNvSpPr/>
            <p:nvPr/>
          </p:nvSpPr>
          <p:spPr>
            <a:xfrm>
              <a:off x="9228626" y="3181899"/>
              <a:ext cx="870609" cy="536814"/>
            </a:xfrm>
            <a:prstGeom prst="rect">
              <a:avLst/>
            </a:prstGeom>
            <a:noFill/>
          </p:spPr>
          <p:txBody>
            <a:bodyPr wrap="none" lIns="68580" tIns="34290" rIns="68580" bIns="3429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s-ES" sz="2400" b="0" i="0" u="none" strike="noStrike" kern="1200" cap="none" spc="0" normalizeH="0" baseline="0" noProof="0" dirty="0">
                  <a:ln w="0"/>
                  <a:solidFill>
                    <a:prstClr val="black"/>
                  </a:solidFill>
                  <a:effectLst>
                    <a:outerShdw blurRad="38100" dist="25400" dir="5400000" algn="ctr" rotWithShape="0">
                      <a:srgbClr val="6E747A">
                        <a:alpha val="43000"/>
                      </a:srgbClr>
                    </a:outerShdw>
                  </a:effectLst>
                  <a:uLnTx/>
                  <a:uFillTx/>
                  <a:latin typeface="Calibri" panose="020F0502020204030204"/>
                  <a:ea typeface="+mn-ea"/>
                  <a:cs typeface="+mn-cs"/>
                </a:rPr>
                <a:t>FARC</a:t>
              </a:r>
              <a:endParaRPr kumimoji="0" lang="es-ES" sz="4050" b="0" i="0" u="none" strike="noStrike" kern="1200" cap="none" spc="0" normalizeH="0" baseline="0" noProof="0" dirty="0">
                <a:ln w="0"/>
                <a:solidFill>
                  <a:prstClr val="black"/>
                </a:solidFill>
                <a:effectLst>
                  <a:outerShdw blurRad="38100" dist="25400" dir="5400000" algn="ctr" rotWithShape="0">
                    <a:srgbClr val="6E747A">
                      <a:alpha val="43000"/>
                    </a:srgbClr>
                  </a:outerShdw>
                </a:effectLst>
                <a:uLnTx/>
                <a:uFillTx/>
                <a:latin typeface="Calibri" panose="020F0502020204030204"/>
                <a:ea typeface="+mn-ea"/>
                <a:cs typeface="+mn-cs"/>
              </a:endParaRPr>
            </a:p>
          </p:txBody>
        </p:sp>
        <p:sp>
          <p:nvSpPr>
            <p:cNvPr id="50" name="Rectángulo 49">
              <a:extLst>
                <a:ext uri="{FF2B5EF4-FFF2-40B4-BE49-F238E27FC236}">
                  <a16:creationId xmlns:a16="http://schemas.microsoft.com/office/drawing/2014/main" id="{20A29126-5464-4592-ABE5-0C71AEA4A196}"/>
                </a:ext>
              </a:extLst>
            </p:cNvPr>
            <p:cNvSpPr/>
            <p:nvPr/>
          </p:nvSpPr>
          <p:spPr>
            <a:xfrm>
              <a:off x="8684474" y="2120203"/>
              <a:ext cx="1958916" cy="866436"/>
            </a:xfrm>
            <a:prstGeom prst="rect">
              <a:avLst/>
            </a:prstGeom>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s-ES" sz="2000" b="0" i="0" u="none" strike="noStrike" kern="1200" cap="none" spc="0" normalizeH="0" baseline="0" noProof="0" dirty="0">
                  <a:ln w="0"/>
                  <a:solidFill>
                    <a:prstClr val="black"/>
                  </a:solidFill>
                  <a:effectLst>
                    <a:outerShdw blurRad="38100" dist="25400" dir="5400000" algn="ctr" rotWithShape="0">
                      <a:srgbClr val="6E747A">
                        <a:alpha val="43000"/>
                      </a:srgbClr>
                    </a:outerShdw>
                  </a:effectLst>
                  <a:uLnTx/>
                  <a:uFillTx/>
                  <a:latin typeface="Calibri" panose="020F0502020204030204"/>
                  <a:ea typeface="+mn-ea"/>
                  <a:cs typeface="+mn-cs"/>
                </a:rPr>
                <a:t>Comisión Verificadora</a:t>
              </a:r>
            </a:p>
          </p:txBody>
        </p:sp>
        <p:sp>
          <p:nvSpPr>
            <p:cNvPr id="51" name="Rectángulo 50">
              <a:extLst>
                <a:ext uri="{FF2B5EF4-FFF2-40B4-BE49-F238E27FC236}">
                  <a16:creationId xmlns:a16="http://schemas.microsoft.com/office/drawing/2014/main" id="{4F06A7A5-46CE-4398-AA30-88CF18E7D5CB}"/>
                </a:ext>
              </a:extLst>
            </p:cNvPr>
            <p:cNvSpPr/>
            <p:nvPr/>
          </p:nvSpPr>
          <p:spPr>
            <a:xfrm>
              <a:off x="10094594" y="1529541"/>
              <a:ext cx="1415320" cy="621574"/>
            </a:xfrm>
            <a:prstGeom prst="rect">
              <a:avLst/>
            </a:prstGeom>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s-ES" sz="1350" b="0" i="0" u="none" strike="noStrike" kern="1200" cap="none" spc="0" normalizeH="0" baseline="0" noProof="0" dirty="0">
                  <a:ln w="0"/>
                  <a:solidFill>
                    <a:prstClr val="black"/>
                  </a:solidFill>
                  <a:effectLst>
                    <a:outerShdw blurRad="38100" dist="25400" dir="5400000" algn="ctr" rotWithShape="0">
                      <a:srgbClr val="6E747A">
                        <a:alpha val="43000"/>
                      </a:srgbClr>
                    </a:outerShdw>
                  </a:effectLst>
                  <a:uLnTx/>
                  <a:uFillTx/>
                  <a:latin typeface="Calibri" panose="020F0502020204030204"/>
                  <a:ea typeface="+mn-ea"/>
                  <a:cs typeface="+mn-cs"/>
                </a:rPr>
                <a:t>Subcomisión </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s-ES" sz="1350" b="0" i="0" u="none" strike="noStrike" kern="1200" cap="none" spc="0" normalizeH="0" baseline="0" noProof="0" dirty="0">
                  <a:ln w="0"/>
                  <a:solidFill>
                    <a:prstClr val="black"/>
                  </a:solidFill>
                  <a:effectLst>
                    <a:outerShdw blurRad="38100" dist="25400" dir="5400000" algn="ctr" rotWithShape="0">
                      <a:srgbClr val="6E747A">
                        <a:alpha val="43000"/>
                      </a:srgbClr>
                    </a:outerShdw>
                  </a:effectLst>
                  <a:uLnTx/>
                  <a:uFillTx/>
                  <a:latin typeface="Calibri" panose="020F0502020204030204"/>
                  <a:ea typeface="+mn-ea"/>
                  <a:cs typeface="+mn-cs"/>
                </a:rPr>
                <a:t>Jurídica</a:t>
              </a:r>
            </a:p>
          </p:txBody>
        </p:sp>
        <p:sp>
          <p:nvSpPr>
            <p:cNvPr id="52" name="Rectángulo 51">
              <a:extLst>
                <a:ext uri="{FF2B5EF4-FFF2-40B4-BE49-F238E27FC236}">
                  <a16:creationId xmlns:a16="http://schemas.microsoft.com/office/drawing/2014/main" id="{5BB416B0-5DE0-4A18-A5B9-4864F2A8A167}"/>
                </a:ext>
              </a:extLst>
            </p:cNvPr>
            <p:cNvSpPr/>
            <p:nvPr/>
          </p:nvSpPr>
          <p:spPr>
            <a:xfrm>
              <a:off x="8690934" y="1042036"/>
              <a:ext cx="1958916" cy="578941"/>
            </a:xfrm>
            <a:prstGeom prst="rect">
              <a:avLst/>
            </a:prstGeom>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s-ES" sz="1350" b="0" i="0" u="none" strike="noStrike" kern="1200" cap="none" spc="0" normalizeH="0" baseline="0" noProof="0" dirty="0">
                  <a:ln w="0"/>
                  <a:solidFill>
                    <a:prstClr val="black"/>
                  </a:solidFill>
                  <a:effectLst>
                    <a:outerShdw blurRad="38100" dist="25400" dir="5400000" algn="ctr" rotWithShape="0">
                      <a:srgbClr val="6E747A">
                        <a:alpha val="43000"/>
                      </a:srgbClr>
                    </a:outerShdw>
                  </a:effectLst>
                  <a:uLnTx/>
                  <a:uFillTx/>
                  <a:latin typeface="Calibri" panose="020F0502020204030204"/>
                  <a:ea typeface="+mn-ea"/>
                  <a:cs typeface="+mn-cs"/>
                </a:rPr>
                <a:t>Subcomisión Financiera</a:t>
              </a:r>
            </a:p>
          </p:txBody>
        </p:sp>
        <p:sp>
          <p:nvSpPr>
            <p:cNvPr id="53" name="Rectángulo 52">
              <a:extLst>
                <a:ext uri="{FF2B5EF4-FFF2-40B4-BE49-F238E27FC236}">
                  <a16:creationId xmlns:a16="http://schemas.microsoft.com/office/drawing/2014/main" id="{2CCC616B-A633-4986-829A-6F9D5FE5A85B}"/>
                </a:ext>
              </a:extLst>
            </p:cNvPr>
            <p:cNvSpPr/>
            <p:nvPr/>
          </p:nvSpPr>
          <p:spPr>
            <a:xfrm>
              <a:off x="7628577" y="1532215"/>
              <a:ext cx="1378793" cy="578941"/>
            </a:xfrm>
            <a:prstGeom prst="rect">
              <a:avLst/>
            </a:prstGeom>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s-ES" sz="1350" b="0" i="0" u="none" strike="noStrike" kern="1200" cap="none" spc="0" normalizeH="0" baseline="0" noProof="0" dirty="0">
                  <a:ln w="0"/>
                  <a:solidFill>
                    <a:prstClr val="black"/>
                  </a:solidFill>
                  <a:effectLst>
                    <a:outerShdw blurRad="38100" dist="25400" dir="5400000" algn="ctr" rotWithShape="0">
                      <a:srgbClr val="6E747A">
                        <a:alpha val="43000"/>
                      </a:srgbClr>
                    </a:outerShdw>
                  </a:effectLst>
                  <a:uLnTx/>
                  <a:uFillTx/>
                  <a:latin typeface="Calibri" panose="020F0502020204030204"/>
                  <a:ea typeface="+mn-ea"/>
                  <a:cs typeface="+mn-cs"/>
                </a:rPr>
                <a:t>Subcomisión Operativa</a:t>
              </a:r>
            </a:p>
          </p:txBody>
        </p:sp>
        <p:cxnSp>
          <p:nvCxnSpPr>
            <p:cNvPr id="54" name="Conector recto de flecha 53">
              <a:extLst>
                <a:ext uri="{FF2B5EF4-FFF2-40B4-BE49-F238E27FC236}">
                  <a16:creationId xmlns:a16="http://schemas.microsoft.com/office/drawing/2014/main" id="{E4369496-4445-4BD5-B546-1390FBFDFB11}"/>
                </a:ext>
              </a:extLst>
            </p:cNvPr>
            <p:cNvCxnSpPr/>
            <p:nvPr/>
          </p:nvCxnSpPr>
          <p:spPr>
            <a:xfrm flipV="1">
              <a:off x="10480388" y="2347995"/>
              <a:ext cx="367958" cy="223682"/>
            </a:xfrm>
            <a:prstGeom prst="straightConnector1">
              <a:avLst/>
            </a:prstGeom>
            <a:ln w="28575">
              <a:tailEnd type="triangle"/>
            </a:ln>
          </p:spPr>
          <p:style>
            <a:lnRef idx="3">
              <a:schemeClr val="accent3"/>
            </a:lnRef>
            <a:fillRef idx="0">
              <a:schemeClr val="accent3"/>
            </a:fillRef>
            <a:effectRef idx="2">
              <a:schemeClr val="accent3"/>
            </a:effectRef>
            <a:fontRef idx="minor">
              <a:schemeClr val="tx1"/>
            </a:fontRef>
          </p:style>
        </p:cxnSp>
        <p:cxnSp>
          <p:nvCxnSpPr>
            <p:cNvPr id="55" name="Conector recto de flecha 54">
              <a:extLst>
                <a:ext uri="{FF2B5EF4-FFF2-40B4-BE49-F238E27FC236}">
                  <a16:creationId xmlns:a16="http://schemas.microsoft.com/office/drawing/2014/main" id="{122523E0-665A-42F2-A4BF-C4E22E0C513B}"/>
                </a:ext>
              </a:extLst>
            </p:cNvPr>
            <p:cNvCxnSpPr>
              <a:cxnSpLocks/>
            </p:cNvCxnSpPr>
            <p:nvPr/>
          </p:nvCxnSpPr>
          <p:spPr>
            <a:xfrm flipH="1" flipV="1">
              <a:off x="8380709" y="2263680"/>
              <a:ext cx="316495" cy="223682"/>
            </a:xfrm>
            <a:prstGeom prst="straightConnector1">
              <a:avLst/>
            </a:prstGeom>
            <a:ln w="28575">
              <a:tailEnd type="triangle"/>
            </a:ln>
          </p:spPr>
          <p:style>
            <a:lnRef idx="3">
              <a:schemeClr val="accent3"/>
            </a:lnRef>
            <a:fillRef idx="0">
              <a:schemeClr val="accent3"/>
            </a:fillRef>
            <a:effectRef idx="2">
              <a:schemeClr val="accent3"/>
            </a:effectRef>
            <a:fontRef idx="minor">
              <a:schemeClr val="tx1"/>
            </a:fontRef>
          </p:style>
        </p:cxnSp>
        <p:cxnSp>
          <p:nvCxnSpPr>
            <p:cNvPr id="56" name="Conector recto de flecha 55">
              <a:extLst>
                <a:ext uri="{FF2B5EF4-FFF2-40B4-BE49-F238E27FC236}">
                  <a16:creationId xmlns:a16="http://schemas.microsoft.com/office/drawing/2014/main" id="{90C5BA03-837A-44B3-8E27-5CABBF3F0C41}"/>
                </a:ext>
              </a:extLst>
            </p:cNvPr>
            <p:cNvCxnSpPr>
              <a:cxnSpLocks/>
            </p:cNvCxnSpPr>
            <p:nvPr/>
          </p:nvCxnSpPr>
          <p:spPr>
            <a:xfrm flipV="1">
              <a:off x="9651150" y="1763274"/>
              <a:ext cx="0" cy="339248"/>
            </a:xfrm>
            <a:prstGeom prst="straightConnector1">
              <a:avLst/>
            </a:prstGeom>
            <a:ln w="28575">
              <a:tailEnd type="triangle"/>
            </a:ln>
          </p:spPr>
          <p:style>
            <a:lnRef idx="3">
              <a:schemeClr val="accent3"/>
            </a:lnRef>
            <a:fillRef idx="0">
              <a:schemeClr val="accent3"/>
            </a:fillRef>
            <a:effectRef idx="2">
              <a:schemeClr val="accent3"/>
            </a:effectRef>
            <a:fontRef idx="minor">
              <a:schemeClr val="tx1"/>
            </a:fontRef>
          </p:style>
        </p:cxnSp>
        <p:sp>
          <p:nvSpPr>
            <p:cNvPr id="57" name="CuadroTexto 56">
              <a:extLst>
                <a:ext uri="{FF2B5EF4-FFF2-40B4-BE49-F238E27FC236}">
                  <a16:creationId xmlns:a16="http://schemas.microsoft.com/office/drawing/2014/main" id="{DE840179-0A3F-4043-93AD-ED1D6AFFE1A1}"/>
                </a:ext>
              </a:extLst>
            </p:cNvPr>
            <p:cNvSpPr txBox="1"/>
            <p:nvPr/>
          </p:nvSpPr>
          <p:spPr>
            <a:xfrm>
              <a:off x="8697204" y="4020010"/>
              <a:ext cx="1941430" cy="578941"/>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s-ES" sz="1350" b="0" i="0" u="none" strike="noStrike" kern="1200" cap="none" spc="0" normalizeH="0" baseline="0" noProof="0" dirty="0">
                  <a:ln>
                    <a:noFill/>
                  </a:ln>
                  <a:solidFill>
                    <a:prstClr val="white"/>
                  </a:solidFill>
                  <a:effectLst/>
                  <a:uLnTx/>
                  <a:uFillTx/>
                  <a:latin typeface="Calibri" panose="020F0502020204030204"/>
                  <a:ea typeface="+mn-ea"/>
                  <a:cs typeface="+mn-cs"/>
                </a:rPr>
                <a:t>DECRETO 1407 de 2017</a:t>
              </a:r>
              <a:endParaRPr kumimoji="0" lang="es-CO" sz="13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cxnSp>
        <p:nvCxnSpPr>
          <p:cNvPr id="13" name="Conector recto 12">
            <a:extLst>
              <a:ext uri="{FF2B5EF4-FFF2-40B4-BE49-F238E27FC236}">
                <a16:creationId xmlns:a16="http://schemas.microsoft.com/office/drawing/2014/main" id="{24FF8F82-7E54-427F-9942-16F6E5F3DE94}"/>
              </a:ext>
            </a:extLst>
          </p:cNvPr>
          <p:cNvCxnSpPr>
            <a:cxnSpLocks/>
          </p:cNvCxnSpPr>
          <p:nvPr/>
        </p:nvCxnSpPr>
        <p:spPr>
          <a:xfrm>
            <a:off x="3692704" y="1722217"/>
            <a:ext cx="0" cy="3628929"/>
          </a:xfrm>
          <a:prstGeom prst="line">
            <a:avLst/>
          </a:prstGeom>
        </p:spPr>
        <p:style>
          <a:lnRef idx="2">
            <a:schemeClr val="accent1"/>
          </a:lnRef>
          <a:fillRef idx="0">
            <a:schemeClr val="accent1"/>
          </a:fillRef>
          <a:effectRef idx="1">
            <a:schemeClr val="accent1"/>
          </a:effectRef>
          <a:fontRef idx="minor">
            <a:schemeClr val="tx1"/>
          </a:fontRef>
        </p:style>
      </p:cxnSp>
      <p:grpSp>
        <p:nvGrpSpPr>
          <p:cNvPr id="16" name="Grupo 15">
            <a:extLst>
              <a:ext uri="{FF2B5EF4-FFF2-40B4-BE49-F238E27FC236}">
                <a16:creationId xmlns:a16="http://schemas.microsoft.com/office/drawing/2014/main" id="{0FECBB36-7882-400B-9FDA-A8DD7DDE1B78}"/>
              </a:ext>
            </a:extLst>
          </p:cNvPr>
          <p:cNvGrpSpPr/>
          <p:nvPr/>
        </p:nvGrpSpPr>
        <p:grpSpPr>
          <a:xfrm>
            <a:off x="10718871" y="2794220"/>
            <a:ext cx="1054375" cy="1925463"/>
            <a:chOff x="7475287" y="3990195"/>
            <a:chExt cx="1328825" cy="2153974"/>
          </a:xfrm>
        </p:grpSpPr>
        <p:sp>
          <p:nvSpPr>
            <p:cNvPr id="58" name="Rectángulo 57">
              <a:extLst>
                <a:ext uri="{FF2B5EF4-FFF2-40B4-BE49-F238E27FC236}">
                  <a16:creationId xmlns:a16="http://schemas.microsoft.com/office/drawing/2014/main" id="{86E13964-E204-41F0-B019-AE5138E9920B}"/>
                </a:ext>
              </a:extLst>
            </p:cNvPr>
            <p:cNvSpPr/>
            <p:nvPr/>
          </p:nvSpPr>
          <p:spPr>
            <a:xfrm>
              <a:off x="7686979" y="3990195"/>
              <a:ext cx="911944" cy="903795"/>
            </a:xfrm>
            <a:prstGeom prst="rect">
              <a:avLst/>
            </a:prstGeom>
            <a:noFill/>
          </p:spPr>
          <p:txBody>
            <a:bodyPr wrap="none" lIns="68580" tIns="34290" rIns="68580" bIns="3429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s-ES" sz="2400" b="0" i="1" u="none" strike="noStrike" kern="1200" cap="none" spc="0" normalizeH="0" baseline="0" noProof="0" dirty="0">
                  <a:ln w="0"/>
                  <a:solidFill>
                    <a:prstClr val="black"/>
                  </a:solidFill>
                  <a:effectLst>
                    <a:outerShdw blurRad="38100" dist="25400" dir="5400000" algn="ctr" rotWithShape="0">
                      <a:srgbClr val="6E747A">
                        <a:alpha val="43000"/>
                      </a:srgbClr>
                    </a:outerShdw>
                  </a:effectLst>
                  <a:uLnTx/>
                  <a:uFillTx/>
                  <a:latin typeface="Calibri" panose="020F0502020204030204"/>
                  <a:ea typeface="+mn-ea"/>
                  <a:cs typeface="+mn-cs"/>
                </a:rPr>
                <a:t>GAO</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s-ES" sz="2400" b="0" i="1" u="none" strike="noStrike" kern="1200" cap="none" spc="0" normalizeH="0" baseline="0" noProof="0" dirty="0">
                  <a:ln w="0"/>
                  <a:solidFill>
                    <a:prstClr val="black"/>
                  </a:solidFill>
                  <a:effectLst>
                    <a:outerShdw blurRad="38100" dist="25400" dir="5400000" algn="ctr" rotWithShape="0">
                      <a:srgbClr val="6E747A">
                        <a:alpha val="43000"/>
                      </a:srgbClr>
                    </a:outerShdw>
                  </a:effectLst>
                  <a:uLnTx/>
                  <a:uFillTx/>
                  <a:latin typeface="Calibri" panose="020F0502020204030204"/>
                  <a:ea typeface="+mn-ea"/>
                  <a:cs typeface="+mn-cs"/>
                </a:rPr>
                <a:t>GDO</a:t>
              </a:r>
            </a:p>
          </p:txBody>
        </p:sp>
        <p:sp>
          <p:nvSpPr>
            <p:cNvPr id="59" name="CuadroTexto 58">
              <a:extLst>
                <a:ext uri="{FF2B5EF4-FFF2-40B4-BE49-F238E27FC236}">
                  <a16:creationId xmlns:a16="http://schemas.microsoft.com/office/drawing/2014/main" id="{658B77E6-3F16-4EAD-9553-62E71ACF76D0}"/>
                </a:ext>
              </a:extLst>
            </p:cNvPr>
            <p:cNvSpPr txBox="1"/>
            <p:nvPr/>
          </p:nvSpPr>
          <p:spPr>
            <a:xfrm>
              <a:off x="7475287" y="5636338"/>
              <a:ext cx="1328825" cy="507831"/>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s-ES" sz="1350" b="0" i="0" u="none" strike="noStrike" kern="1200" cap="none" spc="0" normalizeH="0" baseline="0" noProof="0" dirty="0">
                  <a:ln>
                    <a:noFill/>
                  </a:ln>
                  <a:solidFill>
                    <a:prstClr val="white"/>
                  </a:solidFill>
                  <a:effectLst/>
                  <a:uLnTx/>
                  <a:uFillTx/>
                  <a:latin typeface="Calibri" panose="020F0502020204030204"/>
                  <a:ea typeface="+mn-ea"/>
                  <a:cs typeface="+mn-cs"/>
                </a:rPr>
                <a:t>LEY 1908 de 2018 </a:t>
              </a:r>
              <a:endParaRPr kumimoji="0" lang="es-CO" sz="13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cxnSp>
          <p:nvCxnSpPr>
            <p:cNvPr id="60" name="Conector recto de flecha 59">
              <a:extLst>
                <a:ext uri="{FF2B5EF4-FFF2-40B4-BE49-F238E27FC236}">
                  <a16:creationId xmlns:a16="http://schemas.microsoft.com/office/drawing/2014/main" id="{E7096019-5662-4FD9-A92F-B450056F2D26}"/>
                </a:ext>
              </a:extLst>
            </p:cNvPr>
            <p:cNvCxnSpPr>
              <a:cxnSpLocks/>
            </p:cNvCxnSpPr>
            <p:nvPr/>
          </p:nvCxnSpPr>
          <p:spPr>
            <a:xfrm flipH="1">
              <a:off x="8141260" y="4996584"/>
              <a:ext cx="1691" cy="515327"/>
            </a:xfrm>
            <a:prstGeom prst="straightConnector1">
              <a:avLst/>
            </a:prstGeom>
            <a:ln w="28575">
              <a:tailEnd type="triangle"/>
            </a:ln>
          </p:spPr>
          <p:style>
            <a:lnRef idx="3">
              <a:schemeClr val="accent3"/>
            </a:lnRef>
            <a:fillRef idx="0">
              <a:schemeClr val="accent3"/>
            </a:fillRef>
            <a:effectRef idx="2">
              <a:schemeClr val="accent3"/>
            </a:effectRef>
            <a:fontRef idx="minor">
              <a:schemeClr val="tx1"/>
            </a:fontRef>
          </p:style>
        </p:cxnSp>
        <p:sp>
          <p:nvSpPr>
            <p:cNvPr id="61" name="Rectángulo 60">
              <a:extLst>
                <a:ext uri="{FF2B5EF4-FFF2-40B4-BE49-F238E27FC236}">
                  <a16:creationId xmlns:a16="http://schemas.microsoft.com/office/drawing/2014/main" id="{FAC2D67B-5B80-4358-83B0-7522D36E895B}"/>
                </a:ext>
              </a:extLst>
            </p:cNvPr>
            <p:cNvSpPr/>
            <p:nvPr/>
          </p:nvSpPr>
          <p:spPr>
            <a:xfrm>
              <a:off x="8203974" y="5020127"/>
              <a:ext cx="327334" cy="461665"/>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2400" b="1" i="1" u="none" strike="noStrike" kern="1200" cap="none" spc="0" normalizeH="0" baseline="0" noProof="0" dirty="0">
                  <a:ln w="0"/>
                  <a:solidFill>
                    <a:prstClr val="black"/>
                  </a:solidFill>
                  <a:effectLst>
                    <a:outerShdw blurRad="38100" dist="25400" dir="5400000" algn="ctr" rotWithShape="0">
                      <a:srgbClr val="6E747A">
                        <a:alpha val="43000"/>
                      </a:srgbClr>
                    </a:outerShdw>
                  </a:effectLst>
                  <a:uLnTx/>
                  <a:uFillTx/>
                  <a:latin typeface="Calibri"/>
                  <a:ea typeface="+mn-ea"/>
                  <a:cs typeface="+mn-cs"/>
                </a:rPr>
                <a:t>?</a:t>
              </a:r>
              <a:endParaRPr kumimoji="0" lang="es-CO" sz="2400" b="1" i="0" u="none" strike="noStrike" kern="1200" cap="none" spc="0" normalizeH="0" baseline="0" noProof="0" dirty="0">
                <a:ln>
                  <a:noFill/>
                </a:ln>
                <a:solidFill>
                  <a:prstClr val="black"/>
                </a:solidFill>
                <a:effectLst/>
                <a:uLnTx/>
                <a:uFillTx/>
                <a:latin typeface="Calibri"/>
                <a:ea typeface="+mn-ea"/>
                <a:cs typeface="+mn-cs"/>
              </a:endParaRPr>
            </a:p>
          </p:txBody>
        </p:sp>
      </p:grpSp>
      <p:cxnSp>
        <p:nvCxnSpPr>
          <p:cNvPr id="64" name="Conector recto 63">
            <a:extLst>
              <a:ext uri="{FF2B5EF4-FFF2-40B4-BE49-F238E27FC236}">
                <a16:creationId xmlns:a16="http://schemas.microsoft.com/office/drawing/2014/main" id="{B9F8C5F8-9DCB-4132-B578-E749216C2637}"/>
              </a:ext>
            </a:extLst>
          </p:cNvPr>
          <p:cNvCxnSpPr>
            <a:cxnSpLocks/>
          </p:cNvCxnSpPr>
          <p:nvPr/>
        </p:nvCxnSpPr>
        <p:spPr>
          <a:xfrm>
            <a:off x="6641960" y="1662386"/>
            <a:ext cx="0" cy="3628929"/>
          </a:xfrm>
          <a:prstGeom prst="line">
            <a:avLst/>
          </a:prstGeom>
        </p:spPr>
        <p:style>
          <a:lnRef idx="2">
            <a:schemeClr val="accent1"/>
          </a:lnRef>
          <a:fillRef idx="0">
            <a:schemeClr val="accent1"/>
          </a:fillRef>
          <a:effectRef idx="1">
            <a:schemeClr val="accent1"/>
          </a:effectRef>
          <a:fontRef idx="minor">
            <a:schemeClr val="tx1"/>
          </a:fontRef>
        </p:style>
      </p:cxnSp>
      <p:cxnSp>
        <p:nvCxnSpPr>
          <p:cNvPr id="65" name="Conector recto 64">
            <a:extLst>
              <a:ext uri="{FF2B5EF4-FFF2-40B4-BE49-F238E27FC236}">
                <a16:creationId xmlns:a16="http://schemas.microsoft.com/office/drawing/2014/main" id="{C0FFDF77-6D97-4C65-BF46-79EA5A6CD26D}"/>
              </a:ext>
            </a:extLst>
          </p:cNvPr>
          <p:cNvCxnSpPr>
            <a:cxnSpLocks/>
          </p:cNvCxnSpPr>
          <p:nvPr/>
        </p:nvCxnSpPr>
        <p:spPr>
          <a:xfrm>
            <a:off x="10095700" y="1746852"/>
            <a:ext cx="0" cy="3628929"/>
          </a:xfrm>
          <a:prstGeom prst="line">
            <a:avLst/>
          </a:prstGeom>
        </p:spPr>
        <p:style>
          <a:lnRef idx="2">
            <a:schemeClr val="accent1"/>
          </a:lnRef>
          <a:fillRef idx="0">
            <a:schemeClr val="accent1"/>
          </a:fillRef>
          <a:effectRef idx="1">
            <a:schemeClr val="accent1"/>
          </a:effectRef>
          <a:fontRef idx="minor">
            <a:schemeClr val="tx1"/>
          </a:fontRef>
        </p:style>
      </p:cxnSp>
      <p:cxnSp>
        <p:nvCxnSpPr>
          <p:cNvPr id="40" name="Conector recto de flecha 39">
            <a:extLst>
              <a:ext uri="{FF2B5EF4-FFF2-40B4-BE49-F238E27FC236}">
                <a16:creationId xmlns:a16="http://schemas.microsoft.com/office/drawing/2014/main" id="{0762286D-4466-402C-9AE5-3F1686F5D11B}"/>
              </a:ext>
            </a:extLst>
          </p:cNvPr>
          <p:cNvCxnSpPr>
            <a:cxnSpLocks/>
            <a:endCxn id="45" idx="0"/>
          </p:cNvCxnSpPr>
          <p:nvPr/>
        </p:nvCxnSpPr>
        <p:spPr>
          <a:xfrm flipH="1">
            <a:off x="650464" y="4155141"/>
            <a:ext cx="1027954" cy="504830"/>
          </a:xfrm>
          <a:prstGeom prst="straightConnector1">
            <a:avLst/>
          </a:prstGeom>
          <a:ln w="28575">
            <a:tailEnd type="triangle"/>
          </a:ln>
        </p:spPr>
        <p:style>
          <a:lnRef idx="3">
            <a:schemeClr val="accent3"/>
          </a:lnRef>
          <a:fillRef idx="0">
            <a:schemeClr val="accent3"/>
          </a:fillRef>
          <a:effectRef idx="2">
            <a:schemeClr val="accent3"/>
          </a:effectRef>
          <a:fontRef idx="minor">
            <a:schemeClr val="tx1"/>
          </a:fontRef>
        </p:style>
      </p:cxnSp>
      <p:sp>
        <p:nvSpPr>
          <p:cNvPr id="45" name="Rectángulo 44">
            <a:extLst>
              <a:ext uri="{FF2B5EF4-FFF2-40B4-BE49-F238E27FC236}">
                <a16:creationId xmlns:a16="http://schemas.microsoft.com/office/drawing/2014/main" id="{5CB6C6AD-3C8B-457C-8799-1201797D90F8}"/>
              </a:ext>
            </a:extLst>
          </p:cNvPr>
          <p:cNvSpPr/>
          <p:nvPr/>
        </p:nvSpPr>
        <p:spPr>
          <a:xfrm>
            <a:off x="88487" y="4659971"/>
            <a:ext cx="1123954" cy="577081"/>
          </a:xfrm>
          <a:prstGeom prst="rect">
            <a:avLst/>
          </a:prstGeom>
          <a:noFill/>
        </p:spPr>
        <p:txBody>
          <a:bodyPr wrap="square" lIns="68580" tIns="34290" rIns="68580" bIns="3429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s-ES" sz="1100" b="0" i="0" u="none" strike="noStrike" kern="1200" cap="none" spc="0" normalizeH="0" baseline="0" noProof="0" dirty="0">
                <a:ln w="0"/>
                <a:solidFill>
                  <a:prstClr val="black"/>
                </a:solidFill>
                <a:effectLst>
                  <a:outerShdw blurRad="38100" dist="25400" dir="5400000" algn="ctr" rotWithShape="0">
                    <a:srgbClr val="6E747A">
                      <a:alpha val="43000"/>
                    </a:srgbClr>
                  </a:outerShdw>
                </a:effectLst>
                <a:uLnTx/>
                <a:uFillTx/>
                <a:latin typeface="Calibri" panose="020F0502020204030204"/>
                <a:ea typeface="+mn-ea"/>
                <a:cs typeface="+mn-cs"/>
              </a:rPr>
              <a:t>Políticas, Estructura, </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s-ES" sz="1100" b="0" i="0" u="none" strike="noStrike" kern="1200" cap="none" spc="0" normalizeH="0" baseline="0" noProof="0" dirty="0">
                <a:ln w="0"/>
                <a:solidFill>
                  <a:prstClr val="black"/>
                </a:solidFill>
                <a:effectLst>
                  <a:outerShdw blurRad="38100" dist="25400" dir="5400000" algn="ctr" rotWithShape="0">
                    <a:srgbClr val="6E747A">
                      <a:alpha val="43000"/>
                    </a:srgbClr>
                  </a:outerShdw>
                </a:effectLst>
                <a:uLnTx/>
                <a:uFillTx/>
                <a:latin typeface="Calibri" panose="020F0502020204030204"/>
                <a:ea typeface="+mn-ea"/>
                <a:cs typeface="+mn-cs"/>
              </a:rPr>
              <a:t>Directivos</a:t>
            </a:r>
          </a:p>
        </p:txBody>
      </p:sp>
      <p:sp>
        <p:nvSpPr>
          <p:cNvPr id="47" name="Rectángulo 46">
            <a:extLst>
              <a:ext uri="{FF2B5EF4-FFF2-40B4-BE49-F238E27FC236}">
                <a16:creationId xmlns:a16="http://schemas.microsoft.com/office/drawing/2014/main" id="{2D2E17C9-262D-4431-8F24-756FF8DB47B6}"/>
              </a:ext>
            </a:extLst>
          </p:cNvPr>
          <p:cNvSpPr/>
          <p:nvPr/>
        </p:nvSpPr>
        <p:spPr>
          <a:xfrm>
            <a:off x="1181476" y="4659971"/>
            <a:ext cx="1226155" cy="407804"/>
          </a:xfrm>
          <a:prstGeom prst="rect">
            <a:avLst/>
          </a:prstGeom>
          <a:noFill/>
        </p:spPr>
        <p:txBody>
          <a:bodyPr wrap="square" lIns="68580" tIns="34290" rIns="68580" bIns="3429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s-ES" sz="1100" b="0" i="0" u="none" strike="noStrike" kern="1200" cap="none" spc="0" normalizeH="0" baseline="0" noProof="0" dirty="0">
                <a:ln w="0"/>
                <a:solidFill>
                  <a:prstClr val="black"/>
                </a:solidFill>
                <a:effectLst>
                  <a:outerShdw blurRad="38100" dist="25400" dir="5400000" algn="ctr" rotWithShape="0">
                    <a:srgbClr val="6E747A">
                      <a:alpha val="43000"/>
                    </a:srgbClr>
                  </a:outerShdw>
                </a:effectLst>
                <a:uLnTx/>
                <a:uFillTx/>
                <a:latin typeface="Calibri" panose="020F0502020204030204"/>
                <a:ea typeface="+mn-ea"/>
                <a:cs typeface="+mn-cs"/>
              </a:rPr>
              <a:t>Metodología</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s-ES" sz="1100" b="0" i="0" u="none" strike="noStrike" kern="1200" cap="none" spc="0" normalizeH="0" baseline="0" noProof="0" dirty="0">
                <a:ln w="0"/>
                <a:solidFill>
                  <a:prstClr val="black"/>
                </a:solidFill>
                <a:effectLst>
                  <a:outerShdw blurRad="38100" dist="25400" dir="5400000" algn="ctr" rotWithShape="0">
                    <a:srgbClr val="6E747A">
                      <a:alpha val="43000"/>
                    </a:srgbClr>
                  </a:outerShdw>
                </a:effectLst>
                <a:uLnTx/>
                <a:uFillTx/>
                <a:latin typeface="Calibri" panose="020F0502020204030204"/>
                <a:ea typeface="+mn-ea"/>
                <a:cs typeface="+mn-cs"/>
              </a:rPr>
              <a:t>Administración</a:t>
            </a:r>
          </a:p>
        </p:txBody>
      </p:sp>
      <p:sp>
        <p:nvSpPr>
          <p:cNvPr id="48" name="Rectángulo 47">
            <a:extLst>
              <a:ext uri="{FF2B5EF4-FFF2-40B4-BE49-F238E27FC236}">
                <a16:creationId xmlns:a16="http://schemas.microsoft.com/office/drawing/2014/main" id="{7F785DFB-87F6-40D1-814A-F931ED26B83F}"/>
              </a:ext>
            </a:extLst>
          </p:cNvPr>
          <p:cNvSpPr/>
          <p:nvPr/>
        </p:nvSpPr>
        <p:spPr>
          <a:xfrm>
            <a:off x="2394150" y="4647152"/>
            <a:ext cx="1226155" cy="407804"/>
          </a:xfrm>
          <a:prstGeom prst="rect">
            <a:avLst/>
          </a:prstGeom>
          <a:noFill/>
        </p:spPr>
        <p:txBody>
          <a:bodyPr wrap="square" lIns="68580" tIns="34290" rIns="68580" bIns="3429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s-ES" sz="1100" b="0" i="0" u="none" strike="noStrike" kern="1200" cap="none" spc="0" normalizeH="0" baseline="0" noProof="0" dirty="0">
                <a:ln w="0"/>
                <a:solidFill>
                  <a:prstClr val="black"/>
                </a:solidFill>
                <a:effectLst>
                  <a:outerShdw blurRad="38100" dist="25400" dir="5400000" algn="ctr" rotWithShape="0">
                    <a:srgbClr val="6E747A">
                      <a:alpha val="43000"/>
                    </a:srgbClr>
                  </a:outerShdw>
                </a:effectLst>
                <a:uLnTx/>
                <a:uFillTx/>
                <a:latin typeface="Calibri"/>
                <a:ea typeface="+mn-ea"/>
                <a:cs typeface="+mn-cs"/>
              </a:rPr>
              <a:t>Presupuesto SAE y Balances.</a:t>
            </a:r>
          </a:p>
        </p:txBody>
      </p:sp>
      <p:cxnSp>
        <p:nvCxnSpPr>
          <p:cNvPr id="62" name="Conector recto de flecha 61">
            <a:extLst>
              <a:ext uri="{FF2B5EF4-FFF2-40B4-BE49-F238E27FC236}">
                <a16:creationId xmlns:a16="http://schemas.microsoft.com/office/drawing/2014/main" id="{BA98A728-F2ED-4E84-99CF-BC1636BA38F7}"/>
              </a:ext>
            </a:extLst>
          </p:cNvPr>
          <p:cNvCxnSpPr>
            <a:cxnSpLocks/>
            <a:endCxn id="48" idx="0"/>
          </p:cNvCxnSpPr>
          <p:nvPr/>
        </p:nvCxnSpPr>
        <p:spPr>
          <a:xfrm>
            <a:off x="1919636" y="4171641"/>
            <a:ext cx="1087592" cy="475511"/>
          </a:xfrm>
          <a:prstGeom prst="straightConnector1">
            <a:avLst/>
          </a:prstGeom>
          <a:ln w="28575">
            <a:tailEnd type="triangle"/>
          </a:ln>
        </p:spPr>
        <p:style>
          <a:lnRef idx="3">
            <a:schemeClr val="accent3"/>
          </a:lnRef>
          <a:fillRef idx="0">
            <a:schemeClr val="accent3"/>
          </a:fillRef>
          <a:effectRef idx="2">
            <a:schemeClr val="accent3"/>
          </a:effectRef>
          <a:fontRef idx="minor">
            <a:schemeClr val="tx1"/>
          </a:fontRef>
        </p:style>
      </p:cxnSp>
      <p:cxnSp>
        <p:nvCxnSpPr>
          <p:cNvPr id="63" name="Conector recto de flecha 62">
            <a:extLst>
              <a:ext uri="{FF2B5EF4-FFF2-40B4-BE49-F238E27FC236}">
                <a16:creationId xmlns:a16="http://schemas.microsoft.com/office/drawing/2014/main" id="{9D1E3A89-1AE0-4849-8651-364E35641E58}"/>
              </a:ext>
            </a:extLst>
          </p:cNvPr>
          <p:cNvCxnSpPr>
            <a:cxnSpLocks/>
            <a:endCxn id="47" idx="0"/>
          </p:cNvCxnSpPr>
          <p:nvPr/>
        </p:nvCxnSpPr>
        <p:spPr>
          <a:xfrm>
            <a:off x="1790895" y="4150421"/>
            <a:ext cx="3659" cy="509550"/>
          </a:xfrm>
          <a:prstGeom prst="straightConnector1">
            <a:avLst/>
          </a:prstGeom>
          <a:ln w="28575">
            <a:tailEnd type="triangle"/>
          </a:ln>
        </p:spPr>
        <p:style>
          <a:lnRef idx="3">
            <a:schemeClr val="accent3"/>
          </a:lnRef>
          <a:fillRef idx="0">
            <a:schemeClr val="accent3"/>
          </a:fillRef>
          <a:effectRef idx="2">
            <a:schemeClr val="accent3"/>
          </a:effectRef>
          <a:fontRef idx="minor">
            <a:schemeClr val="tx1"/>
          </a:fontRef>
        </p:style>
      </p:cxnSp>
      <p:sp>
        <p:nvSpPr>
          <p:cNvPr id="69" name="Rectángulo 68">
            <a:extLst>
              <a:ext uri="{FF2B5EF4-FFF2-40B4-BE49-F238E27FC236}">
                <a16:creationId xmlns:a16="http://schemas.microsoft.com/office/drawing/2014/main" id="{F01D92A7-4D8F-48CF-8C8E-BACEDA07C4F2}"/>
              </a:ext>
            </a:extLst>
          </p:cNvPr>
          <p:cNvSpPr/>
          <p:nvPr/>
        </p:nvSpPr>
        <p:spPr>
          <a:xfrm>
            <a:off x="2391900" y="5067775"/>
            <a:ext cx="1226155" cy="361637"/>
          </a:xfrm>
          <a:prstGeom prst="rect">
            <a:avLst/>
          </a:prstGeom>
          <a:noFill/>
        </p:spPr>
        <p:txBody>
          <a:bodyPr wrap="square" lIns="68580" tIns="34290" rIns="68580" bIns="3429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s-ES" sz="1100" b="0" i="0" u="none" strike="noStrike" kern="1200" cap="none" spc="0" normalizeH="0" baseline="0" noProof="0" dirty="0">
                <a:ln w="0"/>
                <a:solidFill>
                  <a:prstClr val="black"/>
                </a:solidFill>
                <a:effectLst>
                  <a:outerShdw blurRad="38100" dist="25400" dir="5400000" algn="ctr" rotWithShape="0">
                    <a:srgbClr val="6E747A">
                      <a:alpha val="43000"/>
                    </a:srgbClr>
                  </a:outerShdw>
                </a:effectLst>
                <a:uLnTx/>
                <a:uFillTx/>
                <a:latin typeface="Calibri"/>
                <a:ea typeface="+mn-ea"/>
                <a:cs typeface="+mn-cs"/>
              </a:rPr>
              <a:t>Contratos </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s-ES" sz="800" b="0" i="0" u="none" strike="noStrike" kern="1200" cap="none" spc="0" normalizeH="0" baseline="0" noProof="0" dirty="0">
                <a:ln w="0"/>
                <a:solidFill>
                  <a:prstClr val="black"/>
                </a:solidFill>
                <a:effectLst>
                  <a:outerShdw blurRad="38100" dist="25400" dir="5400000" algn="ctr" rotWithShape="0">
                    <a:srgbClr val="6E747A">
                      <a:alpha val="43000"/>
                    </a:srgbClr>
                  </a:outerShdw>
                </a:effectLst>
                <a:uLnTx/>
                <a:uFillTx/>
                <a:latin typeface="Calibri"/>
                <a:ea typeface="+mn-ea"/>
                <a:cs typeface="+mn-cs"/>
              </a:rPr>
              <a:t>1000-SMLV</a:t>
            </a:r>
          </a:p>
        </p:txBody>
      </p:sp>
      <p:cxnSp>
        <p:nvCxnSpPr>
          <p:cNvPr id="70" name="Conector recto de flecha 69">
            <a:extLst>
              <a:ext uri="{FF2B5EF4-FFF2-40B4-BE49-F238E27FC236}">
                <a16:creationId xmlns:a16="http://schemas.microsoft.com/office/drawing/2014/main" id="{C7439E66-09FD-448B-9A7D-CCB95DCC4E83}"/>
              </a:ext>
            </a:extLst>
          </p:cNvPr>
          <p:cNvCxnSpPr>
            <a:cxnSpLocks/>
          </p:cNvCxnSpPr>
          <p:nvPr/>
        </p:nvCxnSpPr>
        <p:spPr>
          <a:xfrm>
            <a:off x="1800341" y="5120097"/>
            <a:ext cx="3659" cy="452126"/>
          </a:xfrm>
          <a:prstGeom prst="straightConnector1">
            <a:avLst/>
          </a:prstGeom>
          <a:ln w="28575">
            <a:tailEnd type="triangle"/>
          </a:ln>
        </p:spPr>
        <p:style>
          <a:lnRef idx="3">
            <a:schemeClr val="accent3"/>
          </a:lnRef>
          <a:fillRef idx="0">
            <a:schemeClr val="accent3"/>
          </a:fillRef>
          <a:effectRef idx="2">
            <a:schemeClr val="accent3"/>
          </a:effectRef>
          <a:fontRef idx="minor">
            <a:schemeClr val="tx1"/>
          </a:fontRef>
        </p:style>
      </p:cxnSp>
      <p:sp>
        <p:nvSpPr>
          <p:cNvPr id="71" name="Rectángulo 70">
            <a:extLst>
              <a:ext uri="{FF2B5EF4-FFF2-40B4-BE49-F238E27FC236}">
                <a16:creationId xmlns:a16="http://schemas.microsoft.com/office/drawing/2014/main" id="{B622B39D-3035-42C8-B730-D1F3549438D6}"/>
              </a:ext>
            </a:extLst>
          </p:cNvPr>
          <p:cNvSpPr/>
          <p:nvPr/>
        </p:nvSpPr>
        <p:spPr>
          <a:xfrm>
            <a:off x="341276" y="5625367"/>
            <a:ext cx="2916363" cy="238527"/>
          </a:xfrm>
          <a:prstGeom prst="rect">
            <a:avLst/>
          </a:prstGeom>
          <a:noFill/>
        </p:spPr>
        <p:txBody>
          <a:bodyPr wrap="square" lIns="68580" tIns="34290" rIns="68580" bIns="3429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s-ES" sz="1100" b="0" i="0" u="none" strike="noStrike" kern="1200" cap="none" spc="0" normalizeH="0" baseline="0" noProof="0" dirty="0">
                <a:ln w="0"/>
                <a:solidFill>
                  <a:prstClr val="black"/>
                </a:solidFill>
                <a:effectLst>
                  <a:outerShdw blurRad="38100" dist="25400" dir="5400000" algn="ctr" rotWithShape="0">
                    <a:srgbClr val="6E747A">
                      <a:alpha val="43000"/>
                    </a:srgbClr>
                  </a:outerShdw>
                </a:effectLst>
                <a:uLnTx/>
                <a:uFillTx/>
                <a:latin typeface="Calibri"/>
                <a:ea typeface="+mn-ea"/>
                <a:cs typeface="+mn-cs"/>
              </a:rPr>
              <a:t>Rendición de Cuentas y Órgano de Consulta</a:t>
            </a:r>
          </a:p>
        </p:txBody>
      </p:sp>
      <p:sp>
        <p:nvSpPr>
          <p:cNvPr id="68" name="Rectángulo 67">
            <a:extLst>
              <a:ext uri="{FF2B5EF4-FFF2-40B4-BE49-F238E27FC236}">
                <a16:creationId xmlns:a16="http://schemas.microsoft.com/office/drawing/2014/main" id="{2E599E9A-3DBA-4BC6-A214-5957E7C44D93}"/>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white"/>
              </a:solidFill>
              <a:effectLst/>
              <a:uLnTx/>
              <a:uFillTx/>
              <a:latin typeface="Calibri"/>
              <a:ea typeface="+mn-ea"/>
              <a:cs typeface="+mn-cs"/>
            </a:endParaRPr>
          </a:p>
        </p:txBody>
      </p:sp>
      <p:sp>
        <p:nvSpPr>
          <p:cNvPr id="72" name="CuadroTexto 71">
            <a:extLst>
              <a:ext uri="{FF2B5EF4-FFF2-40B4-BE49-F238E27FC236}">
                <a16:creationId xmlns:a16="http://schemas.microsoft.com/office/drawing/2014/main" id="{94910E2B-DE2D-48DC-8234-F13B9121821A}"/>
              </a:ext>
            </a:extLst>
          </p:cNvPr>
          <p:cNvSpPr txBox="1"/>
          <p:nvPr/>
        </p:nvSpPr>
        <p:spPr>
          <a:xfrm>
            <a:off x="7235190" y="6520419"/>
            <a:ext cx="4578984" cy="307777"/>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s-ES" sz="1400" b="0" i="0" u="none" strike="noStrike" kern="1200" cap="none" spc="0" normalizeH="0" baseline="0" noProof="0" dirty="0">
                <a:ln>
                  <a:noFill/>
                </a:ln>
                <a:solidFill>
                  <a:srgbClr val="A9A8A9"/>
                </a:solidFill>
                <a:effectLst/>
                <a:uLnTx/>
                <a:uFillTx/>
                <a:latin typeface="Lato Regular"/>
                <a:ea typeface="+mn-ea"/>
                <a:cs typeface="Lato Regular"/>
              </a:rPr>
              <a:t>Presidencia</a:t>
            </a:r>
          </a:p>
        </p:txBody>
      </p:sp>
    </p:spTree>
    <p:extLst>
      <p:ext uri="{BB962C8B-B14F-4D97-AF65-F5344CB8AC3E}">
        <p14:creationId xmlns:p14="http://schemas.microsoft.com/office/powerpoint/2010/main" val="42470235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4" name="Rectángulo 7">
            <a:extLst>
              <a:ext uri="{FF2B5EF4-FFF2-40B4-BE49-F238E27FC236}">
                <a16:creationId xmlns:a16="http://schemas.microsoft.com/office/drawing/2014/main" id="{ABE5829D-389E-4EA2-98AA-F91E59F4B61E}"/>
              </a:ext>
            </a:extLst>
          </p:cNvPr>
          <p:cNvSpPr>
            <a:spLocks noChangeArrowheads="1"/>
          </p:cNvSpPr>
          <p:nvPr/>
        </p:nvSpPr>
        <p:spPr bwMode="auto">
          <a:xfrm>
            <a:off x="630516" y="1718618"/>
            <a:ext cx="11099409" cy="341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r>
              <a:rPr lang="es-ES" sz="7200" b="1" dirty="0">
                <a:solidFill>
                  <a:srgbClr val="000A8B"/>
                </a:solidFill>
              </a:rPr>
              <a:t>¡Somos una </a:t>
            </a:r>
          </a:p>
          <a:p>
            <a:pPr marL="0" marR="0" lvl="0" indent="0" algn="r" defTabSz="457200" rtl="0" eaLnBrk="1" fontAlgn="auto" latinLnBrk="0" hangingPunct="1">
              <a:lnSpc>
                <a:spcPct val="100000"/>
              </a:lnSpc>
              <a:spcBef>
                <a:spcPts val="0"/>
              </a:spcBef>
              <a:spcAft>
                <a:spcPts val="0"/>
              </a:spcAft>
              <a:buClrTx/>
              <a:buSzTx/>
              <a:buFontTx/>
              <a:buNone/>
              <a:tabLst/>
              <a:defRPr/>
            </a:pPr>
            <a:r>
              <a:rPr lang="es-ES" sz="7200" b="1" dirty="0">
                <a:solidFill>
                  <a:srgbClr val="000A8B"/>
                </a:solidFill>
              </a:rPr>
              <a:t>entidad por </a:t>
            </a:r>
          </a:p>
          <a:p>
            <a:pPr marL="0" marR="0" lvl="0" indent="0" algn="r" defTabSz="457200" rtl="0" eaLnBrk="1" fontAlgn="auto" latinLnBrk="0" hangingPunct="1">
              <a:lnSpc>
                <a:spcPct val="100000"/>
              </a:lnSpc>
              <a:spcBef>
                <a:spcPts val="0"/>
              </a:spcBef>
              <a:spcAft>
                <a:spcPts val="0"/>
              </a:spcAft>
              <a:buClrTx/>
              <a:buSzTx/>
              <a:buFontTx/>
              <a:buNone/>
              <a:tabLst/>
              <a:defRPr/>
            </a:pPr>
            <a:r>
              <a:rPr lang="es-ES" sz="7200" b="1" dirty="0">
                <a:solidFill>
                  <a:srgbClr val="000A8B"/>
                </a:solidFill>
              </a:rPr>
              <a:t>procesos!</a:t>
            </a:r>
            <a:endParaRPr kumimoji="0" lang="es-CO" sz="7200" b="1" i="0" u="none" strike="noStrike" kern="1200" cap="none" spc="0" normalizeH="0" baseline="0" noProof="0" dirty="0">
              <a:ln>
                <a:noFill/>
              </a:ln>
              <a:solidFill>
                <a:srgbClr val="000A8B"/>
              </a:solidFill>
              <a:effectLst/>
              <a:uLnTx/>
              <a:uFillTx/>
              <a:latin typeface="Calibri" panose="020F0502020204030204" pitchFamily="34" charset="0"/>
              <a:ea typeface="+mn-ea"/>
              <a:cs typeface="+mn-cs"/>
            </a:endParaRPr>
          </a:p>
        </p:txBody>
      </p:sp>
      <p:sp>
        <p:nvSpPr>
          <p:cNvPr id="7" name="Rectángulo 6">
            <a:extLst>
              <a:ext uri="{FF2B5EF4-FFF2-40B4-BE49-F238E27FC236}">
                <a16:creationId xmlns:a16="http://schemas.microsoft.com/office/drawing/2014/main" id="{50F7ED04-3313-439E-BDE0-0D699C410F7C}"/>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white"/>
              </a:solidFill>
              <a:effectLst/>
              <a:uLnTx/>
              <a:uFillTx/>
              <a:latin typeface="Calibri"/>
              <a:ea typeface="+mn-ea"/>
              <a:cs typeface="+mn-cs"/>
            </a:endParaRPr>
          </a:p>
        </p:txBody>
      </p:sp>
      <p:sp>
        <p:nvSpPr>
          <p:cNvPr id="10" name="CuadroTexto 9">
            <a:extLst>
              <a:ext uri="{FF2B5EF4-FFF2-40B4-BE49-F238E27FC236}">
                <a16:creationId xmlns:a16="http://schemas.microsoft.com/office/drawing/2014/main" id="{EC6FAB80-12E2-424E-A1B9-CF01AEB8CB0D}"/>
              </a:ext>
            </a:extLst>
          </p:cNvPr>
          <p:cNvSpPr txBox="1"/>
          <p:nvPr/>
        </p:nvSpPr>
        <p:spPr>
          <a:xfrm>
            <a:off x="7235190" y="6520419"/>
            <a:ext cx="4578984" cy="307777"/>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s-ES" sz="1400" b="0" i="0" u="none" strike="noStrike" kern="1200" cap="none" spc="0" normalizeH="0" baseline="0" noProof="0" dirty="0">
                <a:ln>
                  <a:noFill/>
                </a:ln>
                <a:solidFill>
                  <a:srgbClr val="A9A8A9"/>
                </a:solidFill>
                <a:effectLst/>
                <a:uLnTx/>
                <a:uFillTx/>
                <a:latin typeface="Lato Regular"/>
                <a:ea typeface="+mn-ea"/>
                <a:cs typeface="Lato Regular"/>
              </a:rPr>
              <a:t>Presidencia</a:t>
            </a:r>
          </a:p>
        </p:txBody>
      </p:sp>
    </p:spTree>
    <p:extLst>
      <p:ext uri="{BB962C8B-B14F-4D97-AF65-F5344CB8AC3E}">
        <p14:creationId xmlns:p14="http://schemas.microsoft.com/office/powerpoint/2010/main" val="15238778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8" name="Marcador de contenido 1"/>
          <p:cNvSpPr txBox="1">
            <a:spLocks/>
          </p:cNvSpPr>
          <p:nvPr/>
        </p:nvSpPr>
        <p:spPr bwMode="auto">
          <a:xfrm>
            <a:off x="1918742" y="174941"/>
            <a:ext cx="6060940" cy="1008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a:spcBef>
                <a:spcPct val="20000"/>
              </a:spcBef>
              <a:buFont typeface="Arial" panose="020B0604020202020204" pitchFamily="34" charset="0"/>
              <a:buChar char="–"/>
              <a:defRPr sz="2800">
                <a:solidFill>
                  <a:schemeClr val="tx1"/>
                </a:solidFill>
                <a:latin typeface="Calibri" panose="020F0502020204030204" pitchFamily="34" charset="0"/>
              </a:defRPr>
            </a:lvl2pPr>
            <a:lvl3pPr>
              <a:spcBef>
                <a:spcPct val="20000"/>
              </a:spcBef>
              <a:buFont typeface="Arial" panose="020B0604020202020204" pitchFamily="34" charset="0"/>
              <a:buChar char="•"/>
              <a:defRPr sz="2400">
                <a:solidFill>
                  <a:schemeClr val="tx1"/>
                </a:solidFill>
                <a:latin typeface="Calibri" panose="020F0502020204030204" pitchFamily="34" charset="0"/>
              </a:defRPr>
            </a:lvl3pPr>
            <a:lvl4pPr>
              <a:spcBef>
                <a:spcPct val="20000"/>
              </a:spcBef>
              <a:buFont typeface="Arial" panose="020B0604020202020204" pitchFamily="34" charset="0"/>
              <a:buChar char="–"/>
              <a:defRPr sz="2000">
                <a:solidFill>
                  <a:schemeClr val="tx1"/>
                </a:solidFill>
                <a:latin typeface="Calibri" panose="020F0502020204030204" pitchFamily="34" charset="0"/>
              </a:defRPr>
            </a:lvl4pPr>
            <a:lvl5pPr>
              <a:spcBef>
                <a:spcPct val="20000"/>
              </a:spcBef>
              <a:buFont typeface="Arial" panose="020B0604020202020204" pitchFamily="34" charset="0"/>
              <a:buChar char="»"/>
              <a:defRPr sz="2000">
                <a:solidFill>
                  <a:schemeClr val="tx1"/>
                </a:solidFill>
                <a:latin typeface="Calibri" panose="020F0502020204030204" pitchFamily="34" charset="0"/>
              </a:defRPr>
            </a:lvl5pPr>
            <a:lvl6pPr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s-CO" altLang="es-CO" sz="3600" b="1" i="0" u="none" strike="noStrike" kern="1200" cap="none" spc="0" normalizeH="0" baseline="0" noProof="0" dirty="0">
                <a:ln>
                  <a:noFill/>
                </a:ln>
                <a:solidFill>
                  <a:srgbClr val="000090"/>
                </a:solidFill>
                <a:effectLst/>
                <a:uLnTx/>
                <a:uFillTx/>
                <a:latin typeface="Calibri" panose="020F0502020204030204" pitchFamily="34" charset="0"/>
                <a:ea typeface="+mn-ea"/>
                <a:cs typeface="+mn-cs"/>
              </a:rPr>
              <a:t>Definición Arquitectura</a:t>
            </a:r>
          </a:p>
        </p:txBody>
      </p:sp>
      <p:sp>
        <p:nvSpPr>
          <p:cNvPr id="13320" name="Rectángulo 2"/>
          <p:cNvSpPr>
            <a:spLocks noChangeArrowheads="1"/>
          </p:cNvSpPr>
          <p:nvPr/>
        </p:nvSpPr>
        <p:spPr bwMode="auto">
          <a:xfrm>
            <a:off x="1731963" y="2049463"/>
            <a:ext cx="8570912" cy="341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MX" altLang="es-CO" sz="1800" b="0" i="0" u="none" strike="noStrike" kern="1200" cap="none" spc="0" normalizeH="0" baseline="0" noProof="0">
                <a:ln>
                  <a:noFill/>
                </a:ln>
                <a:solidFill>
                  <a:srgbClr val="212121"/>
                </a:solidFill>
                <a:effectLst/>
                <a:uLnTx/>
                <a:uFillTx/>
                <a:latin typeface="wf_segoe-ui_normal"/>
                <a:ea typeface="+mn-ea"/>
                <a:cs typeface="+mn-cs"/>
              </a:rPr>
              <a:t>TOGAF se basa en cuatro dimensiones:</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MX" altLang="es-CO" sz="1800" b="0" i="0" u="none" strike="noStrike" kern="1200" cap="none" spc="0" normalizeH="0" baseline="0" noProof="0">
              <a:ln>
                <a:noFill/>
              </a:ln>
              <a:solidFill>
                <a:srgbClr val="212121"/>
              </a:solidFill>
              <a:effectLst/>
              <a:uLnTx/>
              <a:uFillTx/>
              <a:latin typeface="wf_segoe-ui_normal"/>
              <a:ea typeface="+mn-ea"/>
              <a:cs typeface="+mn-cs"/>
            </a:endParaRPr>
          </a:p>
          <a:p>
            <a:pPr marL="0" marR="0" lvl="0" indent="0" algn="l" defTabSz="457200" rtl="0" eaLnBrk="1" fontAlgn="auto" latinLnBrk="0" hangingPunct="1">
              <a:lnSpc>
                <a:spcPct val="100000"/>
              </a:lnSpc>
              <a:spcBef>
                <a:spcPts val="0"/>
              </a:spcBef>
              <a:spcAft>
                <a:spcPts val="0"/>
              </a:spcAft>
              <a:buClrTx/>
              <a:buSzTx/>
              <a:buFont typeface="Calibri" panose="020F0502020204030204" pitchFamily="34" charset="0"/>
              <a:buAutoNum type="arabicPeriod"/>
              <a:tabLst/>
              <a:defRPr/>
            </a:pPr>
            <a:r>
              <a:rPr kumimoji="0" lang="es-MX" altLang="es-CO" sz="1800" b="0" i="0" u="none" strike="noStrike" kern="1200" cap="none" spc="0" normalizeH="0" baseline="0" noProof="0">
                <a:ln>
                  <a:noFill/>
                </a:ln>
                <a:solidFill>
                  <a:srgbClr val="212121"/>
                </a:solidFill>
                <a:effectLst/>
                <a:uLnTx/>
                <a:uFillTx/>
                <a:latin typeface="wf_segoe-ui_normal"/>
                <a:ea typeface="+mn-ea"/>
                <a:cs typeface="+mn-cs"/>
                <a:hlinkClick r:id="rId2" tooltip="Arquitectura de Negocios (aún no redactado)"/>
              </a:rPr>
              <a:t>Arquitectura de Negocios (o de Procesos de Negocio)</a:t>
            </a:r>
            <a:r>
              <a:rPr kumimoji="0" lang="es-MX" altLang="es-CO" sz="1800" b="0" i="0" u="none" strike="noStrike" kern="1200" cap="none" spc="0" normalizeH="0" baseline="0" noProof="0">
                <a:ln>
                  <a:noFill/>
                </a:ln>
                <a:solidFill>
                  <a:srgbClr val="212121"/>
                </a:solidFill>
                <a:effectLst/>
                <a:uLnTx/>
                <a:uFillTx/>
                <a:latin typeface="wf_segoe-ui_normal"/>
                <a:ea typeface="+mn-ea"/>
                <a:cs typeface="+mn-cs"/>
              </a:rPr>
              <a:t>, la cual define la estrategia de negocios, la gobernabilidad, la estructura y los procesos clave de la organización.</a:t>
            </a:r>
          </a:p>
          <a:p>
            <a:pPr marL="0" marR="0" lvl="0" indent="0" algn="l" defTabSz="457200" rtl="0" eaLnBrk="1" fontAlgn="auto" latinLnBrk="0" hangingPunct="1">
              <a:lnSpc>
                <a:spcPct val="100000"/>
              </a:lnSpc>
              <a:spcBef>
                <a:spcPts val="0"/>
              </a:spcBef>
              <a:spcAft>
                <a:spcPts val="0"/>
              </a:spcAft>
              <a:buClrTx/>
              <a:buSzTx/>
              <a:buFont typeface="Calibri" panose="020F0502020204030204" pitchFamily="34" charset="0"/>
              <a:buAutoNum type="arabicPeriod"/>
              <a:tabLst/>
              <a:defRPr/>
            </a:pPr>
            <a:r>
              <a:rPr kumimoji="0" lang="es-MX" altLang="es-CO" sz="1800" b="0" i="0" u="none" strike="noStrike" kern="1200" cap="none" spc="0" normalizeH="0" baseline="0" noProof="0">
                <a:ln>
                  <a:noFill/>
                </a:ln>
                <a:solidFill>
                  <a:srgbClr val="212121"/>
                </a:solidFill>
                <a:effectLst/>
                <a:uLnTx/>
                <a:uFillTx/>
                <a:latin typeface="wf_segoe-ui_normal"/>
                <a:ea typeface="+mn-ea"/>
                <a:cs typeface="+mn-cs"/>
                <a:hlinkClick r:id="rId3" tooltip="Arquitectura de Aplicaciones (aún no redactado)"/>
              </a:rPr>
              <a:t>Arquitectura de Aplicaciones</a:t>
            </a:r>
            <a:r>
              <a:rPr kumimoji="0" lang="es-MX" altLang="es-CO" sz="1800" b="0" i="0" u="none" strike="noStrike" kern="1200" cap="none" spc="0" normalizeH="0" baseline="0" noProof="0">
                <a:ln>
                  <a:noFill/>
                </a:ln>
                <a:solidFill>
                  <a:srgbClr val="212121"/>
                </a:solidFill>
                <a:effectLst/>
                <a:uLnTx/>
                <a:uFillTx/>
                <a:latin typeface="wf_segoe-ui_normal"/>
                <a:ea typeface="+mn-ea"/>
                <a:cs typeface="+mn-cs"/>
              </a:rPr>
              <a:t>, la cual provee un plano (blueprint, en inglés) para cada uno de los sistemas de aplicación que se requiere implantar, las interacciones entre estos sistemas y sus relaciones con los procesos de negocio centrales de la organización.</a:t>
            </a:r>
          </a:p>
          <a:p>
            <a:pPr marL="0" marR="0" lvl="0" indent="0" algn="l" defTabSz="457200" rtl="0" eaLnBrk="1" fontAlgn="auto" latinLnBrk="0" hangingPunct="1">
              <a:lnSpc>
                <a:spcPct val="100000"/>
              </a:lnSpc>
              <a:spcBef>
                <a:spcPts val="0"/>
              </a:spcBef>
              <a:spcAft>
                <a:spcPts val="0"/>
              </a:spcAft>
              <a:buClrTx/>
              <a:buSzTx/>
              <a:buFont typeface="Calibri" panose="020F0502020204030204" pitchFamily="34" charset="0"/>
              <a:buAutoNum type="arabicPeriod"/>
              <a:tabLst/>
              <a:defRPr/>
            </a:pPr>
            <a:r>
              <a:rPr kumimoji="0" lang="es-MX" altLang="es-CO" sz="1800" b="0" i="0" u="none" strike="noStrike" kern="1200" cap="none" spc="0" normalizeH="0" baseline="0" noProof="0">
                <a:ln>
                  <a:noFill/>
                </a:ln>
                <a:solidFill>
                  <a:srgbClr val="212121"/>
                </a:solidFill>
                <a:effectLst/>
                <a:uLnTx/>
                <a:uFillTx/>
                <a:latin typeface="wf_segoe-ui_normal"/>
                <a:ea typeface="+mn-ea"/>
                <a:cs typeface="+mn-cs"/>
                <a:hlinkClick r:id="rId4" tooltip="Arquitectura de Datos (aún no redactado)"/>
              </a:rPr>
              <a:t>Arquitectura de Datos</a:t>
            </a:r>
            <a:r>
              <a:rPr kumimoji="0" lang="es-MX" altLang="es-CO" sz="1800" b="0" i="0" u="none" strike="noStrike" kern="1200" cap="none" spc="0" normalizeH="0" baseline="0" noProof="0">
                <a:ln>
                  <a:noFill/>
                </a:ln>
                <a:solidFill>
                  <a:srgbClr val="212121"/>
                </a:solidFill>
                <a:effectLst/>
                <a:uLnTx/>
                <a:uFillTx/>
                <a:latin typeface="wf_segoe-ui_normal"/>
                <a:ea typeface="+mn-ea"/>
                <a:cs typeface="+mn-cs"/>
              </a:rPr>
              <a:t>, la cual describe la estructura de los datos físicos y lógicos de la organización , y los recursos de gestión de estos datos.</a:t>
            </a:r>
          </a:p>
          <a:p>
            <a:pPr marL="0" marR="0" lvl="0" indent="0" algn="l" defTabSz="457200" rtl="0" eaLnBrk="1" fontAlgn="auto" latinLnBrk="0" hangingPunct="1">
              <a:lnSpc>
                <a:spcPct val="100000"/>
              </a:lnSpc>
              <a:spcBef>
                <a:spcPts val="0"/>
              </a:spcBef>
              <a:spcAft>
                <a:spcPts val="0"/>
              </a:spcAft>
              <a:buClrTx/>
              <a:buSzTx/>
              <a:buFont typeface="Calibri" panose="020F0502020204030204" pitchFamily="34" charset="0"/>
              <a:buAutoNum type="arabicPeriod"/>
              <a:tabLst/>
              <a:defRPr/>
            </a:pPr>
            <a:r>
              <a:rPr kumimoji="0" lang="es-MX" altLang="es-CO" sz="1800" b="0" i="0" u="none" strike="noStrike" kern="1200" cap="none" spc="0" normalizeH="0" baseline="0" noProof="0">
                <a:ln>
                  <a:noFill/>
                </a:ln>
                <a:solidFill>
                  <a:srgbClr val="212121"/>
                </a:solidFill>
                <a:effectLst/>
                <a:uLnTx/>
                <a:uFillTx/>
                <a:latin typeface="wf_segoe-ui_normal"/>
                <a:ea typeface="+mn-ea"/>
                <a:cs typeface="+mn-cs"/>
                <a:hlinkClick r:id="rId5" tooltip="Arquitectura Tecnológica (aún no redactado)"/>
              </a:rPr>
              <a:t>Arquitectura Tecnológica</a:t>
            </a:r>
            <a:r>
              <a:rPr kumimoji="0" lang="es-MX" altLang="es-CO" sz="1800" b="0" i="0" u="none" strike="noStrike" kern="1200" cap="none" spc="0" normalizeH="0" baseline="0" noProof="0">
                <a:ln>
                  <a:noFill/>
                </a:ln>
                <a:solidFill>
                  <a:srgbClr val="212121"/>
                </a:solidFill>
                <a:effectLst/>
                <a:uLnTx/>
                <a:uFillTx/>
                <a:latin typeface="wf_segoe-ui_normal"/>
                <a:ea typeface="+mn-ea"/>
                <a:cs typeface="+mn-cs"/>
              </a:rPr>
              <a:t>, la cual describe la estructura de hardware, software y redes requerida para dar soporte a la implantación de las aplicaciones principales, de misión crítica, de la organización.</a:t>
            </a:r>
          </a:p>
        </p:txBody>
      </p:sp>
      <p:sp>
        <p:nvSpPr>
          <p:cNvPr id="9" name="Rectángulo 8">
            <a:extLst>
              <a:ext uri="{FF2B5EF4-FFF2-40B4-BE49-F238E27FC236}">
                <a16:creationId xmlns:a16="http://schemas.microsoft.com/office/drawing/2014/main" id="{BA2D386B-55A7-4033-B805-F2D2725B887B}"/>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CuadroTexto 10">
            <a:extLst>
              <a:ext uri="{FF2B5EF4-FFF2-40B4-BE49-F238E27FC236}">
                <a16:creationId xmlns:a16="http://schemas.microsoft.com/office/drawing/2014/main" id="{67425C33-DEF3-4E5B-93DD-9172B7D4AFF9}"/>
              </a:ext>
            </a:extLst>
          </p:cNvPr>
          <p:cNvSpPr txBox="1"/>
          <p:nvPr/>
        </p:nvSpPr>
        <p:spPr>
          <a:xfrm>
            <a:off x="7235190" y="6520419"/>
            <a:ext cx="4578984" cy="307777"/>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s-ES" sz="1400" b="0" i="0" u="none" strike="noStrike" kern="1200" cap="none" spc="0" normalizeH="0" baseline="0" noProof="0" dirty="0">
                <a:ln>
                  <a:noFill/>
                </a:ln>
                <a:solidFill>
                  <a:srgbClr val="A9A8A9"/>
                </a:solidFill>
                <a:effectLst/>
                <a:uLnTx/>
                <a:uFillTx/>
                <a:latin typeface="Lato Regular"/>
                <a:ea typeface="+mn-ea"/>
                <a:cs typeface="Lato Regular"/>
              </a:rPr>
              <a:t>Presidencia</a:t>
            </a:r>
          </a:p>
        </p:txBody>
      </p:sp>
      <p:pic>
        <p:nvPicPr>
          <p:cNvPr id="12" name="Imagen 11">
            <a:extLst>
              <a:ext uri="{FF2B5EF4-FFF2-40B4-BE49-F238E27FC236}">
                <a16:creationId xmlns:a16="http://schemas.microsoft.com/office/drawing/2014/main" id="{7DE5C2BE-9691-455C-976F-CA2C487FCE0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52F8BD4C-089C-4679-9EF0-EC9DF8E7CB1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Tree>
    <p:extLst>
      <p:ext uri="{BB962C8B-B14F-4D97-AF65-F5344CB8AC3E}">
        <p14:creationId xmlns:p14="http://schemas.microsoft.com/office/powerpoint/2010/main" val="21858045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2" name="CuadroTexto 11"/>
          <p:cNvSpPr txBox="1">
            <a:spLocks noChangeArrowheads="1"/>
          </p:cNvSpPr>
          <p:nvPr/>
        </p:nvSpPr>
        <p:spPr bwMode="auto">
          <a:xfrm>
            <a:off x="5830889" y="539750"/>
            <a:ext cx="472598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s-ES" altLang="es-CO" sz="1800" b="0" i="0" u="none" strike="noStrike" kern="1200" cap="none" spc="0" normalizeH="0" baseline="0" noProof="0">
                <a:ln>
                  <a:noFill/>
                </a:ln>
                <a:solidFill>
                  <a:prstClr val="white"/>
                </a:solidFill>
                <a:effectLst/>
                <a:uLnTx/>
                <a:uFillTx/>
                <a:latin typeface="Calibri" panose="020F0502020204030204" pitchFamily="34" charset="0"/>
                <a:ea typeface="+mn-ea"/>
                <a:cs typeface="+mn-cs"/>
              </a:rPr>
              <a:t>Activos con Transparencia</a:t>
            </a:r>
          </a:p>
        </p:txBody>
      </p:sp>
      <p:pic>
        <p:nvPicPr>
          <p:cNvPr id="14343" name="Imagen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29587" y="909638"/>
            <a:ext cx="10613036" cy="54955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4" name="Marcador de contenido 1"/>
          <p:cNvSpPr txBox="1">
            <a:spLocks/>
          </p:cNvSpPr>
          <p:nvPr/>
        </p:nvSpPr>
        <p:spPr bwMode="auto">
          <a:xfrm>
            <a:off x="1327490" y="159998"/>
            <a:ext cx="7858125" cy="1008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a:spcBef>
                <a:spcPct val="20000"/>
              </a:spcBef>
              <a:buFont typeface="Arial" panose="020B0604020202020204" pitchFamily="34" charset="0"/>
              <a:buChar char="–"/>
              <a:defRPr sz="2800">
                <a:solidFill>
                  <a:schemeClr val="tx1"/>
                </a:solidFill>
                <a:latin typeface="Calibri" panose="020F0502020204030204" pitchFamily="34" charset="0"/>
              </a:defRPr>
            </a:lvl2pPr>
            <a:lvl3pPr>
              <a:spcBef>
                <a:spcPct val="20000"/>
              </a:spcBef>
              <a:buFont typeface="Arial" panose="020B0604020202020204" pitchFamily="34" charset="0"/>
              <a:buChar char="•"/>
              <a:defRPr sz="2400">
                <a:solidFill>
                  <a:schemeClr val="tx1"/>
                </a:solidFill>
                <a:latin typeface="Calibri" panose="020F0502020204030204" pitchFamily="34" charset="0"/>
              </a:defRPr>
            </a:lvl3pPr>
            <a:lvl4pPr>
              <a:spcBef>
                <a:spcPct val="20000"/>
              </a:spcBef>
              <a:buFont typeface="Arial" panose="020B0604020202020204" pitchFamily="34" charset="0"/>
              <a:buChar char="–"/>
              <a:defRPr sz="2000">
                <a:solidFill>
                  <a:schemeClr val="tx1"/>
                </a:solidFill>
                <a:latin typeface="Calibri" panose="020F0502020204030204" pitchFamily="34" charset="0"/>
              </a:defRPr>
            </a:lvl4pPr>
            <a:lvl5pPr>
              <a:spcBef>
                <a:spcPct val="20000"/>
              </a:spcBef>
              <a:buFont typeface="Arial" panose="020B0604020202020204" pitchFamily="34" charset="0"/>
              <a:buChar char="»"/>
              <a:defRPr sz="2000">
                <a:solidFill>
                  <a:schemeClr val="tx1"/>
                </a:solidFill>
                <a:latin typeface="Calibri" panose="020F0502020204030204" pitchFamily="34" charset="0"/>
              </a:defRPr>
            </a:lvl5pPr>
            <a:lvl6pPr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s-CO" altLang="es-CO" sz="3200" b="1" i="0" u="none" strike="noStrike" kern="1200" cap="none" spc="0" normalizeH="0" baseline="0" noProof="0" dirty="0">
                <a:ln>
                  <a:noFill/>
                </a:ln>
                <a:solidFill>
                  <a:srgbClr val="000090"/>
                </a:solidFill>
                <a:effectLst/>
                <a:uLnTx/>
                <a:uFillTx/>
                <a:latin typeface="Calibri" panose="020F0502020204030204" pitchFamily="34" charset="0"/>
                <a:ea typeface="+mn-ea"/>
                <a:cs typeface="+mn-cs"/>
              </a:rPr>
              <a:t>Definición Arquitectura</a:t>
            </a:r>
          </a:p>
        </p:txBody>
      </p:sp>
      <p:sp>
        <p:nvSpPr>
          <p:cNvPr id="9" name="Rectángulo 8">
            <a:extLst>
              <a:ext uri="{FF2B5EF4-FFF2-40B4-BE49-F238E27FC236}">
                <a16:creationId xmlns:a16="http://schemas.microsoft.com/office/drawing/2014/main" id="{426B7DA8-DB86-4071-B61F-61793425A5B4}"/>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CuadroTexto 10">
            <a:extLst>
              <a:ext uri="{FF2B5EF4-FFF2-40B4-BE49-F238E27FC236}">
                <a16:creationId xmlns:a16="http://schemas.microsoft.com/office/drawing/2014/main" id="{15D2CA09-7EFE-45EE-BE48-DB4941072C38}"/>
              </a:ext>
            </a:extLst>
          </p:cNvPr>
          <p:cNvSpPr txBox="1"/>
          <p:nvPr/>
        </p:nvSpPr>
        <p:spPr>
          <a:xfrm>
            <a:off x="7235190" y="6520419"/>
            <a:ext cx="4578984" cy="307777"/>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s-ES" sz="1400" b="0" i="0" u="none" strike="noStrike" kern="1200" cap="none" spc="0" normalizeH="0" baseline="0" noProof="0" dirty="0">
                <a:ln>
                  <a:noFill/>
                </a:ln>
                <a:solidFill>
                  <a:srgbClr val="A9A8A9"/>
                </a:solidFill>
                <a:effectLst/>
                <a:uLnTx/>
                <a:uFillTx/>
                <a:latin typeface="Lato Regular"/>
                <a:ea typeface="+mn-ea"/>
                <a:cs typeface="Lato Regular"/>
              </a:rPr>
              <a:t>Presidencia</a:t>
            </a:r>
          </a:p>
        </p:txBody>
      </p:sp>
      <p:pic>
        <p:nvPicPr>
          <p:cNvPr id="12" name="Imagen 11">
            <a:extLst>
              <a:ext uri="{FF2B5EF4-FFF2-40B4-BE49-F238E27FC236}">
                <a16:creationId xmlns:a16="http://schemas.microsoft.com/office/drawing/2014/main" id="{0CC4C757-9EBE-4C45-9B84-98E7E4AD146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F4A7199E-2CE6-4012-8B24-B3FD6AD6A6E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Tree>
    <p:extLst>
      <p:ext uri="{BB962C8B-B14F-4D97-AF65-F5344CB8AC3E}">
        <p14:creationId xmlns:p14="http://schemas.microsoft.com/office/powerpoint/2010/main" val="166282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27684" y="1299544"/>
            <a:ext cx="8336632" cy="51607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8" name="CuadroTexto 11"/>
          <p:cNvSpPr txBox="1">
            <a:spLocks noChangeArrowheads="1"/>
          </p:cNvSpPr>
          <p:nvPr/>
        </p:nvSpPr>
        <p:spPr bwMode="auto">
          <a:xfrm>
            <a:off x="1889125" y="99215"/>
            <a:ext cx="5978525"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S" altLang="es-CO" sz="3600" b="1" i="0" u="none" strike="noStrike" kern="1200" cap="none" spc="0" normalizeH="0" baseline="0" noProof="0" dirty="0">
                <a:ln>
                  <a:noFill/>
                </a:ln>
                <a:solidFill>
                  <a:srgbClr val="000A8B"/>
                </a:solidFill>
                <a:effectLst/>
                <a:uLnTx/>
                <a:uFillTx/>
                <a:latin typeface="Calibri" panose="020F0502020204030204" pitchFamily="34" charset="0"/>
                <a:ea typeface="+mn-ea"/>
                <a:cs typeface="+mn-cs"/>
              </a:rPr>
              <a:t>Arquitectura Empresarial - SAE</a:t>
            </a:r>
          </a:p>
        </p:txBody>
      </p:sp>
      <p:sp>
        <p:nvSpPr>
          <p:cNvPr id="9" name="Rectángulo 8">
            <a:extLst>
              <a:ext uri="{FF2B5EF4-FFF2-40B4-BE49-F238E27FC236}">
                <a16:creationId xmlns:a16="http://schemas.microsoft.com/office/drawing/2014/main" id="{333D3C5E-2168-4668-B84A-AA5679EEF706}"/>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white"/>
              </a:solidFill>
              <a:effectLst/>
              <a:uLnTx/>
              <a:uFillTx/>
              <a:latin typeface="Calibri"/>
              <a:ea typeface="+mn-ea"/>
              <a:cs typeface="+mn-cs"/>
            </a:endParaRPr>
          </a:p>
        </p:txBody>
      </p:sp>
      <p:sp>
        <p:nvSpPr>
          <p:cNvPr id="12" name="CuadroTexto 11">
            <a:extLst>
              <a:ext uri="{FF2B5EF4-FFF2-40B4-BE49-F238E27FC236}">
                <a16:creationId xmlns:a16="http://schemas.microsoft.com/office/drawing/2014/main" id="{E6CCA722-8F38-493C-B35F-F6A0220E457C}"/>
              </a:ext>
            </a:extLst>
          </p:cNvPr>
          <p:cNvSpPr txBox="1"/>
          <p:nvPr/>
        </p:nvSpPr>
        <p:spPr>
          <a:xfrm>
            <a:off x="7235190" y="6520419"/>
            <a:ext cx="4578984" cy="307777"/>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s-ES" sz="1400" b="0" i="0" u="none" strike="noStrike" kern="1200" cap="none" spc="0" normalizeH="0" baseline="0" noProof="0" dirty="0">
                <a:ln>
                  <a:noFill/>
                </a:ln>
                <a:solidFill>
                  <a:srgbClr val="A9A8A9"/>
                </a:solidFill>
                <a:effectLst/>
                <a:uLnTx/>
                <a:uFillTx/>
                <a:latin typeface="Lato Regular"/>
                <a:ea typeface="+mn-ea"/>
                <a:cs typeface="Lato Regular"/>
              </a:rPr>
              <a:t>Presidencia</a:t>
            </a:r>
          </a:p>
        </p:txBody>
      </p:sp>
      <p:pic>
        <p:nvPicPr>
          <p:cNvPr id="13" name="Imagen 12">
            <a:extLst>
              <a:ext uri="{FF2B5EF4-FFF2-40B4-BE49-F238E27FC236}">
                <a16:creationId xmlns:a16="http://schemas.microsoft.com/office/drawing/2014/main" id="{76D4AD1E-95CA-4C5C-A6A0-82DD9F82CDB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4" name="Imagen 13">
            <a:extLst>
              <a:ext uri="{FF2B5EF4-FFF2-40B4-BE49-F238E27FC236}">
                <a16:creationId xmlns:a16="http://schemas.microsoft.com/office/drawing/2014/main" id="{EE88CA55-B590-4086-AD5E-587EDF51F10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Tree>
    <p:extLst>
      <p:ext uri="{BB962C8B-B14F-4D97-AF65-F5344CB8AC3E}">
        <p14:creationId xmlns:p14="http://schemas.microsoft.com/office/powerpoint/2010/main" val="207080632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a:extLst>
              <a:ext uri="{FF2B5EF4-FFF2-40B4-BE49-F238E27FC236}">
                <a16:creationId xmlns:a16="http://schemas.microsoft.com/office/drawing/2014/main" id="{7E700F9E-AA8A-4F9D-9687-D51845F1B24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588"/>
            <a:ext cx="12192000" cy="6738937"/>
          </a:xfrm>
          <a:prstGeom prst="rect">
            <a:avLst/>
          </a:prstGeom>
          <a:noFill/>
          <a:extLst>
            <a:ext uri="{909E8E84-426E-40DD-AFC4-6F175D3DCCD1}">
              <a14:hiddenFill xmlns:a14="http://schemas.microsoft.com/office/drawing/2010/main">
                <a:solidFill>
                  <a:srgbClr val="FFFFFF"/>
                </a:solidFill>
              </a14:hiddenFill>
            </a:ext>
          </a:extLst>
        </p:spPr>
      </p:pic>
      <p:sp>
        <p:nvSpPr>
          <p:cNvPr id="7" name="Rectángulo 6">
            <a:extLst>
              <a:ext uri="{FF2B5EF4-FFF2-40B4-BE49-F238E27FC236}">
                <a16:creationId xmlns:a16="http://schemas.microsoft.com/office/drawing/2014/main" id="{3795BC6F-CDF4-4AC0-893B-81D1E5AB5ACF}"/>
              </a:ext>
            </a:extLst>
          </p:cNvPr>
          <p:cNvSpPr/>
          <p:nvPr/>
        </p:nvSpPr>
        <p:spPr>
          <a:xfrm>
            <a:off x="1478942" y="1911927"/>
            <a:ext cx="2796175" cy="2501047"/>
          </a:xfrm>
          <a:prstGeom prst="rect">
            <a:avLst/>
          </a:prstGeom>
          <a:solidFill>
            <a:schemeClr val="bg2">
              <a:alpha val="91000"/>
            </a:schemeClr>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prstClr val="black">
                    <a:lumMod val="85000"/>
                    <a:lumOff val="15000"/>
                  </a:prstClr>
                </a:solidFill>
                <a:effectLst/>
                <a:uLnTx/>
                <a:uFillTx/>
                <a:latin typeface="Calibri"/>
                <a:ea typeface="+mn-ea"/>
                <a:cs typeface="+mn-cs"/>
              </a:rPr>
              <a:t>Propender por el saneamiento de la información, evitar reprocesos y coadyuvar en la correcta selección de depositarios.</a:t>
            </a:r>
          </a:p>
        </p:txBody>
      </p:sp>
      <p:sp>
        <p:nvSpPr>
          <p:cNvPr id="4" name="Rectángulo 3">
            <a:extLst>
              <a:ext uri="{FF2B5EF4-FFF2-40B4-BE49-F238E27FC236}">
                <a16:creationId xmlns:a16="http://schemas.microsoft.com/office/drawing/2014/main" id="{8B369891-14A6-4CE5-9BC9-5999958A3061}"/>
              </a:ext>
            </a:extLst>
          </p:cNvPr>
          <p:cNvSpPr/>
          <p:nvPr/>
        </p:nvSpPr>
        <p:spPr>
          <a:xfrm>
            <a:off x="4427517" y="1911926"/>
            <a:ext cx="2567049" cy="2501047"/>
          </a:xfrm>
          <a:prstGeom prst="rect">
            <a:avLst/>
          </a:prstGeom>
          <a:solidFill>
            <a:schemeClr val="bg2">
              <a:alpha val="91000"/>
            </a:schemeClr>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prstClr val="black">
                    <a:lumMod val="85000"/>
                    <a:lumOff val="15000"/>
                  </a:prstClr>
                </a:solidFill>
                <a:effectLst/>
                <a:uLnTx/>
                <a:uFillTx/>
                <a:latin typeface="Calibri"/>
                <a:ea typeface="+mn-ea"/>
                <a:cs typeface="+mn-cs"/>
              </a:rPr>
              <a:t>Conocer el estado real del inventario, generar una correcta valoración y alistamiento del mismo y propender por la recuperación de los activos.</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s-ES" sz="1400" b="1" i="0" u="none" strike="noStrike" kern="1200" cap="none" spc="0" normalizeH="0" baseline="0" noProof="0" dirty="0">
              <a:ln>
                <a:noFill/>
              </a:ln>
              <a:solidFill>
                <a:prstClr val="black">
                  <a:lumMod val="85000"/>
                  <a:lumOff val="15000"/>
                </a:prstClr>
              </a:solidFill>
              <a:effectLst/>
              <a:uLnTx/>
              <a:uFillTx/>
              <a:latin typeface="Calibri"/>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prstClr val="black">
                    <a:lumMod val="85000"/>
                    <a:lumOff val="15000"/>
                  </a:prstClr>
                </a:solidFill>
                <a:effectLst/>
                <a:uLnTx/>
                <a:uFillTx/>
                <a:latin typeface="Calibri"/>
                <a:ea typeface="+mn-ea"/>
                <a:cs typeface="+mn-cs"/>
              </a:rPr>
              <a:t>Tomar decisiones eficientes que determinen la mejor forma de disposición de los activos.</a:t>
            </a:r>
          </a:p>
        </p:txBody>
      </p:sp>
      <p:sp>
        <p:nvSpPr>
          <p:cNvPr id="5" name="Rectángulo 4">
            <a:extLst>
              <a:ext uri="{FF2B5EF4-FFF2-40B4-BE49-F238E27FC236}">
                <a16:creationId xmlns:a16="http://schemas.microsoft.com/office/drawing/2014/main" id="{3607232F-6A5E-45F3-8539-BCE5E6EC3304}"/>
              </a:ext>
            </a:extLst>
          </p:cNvPr>
          <p:cNvSpPr/>
          <p:nvPr/>
        </p:nvSpPr>
        <p:spPr>
          <a:xfrm>
            <a:off x="7287491" y="1911925"/>
            <a:ext cx="2105891" cy="2501047"/>
          </a:xfrm>
          <a:prstGeom prst="rect">
            <a:avLst/>
          </a:prstGeom>
          <a:solidFill>
            <a:schemeClr val="bg2">
              <a:alpha val="91000"/>
            </a:schemeClr>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prstClr val="black">
                    <a:lumMod val="85000"/>
                    <a:lumOff val="15000"/>
                  </a:prstClr>
                </a:solidFill>
                <a:effectLst/>
                <a:uLnTx/>
                <a:uFillTx/>
                <a:latin typeface="Calibri"/>
                <a:ea typeface="+mn-ea"/>
                <a:cs typeface="+mn-cs"/>
              </a:rPr>
              <a:t>Garantizar que los bienes sean o continúen siendo rentables, productivos y generadores de empleo y evitar que su conservación y custodia genere erogaciones para el presupuesto público.</a:t>
            </a:r>
          </a:p>
        </p:txBody>
      </p:sp>
      <p:sp>
        <p:nvSpPr>
          <p:cNvPr id="6" name="Rectángulo 5">
            <a:extLst>
              <a:ext uri="{FF2B5EF4-FFF2-40B4-BE49-F238E27FC236}">
                <a16:creationId xmlns:a16="http://schemas.microsoft.com/office/drawing/2014/main" id="{B7C91C64-0327-4B41-9E52-F074E7A2CDAD}"/>
              </a:ext>
            </a:extLst>
          </p:cNvPr>
          <p:cNvSpPr/>
          <p:nvPr/>
        </p:nvSpPr>
        <p:spPr>
          <a:xfrm>
            <a:off x="9545782" y="1935674"/>
            <a:ext cx="2105891" cy="2501047"/>
          </a:xfrm>
          <a:prstGeom prst="rect">
            <a:avLst/>
          </a:prstGeom>
          <a:solidFill>
            <a:schemeClr val="bg2">
              <a:alpha val="91000"/>
            </a:schemeClr>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prstClr val="black">
                    <a:lumMod val="85000"/>
                    <a:lumOff val="15000"/>
                  </a:prstClr>
                </a:solidFill>
                <a:effectLst/>
                <a:uLnTx/>
                <a:uFillTx/>
                <a:latin typeface="Calibri"/>
                <a:ea typeface="+mn-ea"/>
                <a:cs typeface="+mn-cs"/>
              </a:rPr>
              <a:t>Generar recursos a través de la venta y disposición de los activos y dar cumplimiento a las ordenes judiciales.</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s-ES" sz="1400" b="1" i="0" u="none" strike="noStrike" kern="1200" cap="none" spc="0" normalizeH="0" baseline="0" noProof="0" dirty="0">
              <a:ln>
                <a:noFill/>
              </a:ln>
              <a:solidFill>
                <a:prstClr val="black">
                  <a:lumMod val="85000"/>
                  <a:lumOff val="15000"/>
                </a:prstClr>
              </a:solidFill>
              <a:effectLst/>
              <a:uLnTx/>
              <a:uFillTx/>
              <a:latin typeface="Calibri"/>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prstClr val="black">
                    <a:lumMod val="85000"/>
                    <a:lumOff val="15000"/>
                  </a:prstClr>
                </a:solidFill>
                <a:effectLst/>
                <a:uLnTx/>
                <a:uFillTx/>
                <a:latin typeface="Calibri"/>
                <a:ea typeface="+mn-ea"/>
                <a:cs typeface="+mn-cs"/>
              </a:rPr>
              <a:t>Apoyar el proceso de paz a través de la destinación de predios rurales.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4" grpId="0" animBg="1"/>
      <p:bldP spid="5" grpId="0" animBg="1"/>
      <p:bldP spid="6"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4" name="Rectángulo 7">
            <a:extLst>
              <a:ext uri="{FF2B5EF4-FFF2-40B4-BE49-F238E27FC236}">
                <a16:creationId xmlns:a16="http://schemas.microsoft.com/office/drawing/2014/main" id="{ABE5829D-389E-4EA2-98AA-F91E59F4B61E}"/>
              </a:ext>
            </a:extLst>
          </p:cNvPr>
          <p:cNvSpPr>
            <a:spLocks noChangeArrowheads="1"/>
          </p:cNvSpPr>
          <p:nvPr/>
        </p:nvSpPr>
        <p:spPr bwMode="auto">
          <a:xfrm>
            <a:off x="630516" y="1718618"/>
            <a:ext cx="11099409" cy="341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s-CO" sz="7200" b="1" i="0" u="none" strike="noStrike" kern="1200" cap="none" spc="0" normalizeH="0" baseline="0" noProof="0" dirty="0">
                <a:ln>
                  <a:noFill/>
                </a:ln>
                <a:solidFill>
                  <a:srgbClr val="000A8B"/>
                </a:solidFill>
                <a:effectLst/>
                <a:uLnTx/>
                <a:uFillTx/>
                <a:latin typeface="Calibri" panose="020F0502020204030204" pitchFamily="34" charset="0"/>
                <a:ea typeface="+mn-ea"/>
                <a:cs typeface="+mn-cs"/>
              </a:rPr>
              <a:t>El depósito provisional figura estratégica en al administración de bienes</a:t>
            </a:r>
          </a:p>
        </p:txBody>
      </p:sp>
      <p:sp>
        <p:nvSpPr>
          <p:cNvPr id="7" name="Rectángulo 6">
            <a:extLst>
              <a:ext uri="{FF2B5EF4-FFF2-40B4-BE49-F238E27FC236}">
                <a16:creationId xmlns:a16="http://schemas.microsoft.com/office/drawing/2014/main" id="{50F7ED04-3313-439E-BDE0-0D699C410F7C}"/>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white"/>
              </a:solidFill>
              <a:effectLst/>
              <a:uLnTx/>
              <a:uFillTx/>
              <a:latin typeface="Calibri"/>
              <a:ea typeface="+mn-ea"/>
              <a:cs typeface="+mn-cs"/>
            </a:endParaRPr>
          </a:p>
        </p:txBody>
      </p:sp>
      <p:sp>
        <p:nvSpPr>
          <p:cNvPr id="10" name="CuadroTexto 9">
            <a:extLst>
              <a:ext uri="{FF2B5EF4-FFF2-40B4-BE49-F238E27FC236}">
                <a16:creationId xmlns:a16="http://schemas.microsoft.com/office/drawing/2014/main" id="{EC6FAB80-12E2-424E-A1B9-CF01AEB8CB0D}"/>
              </a:ext>
            </a:extLst>
          </p:cNvPr>
          <p:cNvSpPr txBox="1"/>
          <p:nvPr/>
        </p:nvSpPr>
        <p:spPr>
          <a:xfrm>
            <a:off x="7235190" y="6520419"/>
            <a:ext cx="4578984" cy="307777"/>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s-ES" sz="1400" b="0" i="0" u="none" strike="noStrike" kern="1200" cap="none" spc="0" normalizeH="0" baseline="0" noProof="0" dirty="0">
                <a:ln>
                  <a:noFill/>
                </a:ln>
                <a:solidFill>
                  <a:srgbClr val="A9A8A9"/>
                </a:solidFill>
                <a:effectLst/>
                <a:uLnTx/>
                <a:uFillTx/>
                <a:latin typeface="Lato Regular"/>
                <a:ea typeface="+mn-ea"/>
                <a:cs typeface="Lato Regular"/>
              </a:rPr>
              <a:t>Presidencia</a:t>
            </a:r>
          </a:p>
        </p:txBody>
      </p:sp>
    </p:spTree>
    <p:extLst>
      <p:ext uri="{BB962C8B-B14F-4D97-AF65-F5344CB8AC3E}">
        <p14:creationId xmlns:p14="http://schemas.microsoft.com/office/powerpoint/2010/main" val="9012708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n 10">
            <a:extLst>
              <a:ext uri="{FF2B5EF4-FFF2-40B4-BE49-F238E27FC236}">
                <a16:creationId xmlns:a16="http://schemas.microsoft.com/office/drawing/2014/main" id="{E41BA350-3E18-4B57-A676-4DF6EAD7C75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2" name="Imagen 11">
            <a:extLst>
              <a:ext uri="{FF2B5EF4-FFF2-40B4-BE49-F238E27FC236}">
                <a16:creationId xmlns:a16="http://schemas.microsoft.com/office/drawing/2014/main" id="{96D71B33-051A-43C4-80A3-A66D37A8A61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34" name="CuadroTexto 23">
            <a:extLst>
              <a:ext uri="{FF2B5EF4-FFF2-40B4-BE49-F238E27FC236}">
                <a16:creationId xmlns:a16="http://schemas.microsoft.com/office/drawing/2014/main" id="{A944BBCA-F7A6-493E-9DE3-9FF6EBAA74D1}"/>
              </a:ext>
            </a:extLst>
          </p:cNvPr>
          <p:cNvSpPr txBox="1"/>
          <p:nvPr/>
        </p:nvSpPr>
        <p:spPr>
          <a:xfrm>
            <a:off x="2080107" y="167755"/>
            <a:ext cx="5899573" cy="978711"/>
          </a:xfrm>
          <a:prstGeom prst="rect">
            <a:avLst/>
          </a:prstGeom>
          <a:noFill/>
        </p:spPr>
        <p:txBody>
          <a:bodyPr wrap="square" lIns="91424" tIns="45711" rIns="91424" bIns="45711" rtlCol="0">
            <a:spAutoFit/>
          </a:bodyPr>
          <a:lstStyle>
            <a:defPPr>
              <a:defRPr lang="es-ES"/>
            </a:defPPr>
            <a:lvl1pPr>
              <a:lnSpc>
                <a:spcPct val="80000"/>
              </a:lnSpc>
              <a:defRPr sz="3900">
                <a:solidFill>
                  <a:srgbClr val="E3524A"/>
                </a:solidFill>
                <a:latin typeface="Helvetica Light"/>
                <a:cs typeface="Helvetica Light"/>
              </a:defRPr>
            </a:lvl1pPr>
          </a:lstStyle>
          <a:p>
            <a:pPr marL="0" marR="0" lvl="0" indent="0" algn="ctr" defTabSz="457200" rtl="0" eaLnBrk="1" fontAlgn="auto" latinLnBrk="0" hangingPunct="1">
              <a:lnSpc>
                <a:spcPct val="80000"/>
              </a:lnSpc>
              <a:spcBef>
                <a:spcPts val="0"/>
              </a:spcBef>
              <a:spcAft>
                <a:spcPts val="0"/>
              </a:spcAft>
              <a:buClrTx/>
              <a:buSzTx/>
              <a:buFontTx/>
              <a:buNone/>
              <a:tabLst/>
              <a:defRPr/>
            </a:pPr>
            <a:r>
              <a:rPr kumimoji="0" lang="es-ES" sz="2400" b="0" i="0" u="none" strike="noStrike" kern="1200" cap="none" spc="0" normalizeH="0" baseline="0" noProof="0" dirty="0">
                <a:ln>
                  <a:noFill/>
                </a:ln>
                <a:solidFill>
                  <a:prstClr val="black">
                    <a:lumMod val="85000"/>
                    <a:lumOff val="15000"/>
                  </a:prstClr>
                </a:solidFill>
                <a:effectLst/>
                <a:uLnTx/>
                <a:uFillTx/>
                <a:latin typeface="Helvetica Neue Light"/>
                <a:ea typeface="+mn-ea"/>
                <a:cs typeface="Helvetica Neue Light"/>
              </a:rPr>
              <a:t>Deposito provisional </a:t>
            </a:r>
            <a:r>
              <a:rPr kumimoji="0" lang="es-ES" sz="2400" b="1" i="0" u="none" strike="noStrike" kern="1200" cap="none" spc="0" normalizeH="0" baseline="0" noProof="0" dirty="0">
                <a:ln>
                  <a:noFill/>
                </a:ln>
                <a:solidFill>
                  <a:srgbClr val="1F497D"/>
                </a:solidFill>
                <a:effectLst/>
                <a:uLnTx/>
                <a:uFillTx/>
                <a:latin typeface="Helvetica Neue"/>
                <a:ea typeface="+mn-ea"/>
              </a:rPr>
              <a:t>mecanismo de administración </a:t>
            </a:r>
            <a:r>
              <a:rPr kumimoji="0" lang="es-ES" sz="2400" b="0" i="0" u="none" strike="noStrike" kern="1200" cap="none" spc="0" normalizeH="0" baseline="0" noProof="0" dirty="0">
                <a:ln>
                  <a:noFill/>
                </a:ln>
                <a:solidFill>
                  <a:prstClr val="black">
                    <a:lumMod val="85000"/>
                    <a:lumOff val="15000"/>
                  </a:prstClr>
                </a:solidFill>
                <a:effectLst/>
                <a:uLnTx/>
                <a:uFillTx/>
                <a:latin typeface="Helvetica Neue Light"/>
                <a:ea typeface="+mn-ea"/>
                <a:cs typeface="Helvetica Neue Light"/>
              </a:rPr>
              <a:t>por excelencia.</a:t>
            </a:r>
          </a:p>
          <a:p>
            <a:pPr marL="0" marR="0" lvl="0" indent="0" algn="ctr" defTabSz="457200" rtl="0" eaLnBrk="1" fontAlgn="auto" latinLnBrk="0" hangingPunct="1">
              <a:lnSpc>
                <a:spcPct val="80000"/>
              </a:lnSpc>
              <a:spcBef>
                <a:spcPts val="0"/>
              </a:spcBef>
              <a:spcAft>
                <a:spcPts val="0"/>
              </a:spcAft>
              <a:buClrTx/>
              <a:buSzTx/>
              <a:buFontTx/>
              <a:buNone/>
              <a:tabLst/>
              <a:defRPr/>
            </a:pPr>
            <a:r>
              <a:rPr kumimoji="0" lang="es-ES" sz="2400" b="1" i="0" u="sng" strike="noStrike" kern="1200" cap="none" spc="0" normalizeH="0" baseline="0" noProof="0" dirty="0">
                <a:ln>
                  <a:noFill/>
                </a:ln>
                <a:solidFill>
                  <a:srgbClr val="1F497D"/>
                </a:solidFill>
                <a:effectLst/>
                <a:uLnTx/>
                <a:uFillTx/>
                <a:latin typeface="Helvetica Neue"/>
                <a:ea typeface="+mn-ea"/>
              </a:rPr>
              <a:t>Requisitos</a:t>
            </a:r>
          </a:p>
        </p:txBody>
      </p:sp>
      <p:sp>
        <p:nvSpPr>
          <p:cNvPr id="2" name="Rectángulo 1">
            <a:extLst>
              <a:ext uri="{FF2B5EF4-FFF2-40B4-BE49-F238E27FC236}">
                <a16:creationId xmlns:a16="http://schemas.microsoft.com/office/drawing/2014/main" id="{3F849E4E-6F30-46D2-A14A-BDB9B74C4E49}"/>
              </a:ext>
            </a:extLst>
          </p:cNvPr>
          <p:cNvSpPr/>
          <p:nvPr/>
        </p:nvSpPr>
        <p:spPr>
          <a:xfrm>
            <a:off x="263151" y="2224430"/>
            <a:ext cx="11551023" cy="3724096"/>
          </a:xfrm>
          <a:prstGeom prst="rect">
            <a:avLst/>
          </a:prstGeom>
        </p:spPr>
        <p:txBody>
          <a:bodyPr wrap="square">
            <a:spAutoFit/>
          </a:bodyPr>
          <a:lstStyle/>
          <a:p>
            <a:pPr marL="285750" marR="0" lvl="0" indent="-285750" algn="just" defTabSz="4572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es-ES" sz="1600" b="0" i="0" u="none" strike="noStrike" kern="1200" cap="none" spc="0" normalizeH="0" baseline="0" noProof="0" dirty="0">
                <a:ln>
                  <a:noFill/>
                </a:ln>
                <a:solidFill>
                  <a:prstClr val="black"/>
                </a:solidFill>
                <a:effectLst/>
                <a:uLnTx/>
                <a:uFillTx/>
                <a:latin typeface="Calibri"/>
                <a:ea typeface="+mn-ea"/>
                <a:cs typeface="+mn-cs"/>
              </a:rPr>
              <a:t>Certificados de experiencia debidamente suscritos en los que se acredite </a:t>
            </a:r>
            <a:r>
              <a:rPr kumimoji="0" lang="es-ES" sz="2000" b="1" i="0" u="none" strike="noStrike" kern="1200" cap="none" spc="0" normalizeH="0" baseline="0" noProof="0" dirty="0">
                <a:ln>
                  <a:noFill/>
                </a:ln>
                <a:solidFill>
                  <a:prstClr val="black"/>
                </a:solidFill>
                <a:effectLst/>
                <a:uLnTx/>
                <a:uFillTx/>
                <a:latin typeface="Calibri"/>
                <a:ea typeface="+mn-ea"/>
                <a:cs typeface="+mn-cs"/>
              </a:rPr>
              <a:t>mínimo dos (2) años de experiencia </a:t>
            </a:r>
            <a:r>
              <a:rPr kumimoji="0" lang="es-ES" sz="2000" b="1" i="0" u="sng" strike="noStrike" kern="1200" cap="none" spc="0" normalizeH="0" baseline="0" noProof="0" dirty="0">
                <a:ln>
                  <a:noFill/>
                </a:ln>
                <a:solidFill>
                  <a:prstClr val="black"/>
                </a:solidFill>
                <a:effectLst/>
                <a:uLnTx/>
                <a:uFillTx/>
                <a:latin typeface="Calibri"/>
                <a:ea typeface="+mn-ea"/>
                <a:cs typeface="+mn-cs"/>
              </a:rPr>
              <a:t>en la administración de inmuebles</a:t>
            </a:r>
            <a:r>
              <a:rPr kumimoji="0" lang="es-ES" sz="1600" b="0" i="0" u="none" strike="noStrike" kern="1200" cap="none" spc="0" normalizeH="0" baseline="0" noProof="0" dirty="0">
                <a:ln>
                  <a:noFill/>
                </a:ln>
                <a:solidFill>
                  <a:prstClr val="black"/>
                </a:solidFill>
                <a:effectLst/>
                <a:uLnTx/>
                <a:uFillTx/>
                <a:latin typeface="Calibri"/>
                <a:ea typeface="+mn-ea"/>
                <a:cs typeface="+mn-cs"/>
              </a:rPr>
              <a:t>, en las que se evidencien las fechas de inicio y finalización de la actividad realizada.</a:t>
            </a:r>
          </a:p>
          <a:p>
            <a:pPr marL="285750" marR="0" lvl="0" indent="-285750" algn="just" defTabSz="457200" rtl="0" eaLnBrk="1" fontAlgn="auto" latinLnBrk="0" hangingPunct="1">
              <a:lnSpc>
                <a:spcPct val="100000"/>
              </a:lnSpc>
              <a:spcBef>
                <a:spcPts val="0"/>
              </a:spcBef>
              <a:spcAft>
                <a:spcPts val="0"/>
              </a:spcAft>
              <a:buClrTx/>
              <a:buSzTx/>
              <a:buFont typeface="Wingdings" panose="05000000000000000000" pitchFamily="2" charset="2"/>
              <a:buChar char="q"/>
              <a:tabLst/>
              <a:defRPr/>
            </a:pPr>
            <a:endParaRPr kumimoji="0" lang="es-ES" sz="1600" b="0" i="0" u="none" strike="noStrike" kern="1200" cap="none" spc="0" normalizeH="0" baseline="0" noProof="0" dirty="0">
              <a:ln>
                <a:noFill/>
              </a:ln>
              <a:solidFill>
                <a:prstClr val="black"/>
              </a:solidFill>
              <a:effectLst/>
              <a:uLnTx/>
              <a:uFillTx/>
              <a:latin typeface="Calibri"/>
              <a:ea typeface="+mn-ea"/>
              <a:cs typeface="+mn-cs"/>
            </a:endParaRPr>
          </a:p>
          <a:p>
            <a:pPr marL="285750" marR="0" lvl="0" indent="-285750" algn="just" defTabSz="4572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es-ES" sz="1600" b="0" i="0" u="none" strike="noStrike" kern="1200" cap="none" spc="0" normalizeH="0" baseline="0" noProof="0" dirty="0">
                <a:ln>
                  <a:noFill/>
                </a:ln>
                <a:solidFill>
                  <a:prstClr val="black"/>
                </a:solidFill>
                <a:effectLst/>
                <a:uLnTx/>
                <a:uFillTx/>
                <a:latin typeface="Calibri"/>
                <a:ea typeface="+mn-ea"/>
                <a:cs typeface="+mn-cs"/>
              </a:rPr>
              <a:t>Para el caso de las personas jurídicas, </a:t>
            </a:r>
            <a:r>
              <a:rPr kumimoji="0" lang="es-ES" sz="2000" b="1" i="0" u="none" strike="noStrike" kern="1200" cap="none" spc="0" normalizeH="0" baseline="0" noProof="0" dirty="0">
                <a:ln>
                  <a:noFill/>
                </a:ln>
                <a:solidFill>
                  <a:prstClr val="black"/>
                </a:solidFill>
                <a:effectLst/>
                <a:uLnTx/>
                <a:uFillTx/>
                <a:latin typeface="Calibri"/>
                <a:ea typeface="+mn-ea"/>
                <a:cs typeface="+mn-cs"/>
              </a:rPr>
              <a:t>el aspirante deberá acreditar que en su planta de personal se encuentra </a:t>
            </a:r>
            <a:r>
              <a:rPr kumimoji="0" lang="es-ES" sz="2000" b="1" i="0" u="sng" strike="noStrike" kern="1200" cap="none" spc="0" normalizeH="0" baseline="0" noProof="0" dirty="0">
                <a:ln>
                  <a:noFill/>
                </a:ln>
                <a:solidFill>
                  <a:prstClr val="black"/>
                </a:solidFill>
                <a:effectLst/>
                <a:uLnTx/>
                <a:uFillTx/>
                <a:latin typeface="Calibri"/>
                <a:ea typeface="+mn-ea"/>
                <a:cs typeface="+mn-cs"/>
              </a:rPr>
              <a:t>como mínimo una persona que cuenta con inscripción vigente en el Registro Abierto de Avaladores – RAA</a:t>
            </a:r>
            <a:r>
              <a:rPr kumimoji="0" lang="es-ES" sz="1600" b="0" i="0" u="none" strike="noStrike" kern="1200" cap="none" spc="0" normalizeH="0" baseline="0" noProof="0" dirty="0">
                <a:ln>
                  <a:noFill/>
                </a:ln>
                <a:solidFill>
                  <a:prstClr val="black"/>
                </a:solidFill>
                <a:effectLst/>
                <a:uLnTx/>
                <a:uFillTx/>
                <a:latin typeface="Calibri"/>
                <a:ea typeface="+mn-ea"/>
                <a:cs typeface="+mn-cs"/>
              </a:rPr>
              <a:t>. Solo se aceptarán certificaciones de experiencia expedidas por el mismo participante, cuando estén acompañadas de los contratos que demuestren la experiencia.</a:t>
            </a:r>
          </a:p>
          <a:p>
            <a:pPr marL="285750" marR="0" lvl="0" indent="-285750" algn="just" defTabSz="457200" rtl="0" eaLnBrk="1" fontAlgn="auto" latinLnBrk="0" hangingPunct="1">
              <a:lnSpc>
                <a:spcPct val="100000"/>
              </a:lnSpc>
              <a:spcBef>
                <a:spcPts val="0"/>
              </a:spcBef>
              <a:spcAft>
                <a:spcPts val="0"/>
              </a:spcAft>
              <a:buClrTx/>
              <a:buSzTx/>
              <a:buFont typeface="Wingdings" panose="05000000000000000000" pitchFamily="2" charset="2"/>
              <a:buChar char="q"/>
              <a:tabLst/>
              <a:defRPr/>
            </a:pPr>
            <a:endParaRPr kumimoji="0" lang="es-ES" sz="1600" b="0" i="0" u="none" strike="noStrike" kern="1200" cap="none" spc="0" normalizeH="0" baseline="0" noProof="0" dirty="0">
              <a:ln>
                <a:noFill/>
              </a:ln>
              <a:solidFill>
                <a:prstClr val="black"/>
              </a:solidFill>
              <a:effectLst/>
              <a:uLnTx/>
              <a:uFillTx/>
              <a:latin typeface="Calibri"/>
              <a:ea typeface="+mn-ea"/>
              <a:cs typeface="+mn-cs"/>
            </a:endParaRPr>
          </a:p>
          <a:p>
            <a:pPr marL="285750" marR="0" lvl="0" indent="-285750" algn="just" defTabSz="4572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es-ES" sz="2000" b="1" i="0" u="sng" strike="noStrike" kern="1200" cap="none" spc="0" normalizeH="0" baseline="0" noProof="0" dirty="0">
                <a:ln>
                  <a:noFill/>
                </a:ln>
                <a:solidFill>
                  <a:prstClr val="black"/>
                </a:solidFill>
                <a:effectLst/>
                <a:uLnTx/>
                <a:uFillTx/>
                <a:latin typeface="Calibri"/>
                <a:ea typeface="+mn-ea"/>
                <a:cs typeface="+mn-cs"/>
              </a:rPr>
              <a:t>Estudio de seguridad </a:t>
            </a:r>
            <a:r>
              <a:rPr kumimoji="0" lang="es-ES" sz="1600" b="0" i="0" u="none" strike="noStrike" kern="1200" cap="none" spc="0" normalizeH="0" baseline="0" noProof="0" dirty="0">
                <a:ln>
                  <a:noFill/>
                </a:ln>
                <a:solidFill>
                  <a:prstClr val="black"/>
                </a:solidFill>
                <a:effectLst/>
                <a:uLnTx/>
                <a:uFillTx/>
                <a:latin typeface="Calibri"/>
                <a:ea typeface="+mn-ea"/>
                <a:cs typeface="+mn-cs"/>
              </a:rPr>
              <a:t>sobre la confiabilidad de los documentos, reportes de antecedentes y anotaciones, centrales de riesgos nacionales e internaciones. Reportes adversos de la empresa como del representante legal y de los socios. La calificación financiera (SIFIN) de la empresa así como validación de proveedores y clientes.</a:t>
            </a:r>
          </a:p>
          <a:p>
            <a:pPr marL="285750" marR="0" lvl="0" indent="-285750" algn="just" defTabSz="457200" rtl="0" eaLnBrk="1" fontAlgn="auto" latinLnBrk="0" hangingPunct="1">
              <a:lnSpc>
                <a:spcPct val="100000"/>
              </a:lnSpc>
              <a:spcBef>
                <a:spcPts val="0"/>
              </a:spcBef>
              <a:spcAft>
                <a:spcPts val="0"/>
              </a:spcAft>
              <a:buClrTx/>
              <a:buSzTx/>
              <a:buFont typeface="Wingdings" panose="05000000000000000000" pitchFamily="2" charset="2"/>
              <a:buChar char="q"/>
              <a:tabLst/>
              <a:defRPr/>
            </a:pPr>
            <a:endParaRPr kumimoji="0" lang="es-ES" sz="1600" b="0" i="0" u="none" strike="noStrike" kern="1200" cap="none" spc="0" normalizeH="0" baseline="0" noProof="0" dirty="0">
              <a:ln>
                <a:noFill/>
              </a:ln>
              <a:solidFill>
                <a:prstClr val="black"/>
              </a:solidFill>
              <a:effectLst/>
              <a:uLnTx/>
              <a:uFillTx/>
              <a:latin typeface="Calibri"/>
              <a:ea typeface="+mn-ea"/>
              <a:cs typeface="+mn-cs"/>
            </a:endParaRPr>
          </a:p>
          <a:p>
            <a:pPr marL="285750" marR="0" lvl="0" indent="-285750" algn="just" defTabSz="4572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es-ES" sz="2000" b="1" i="0" u="none" strike="noStrike" kern="1200" cap="none" spc="0" normalizeH="0" baseline="0" noProof="0" dirty="0">
                <a:ln>
                  <a:noFill/>
                </a:ln>
                <a:solidFill>
                  <a:prstClr val="black"/>
                </a:solidFill>
                <a:effectLst/>
                <a:uLnTx/>
                <a:uFillTx/>
                <a:latin typeface="Calibri"/>
                <a:ea typeface="+mn-ea"/>
                <a:cs typeface="+mn-cs"/>
              </a:rPr>
              <a:t>Pagaré en blanco como garantía de seriedad</a:t>
            </a:r>
            <a:r>
              <a:rPr kumimoji="0" lang="es-ES" sz="1600" b="0" i="0" u="none" strike="noStrike" kern="1200" cap="none" spc="0" normalizeH="0" baseline="0" noProof="0" dirty="0">
                <a:ln>
                  <a:noFill/>
                </a:ln>
                <a:solidFill>
                  <a:prstClr val="black"/>
                </a:solidFill>
                <a:effectLst/>
                <a:uLnTx/>
                <a:uFillTx/>
                <a:latin typeface="Calibri"/>
                <a:ea typeface="+mn-ea"/>
                <a:cs typeface="+mn-cs"/>
              </a:rPr>
              <a:t>.</a:t>
            </a:r>
          </a:p>
        </p:txBody>
      </p:sp>
      <p:sp>
        <p:nvSpPr>
          <p:cNvPr id="4" name="Rectángulo 3">
            <a:extLst>
              <a:ext uri="{FF2B5EF4-FFF2-40B4-BE49-F238E27FC236}">
                <a16:creationId xmlns:a16="http://schemas.microsoft.com/office/drawing/2014/main" id="{52673620-9637-4FB3-9E6F-F89218E7A0BE}"/>
              </a:ext>
            </a:extLst>
          </p:cNvPr>
          <p:cNvSpPr/>
          <p:nvPr/>
        </p:nvSpPr>
        <p:spPr>
          <a:xfrm>
            <a:off x="2571797" y="6068794"/>
            <a:ext cx="9607502" cy="369332"/>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CO" sz="1800" b="1" i="1" u="none" strike="noStrike" kern="1200" cap="none" spc="0" normalizeH="0" baseline="0" noProof="0" dirty="0">
                <a:ln>
                  <a:noFill/>
                </a:ln>
                <a:solidFill>
                  <a:srgbClr val="222222"/>
                </a:solidFill>
                <a:effectLst/>
                <a:uLnTx/>
                <a:uFillTx/>
                <a:latin typeface="Calibri"/>
                <a:ea typeface="+mn-ea"/>
                <a:cs typeface="+mn-cs"/>
              </a:rPr>
              <a:t>Inmobiliaria: </a:t>
            </a:r>
            <a:r>
              <a:rPr kumimoji="0" lang="es-CO" sz="1800" b="0" i="1" u="none" strike="noStrike" kern="1200" cap="none" spc="0" normalizeH="0" baseline="0" noProof="0" dirty="0">
                <a:ln>
                  <a:noFill/>
                </a:ln>
                <a:solidFill>
                  <a:prstClr val="black"/>
                </a:solidFill>
                <a:effectLst/>
                <a:uLnTx/>
                <a:uFillTx/>
                <a:latin typeface="Calibri"/>
                <a:ea typeface="+mn-ea"/>
                <a:cs typeface="+mn-cs"/>
              </a:rPr>
              <a:t>Sociedad o empresa que se dedica a construir, vender, alquilar </a:t>
            </a:r>
            <a:r>
              <a:rPr kumimoji="0" lang="es-CO" sz="1800" b="1" i="1" u="none" strike="noStrike" kern="1200" cap="none" spc="0" normalizeH="0" baseline="0" noProof="0" dirty="0">
                <a:ln>
                  <a:noFill/>
                </a:ln>
                <a:solidFill>
                  <a:prstClr val="black"/>
                </a:solidFill>
                <a:effectLst/>
                <a:uLnTx/>
                <a:uFillTx/>
                <a:latin typeface="Calibri"/>
                <a:ea typeface="+mn-ea"/>
                <a:cs typeface="+mn-cs"/>
              </a:rPr>
              <a:t>y administrar viviendas</a:t>
            </a:r>
            <a:r>
              <a:rPr kumimoji="0" lang="es-CO" sz="1800" b="0" i="1" u="none" strike="noStrike" kern="1200" cap="none" spc="0" normalizeH="0" baseline="0" noProof="0" dirty="0">
                <a:ln>
                  <a:noFill/>
                </a:ln>
                <a:solidFill>
                  <a:prstClr val="black"/>
                </a:solidFill>
                <a:effectLst/>
                <a:uLnTx/>
                <a:uFillTx/>
                <a:latin typeface="Calibri"/>
                <a:ea typeface="+mn-ea"/>
                <a:cs typeface="+mn-cs"/>
              </a:rPr>
              <a:t>.</a:t>
            </a:r>
          </a:p>
        </p:txBody>
      </p:sp>
      <p:sp>
        <p:nvSpPr>
          <p:cNvPr id="49" name="Rectángulo 48">
            <a:extLst>
              <a:ext uri="{FF2B5EF4-FFF2-40B4-BE49-F238E27FC236}">
                <a16:creationId xmlns:a16="http://schemas.microsoft.com/office/drawing/2014/main" id="{AC1BFA06-42B8-4536-8743-89B41E4A115F}"/>
              </a:ext>
            </a:extLst>
          </p:cNvPr>
          <p:cNvSpPr/>
          <p:nvPr/>
        </p:nvSpPr>
        <p:spPr>
          <a:xfrm>
            <a:off x="196347" y="1367989"/>
            <a:ext cx="11799306" cy="535531"/>
          </a:xfrm>
          <a:prstGeom prst="rect">
            <a:avLst/>
          </a:prstGeom>
        </p:spPr>
        <p:txBody>
          <a:bodyPr wrap="square">
            <a:spAutoFit/>
          </a:bodyPr>
          <a:lstStyle/>
          <a:p>
            <a:pPr marL="0" marR="0" lvl="0" indent="0" algn="just" defTabSz="457200" rtl="0" eaLnBrk="1" fontAlgn="auto" latinLnBrk="0" hangingPunct="1">
              <a:lnSpc>
                <a:spcPct val="80000"/>
              </a:lnSpc>
              <a:spcBef>
                <a:spcPts val="0"/>
              </a:spcBef>
              <a:spcAft>
                <a:spcPts val="0"/>
              </a:spcAft>
              <a:buClrTx/>
              <a:buSzTx/>
              <a:buFontTx/>
              <a:buNone/>
              <a:tabLst/>
              <a:defRPr/>
            </a:pPr>
            <a:r>
              <a:rPr kumimoji="0" lang="es-ES" sz="1600" b="0" i="1" u="none" strike="noStrike" kern="1200" cap="none" spc="0" normalizeH="0" baseline="0" noProof="0" dirty="0">
                <a:ln>
                  <a:noFill/>
                </a:ln>
                <a:solidFill>
                  <a:prstClr val="black"/>
                </a:solidFill>
                <a:effectLst/>
                <a:uLnTx/>
                <a:uFillTx/>
                <a:latin typeface="Helvetica Neue Light"/>
                <a:ea typeface="+mn-ea"/>
                <a:cs typeface="Helvetica Neue Light"/>
              </a:rPr>
              <a:t>Se designa una </a:t>
            </a:r>
            <a:r>
              <a:rPr kumimoji="0" lang="es-ES" sz="1800" b="1" i="1" u="none" strike="noStrike" kern="1200" cap="none" spc="0" normalizeH="0" baseline="0" noProof="0" dirty="0">
                <a:ln>
                  <a:noFill/>
                </a:ln>
                <a:solidFill>
                  <a:srgbClr val="1F497D"/>
                </a:solidFill>
                <a:effectLst/>
                <a:uLnTx/>
                <a:uFillTx/>
                <a:latin typeface="Helvetica Neue Light"/>
                <a:ea typeface="+mn-ea"/>
                <a:cs typeface="+mn-cs"/>
              </a:rPr>
              <a:t>persona natural o jurídica </a:t>
            </a:r>
            <a:r>
              <a:rPr kumimoji="0" lang="es-ES" sz="1600" b="0" i="1" u="none" strike="noStrike" kern="1200" cap="none" spc="0" normalizeH="0" baseline="0" noProof="0" dirty="0">
                <a:ln>
                  <a:noFill/>
                </a:ln>
                <a:solidFill>
                  <a:prstClr val="black"/>
                </a:solidFill>
                <a:effectLst/>
                <a:uLnTx/>
                <a:uFillTx/>
                <a:latin typeface="Helvetica Neue Light"/>
                <a:ea typeface="+mn-ea"/>
                <a:cs typeface="Helvetica Neue Light"/>
              </a:rPr>
              <a:t>que reúna las condiciones de </a:t>
            </a:r>
            <a:r>
              <a:rPr kumimoji="0" lang="es-ES" sz="1800" b="1" i="1" u="none" strike="noStrike" kern="1200" cap="none" spc="0" normalizeH="0" baseline="0" noProof="0" dirty="0">
                <a:ln>
                  <a:noFill/>
                </a:ln>
                <a:solidFill>
                  <a:srgbClr val="1F497D"/>
                </a:solidFill>
                <a:effectLst/>
                <a:uLnTx/>
                <a:uFillTx/>
                <a:latin typeface="Helvetica Neue Light"/>
                <a:ea typeface="+mn-ea"/>
                <a:cs typeface="+mn-cs"/>
              </a:rPr>
              <a:t>idoneidad</a:t>
            </a:r>
            <a:r>
              <a:rPr kumimoji="0" lang="es-ES" sz="1600" b="0" i="1" u="none" strike="noStrike" kern="1200" cap="none" spc="0" normalizeH="0" baseline="0" noProof="0" dirty="0">
                <a:ln>
                  <a:noFill/>
                </a:ln>
                <a:solidFill>
                  <a:prstClr val="black"/>
                </a:solidFill>
                <a:effectLst/>
                <a:uLnTx/>
                <a:uFillTx/>
                <a:latin typeface="Helvetica Neue Light"/>
                <a:ea typeface="+mn-ea"/>
                <a:cs typeface="Helvetica Neue Light"/>
              </a:rPr>
              <a:t> para que </a:t>
            </a:r>
            <a:r>
              <a:rPr kumimoji="0" lang="es-ES" sz="1800" b="1" i="1" u="sng" strike="noStrike" kern="1200" cap="none" spc="0" normalizeH="0" baseline="0" noProof="0" dirty="0">
                <a:ln>
                  <a:noFill/>
                </a:ln>
                <a:solidFill>
                  <a:srgbClr val="1F497D"/>
                </a:solidFill>
                <a:effectLst/>
                <a:uLnTx/>
                <a:uFillTx/>
                <a:latin typeface="Helvetica Neue Light"/>
                <a:ea typeface="+mn-ea"/>
                <a:cs typeface="+mn-cs"/>
              </a:rPr>
              <a:t>administre, cuide, mantenga, custodie </a:t>
            </a:r>
            <a:r>
              <a:rPr kumimoji="0" lang="es-ES" sz="1800" b="1" i="1" u="none" strike="noStrike" kern="1200" cap="none" spc="0" normalizeH="0" baseline="0" noProof="0" dirty="0">
                <a:ln>
                  <a:noFill/>
                </a:ln>
                <a:solidFill>
                  <a:srgbClr val="1F497D"/>
                </a:solidFill>
                <a:effectLst/>
                <a:uLnTx/>
                <a:uFillTx/>
                <a:latin typeface="Helvetica Neue Light"/>
                <a:ea typeface="+mn-ea"/>
                <a:cs typeface="+mn-cs"/>
              </a:rPr>
              <a:t>y procure que los activos continúen siendo, rentables, productivos y generadores de empleo.</a:t>
            </a:r>
          </a:p>
        </p:txBody>
      </p:sp>
      <p:cxnSp>
        <p:nvCxnSpPr>
          <p:cNvPr id="50" name="Conector recto 49">
            <a:extLst>
              <a:ext uri="{FF2B5EF4-FFF2-40B4-BE49-F238E27FC236}">
                <a16:creationId xmlns:a16="http://schemas.microsoft.com/office/drawing/2014/main" id="{DBFB164F-D5ED-4360-998E-8E472D783EDD}"/>
              </a:ext>
            </a:extLst>
          </p:cNvPr>
          <p:cNvCxnSpPr>
            <a:cxnSpLocks/>
          </p:cNvCxnSpPr>
          <p:nvPr/>
        </p:nvCxnSpPr>
        <p:spPr>
          <a:xfrm>
            <a:off x="196347" y="2036337"/>
            <a:ext cx="11688929"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51" name="Conector recto 50">
            <a:extLst>
              <a:ext uri="{FF2B5EF4-FFF2-40B4-BE49-F238E27FC236}">
                <a16:creationId xmlns:a16="http://schemas.microsoft.com/office/drawing/2014/main" id="{84FB7AC7-8A43-428C-A034-9C87FC96FEB3}"/>
              </a:ext>
            </a:extLst>
          </p:cNvPr>
          <p:cNvCxnSpPr>
            <a:cxnSpLocks/>
          </p:cNvCxnSpPr>
          <p:nvPr/>
        </p:nvCxnSpPr>
        <p:spPr>
          <a:xfrm>
            <a:off x="181667" y="1242252"/>
            <a:ext cx="11688929" cy="0"/>
          </a:xfrm>
          <a:prstGeom prst="line">
            <a:avLst/>
          </a:prstGeom>
        </p:spPr>
        <p:style>
          <a:lnRef idx="2">
            <a:schemeClr val="accent1"/>
          </a:lnRef>
          <a:fillRef idx="0">
            <a:schemeClr val="accent1"/>
          </a:fillRef>
          <a:effectRef idx="1">
            <a:schemeClr val="accent1"/>
          </a:effectRef>
          <a:fontRef idx="minor">
            <a:schemeClr val="tx1"/>
          </a:fontRef>
        </p:style>
      </p:cxnSp>
      <p:sp>
        <p:nvSpPr>
          <p:cNvPr id="13" name="Rectángulo 12">
            <a:extLst>
              <a:ext uri="{FF2B5EF4-FFF2-40B4-BE49-F238E27FC236}">
                <a16:creationId xmlns:a16="http://schemas.microsoft.com/office/drawing/2014/main" id="{8E19DD05-ACE8-48E8-A6C5-1559F0EA2E42}"/>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CuadroTexto 13">
            <a:extLst>
              <a:ext uri="{FF2B5EF4-FFF2-40B4-BE49-F238E27FC236}">
                <a16:creationId xmlns:a16="http://schemas.microsoft.com/office/drawing/2014/main" id="{36978557-59B3-47AD-95BC-A97C02C05A27}"/>
              </a:ext>
            </a:extLst>
          </p:cNvPr>
          <p:cNvSpPr txBox="1"/>
          <p:nvPr/>
        </p:nvSpPr>
        <p:spPr>
          <a:xfrm>
            <a:off x="7235190" y="6520419"/>
            <a:ext cx="4578984" cy="307777"/>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s-ES" sz="1400" b="0" i="0" u="none" strike="noStrike" kern="1200" cap="none" spc="0" normalizeH="0" baseline="0" noProof="0" dirty="0">
                <a:ln>
                  <a:noFill/>
                </a:ln>
                <a:solidFill>
                  <a:srgbClr val="A9A8A9"/>
                </a:solidFill>
                <a:effectLst/>
                <a:uLnTx/>
                <a:uFillTx/>
                <a:latin typeface="Lato Regular"/>
                <a:ea typeface="+mn-ea"/>
                <a:cs typeface="Lato Regular"/>
              </a:rPr>
              <a:t>Presidencia</a:t>
            </a:r>
          </a:p>
        </p:txBody>
      </p:sp>
    </p:spTree>
    <p:extLst>
      <p:ext uri="{BB962C8B-B14F-4D97-AF65-F5344CB8AC3E}">
        <p14:creationId xmlns:p14="http://schemas.microsoft.com/office/powerpoint/2010/main" val="3122832911"/>
      </p:ext>
    </p:extLst>
  </p:cSld>
  <p:clrMapOvr>
    <a:masterClrMapping/>
  </p:clrMapOvr>
  <p:transition spd="slow">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n 10">
            <a:extLst>
              <a:ext uri="{FF2B5EF4-FFF2-40B4-BE49-F238E27FC236}">
                <a16:creationId xmlns:a16="http://schemas.microsoft.com/office/drawing/2014/main" id="{E41BA350-3E18-4B57-A676-4DF6EAD7C75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2" name="Imagen 11">
            <a:extLst>
              <a:ext uri="{FF2B5EF4-FFF2-40B4-BE49-F238E27FC236}">
                <a16:creationId xmlns:a16="http://schemas.microsoft.com/office/drawing/2014/main" id="{96D71B33-051A-43C4-80A3-A66D37A8A61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34" name="CuadroTexto 23">
            <a:extLst>
              <a:ext uri="{FF2B5EF4-FFF2-40B4-BE49-F238E27FC236}">
                <a16:creationId xmlns:a16="http://schemas.microsoft.com/office/drawing/2014/main" id="{A944BBCA-F7A6-493E-9DE3-9FF6EBAA74D1}"/>
              </a:ext>
            </a:extLst>
          </p:cNvPr>
          <p:cNvSpPr txBox="1"/>
          <p:nvPr/>
        </p:nvSpPr>
        <p:spPr>
          <a:xfrm>
            <a:off x="2080107" y="167755"/>
            <a:ext cx="5899573" cy="978711"/>
          </a:xfrm>
          <a:prstGeom prst="rect">
            <a:avLst/>
          </a:prstGeom>
          <a:noFill/>
        </p:spPr>
        <p:txBody>
          <a:bodyPr wrap="square" lIns="91424" tIns="45711" rIns="91424" bIns="45711" rtlCol="0">
            <a:spAutoFit/>
          </a:bodyPr>
          <a:lstStyle>
            <a:defPPr>
              <a:defRPr lang="es-ES"/>
            </a:defPPr>
            <a:lvl1pPr>
              <a:lnSpc>
                <a:spcPct val="80000"/>
              </a:lnSpc>
              <a:defRPr sz="3900">
                <a:solidFill>
                  <a:srgbClr val="E3524A"/>
                </a:solidFill>
                <a:latin typeface="Helvetica Light"/>
                <a:cs typeface="Helvetica Light"/>
              </a:defRPr>
            </a:lvl1pPr>
          </a:lstStyle>
          <a:p>
            <a:pPr marL="0" marR="0" lvl="0" indent="0" algn="ctr" defTabSz="457200" rtl="0" eaLnBrk="1" fontAlgn="auto" latinLnBrk="0" hangingPunct="1">
              <a:lnSpc>
                <a:spcPct val="80000"/>
              </a:lnSpc>
              <a:spcBef>
                <a:spcPts val="0"/>
              </a:spcBef>
              <a:spcAft>
                <a:spcPts val="0"/>
              </a:spcAft>
              <a:buClrTx/>
              <a:buSzTx/>
              <a:buFontTx/>
              <a:buNone/>
              <a:tabLst/>
              <a:defRPr/>
            </a:pPr>
            <a:r>
              <a:rPr kumimoji="0" lang="es-ES" sz="2400" b="0" i="0" u="none" strike="noStrike" kern="1200" cap="none" spc="0" normalizeH="0" baseline="0" noProof="0" dirty="0">
                <a:ln>
                  <a:noFill/>
                </a:ln>
                <a:solidFill>
                  <a:prstClr val="black">
                    <a:lumMod val="85000"/>
                    <a:lumOff val="15000"/>
                  </a:prstClr>
                </a:solidFill>
                <a:effectLst/>
                <a:uLnTx/>
                <a:uFillTx/>
                <a:latin typeface="Helvetica Neue Light"/>
                <a:ea typeface="+mn-ea"/>
                <a:cs typeface="Helvetica Neue Light"/>
              </a:rPr>
              <a:t>Deposito provisional </a:t>
            </a:r>
            <a:r>
              <a:rPr kumimoji="0" lang="es-ES" sz="2400" b="1" i="0" u="none" strike="noStrike" kern="1200" cap="none" spc="0" normalizeH="0" baseline="0" noProof="0" dirty="0">
                <a:ln>
                  <a:noFill/>
                </a:ln>
                <a:solidFill>
                  <a:srgbClr val="1F497D"/>
                </a:solidFill>
                <a:effectLst/>
                <a:uLnTx/>
                <a:uFillTx/>
                <a:latin typeface="Helvetica Neue"/>
                <a:ea typeface="+mn-ea"/>
              </a:rPr>
              <a:t>mecanismo de administración </a:t>
            </a:r>
            <a:r>
              <a:rPr kumimoji="0" lang="es-ES" sz="2400" b="0" i="0" u="none" strike="noStrike" kern="1200" cap="none" spc="0" normalizeH="0" baseline="0" noProof="0" dirty="0">
                <a:ln>
                  <a:noFill/>
                </a:ln>
                <a:solidFill>
                  <a:prstClr val="black">
                    <a:lumMod val="85000"/>
                    <a:lumOff val="15000"/>
                  </a:prstClr>
                </a:solidFill>
                <a:effectLst/>
                <a:uLnTx/>
                <a:uFillTx/>
                <a:latin typeface="Helvetica Neue Light"/>
                <a:ea typeface="+mn-ea"/>
                <a:cs typeface="Helvetica Neue Light"/>
              </a:rPr>
              <a:t>por excelencia.</a:t>
            </a:r>
          </a:p>
          <a:p>
            <a:pPr marL="0" marR="0" lvl="0" indent="0" algn="ctr" defTabSz="457200" rtl="0" eaLnBrk="1" fontAlgn="auto" latinLnBrk="0" hangingPunct="1">
              <a:lnSpc>
                <a:spcPct val="80000"/>
              </a:lnSpc>
              <a:spcBef>
                <a:spcPts val="0"/>
              </a:spcBef>
              <a:spcAft>
                <a:spcPts val="0"/>
              </a:spcAft>
              <a:buClrTx/>
              <a:buSzTx/>
              <a:buFontTx/>
              <a:buNone/>
              <a:tabLst/>
              <a:defRPr/>
            </a:pPr>
            <a:r>
              <a:rPr kumimoji="0" lang="es-ES" sz="2400" b="1" i="0" u="sng" strike="noStrike" kern="1200" cap="none" spc="0" normalizeH="0" baseline="0" noProof="0" dirty="0">
                <a:ln>
                  <a:noFill/>
                </a:ln>
                <a:solidFill>
                  <a:srgbClr val="1F497D"/>
                </a:solidFill>
                <a:effectLst/>
                <a:uLnTx/>
                <a:uFillTx/>
                <a:latin typeface="Helvetica Neue"/>
                <a:ea typeface="+mn-ea"/>
              </a:rPr>
              <a:t>Procedimiento</a:t>
            </a:r>
          </a:p>
        </p:txBody>
      </p:sp>
      <p:sp>
        <p:nvSpPr>
          <p:cNvPr id="41" name="CuadroTexto 6">
            <a:extLst>
              <a:ext uri="{FF2B5EF4-FFF2-40B4-BE49-F238E27FC236}">
                <a16:creationId xmlns:a16="http://schemas.microsoft.com/office/drawing/2014/main" id="{05F5750C-A79B-42A8-992F-F0C6D945F247}"/>
              </a:ext>
            </a:extLst>
          </p:cNvPr>
          <p:cNvSpPr txBox="1"/>
          <p:nvPr/>
        </p:nvSpPr>
        <p:spPr>
          <a:xfrm>
            <a:off x="3735886" y="1506836"/>
            <a:ext cx="3384644" cy="538847"/>
          </a:xfrm>
          <a:prstGeom prst="rect">
            <a:avLst/>
          </a:prstGeom>
          <a:noFill/>
        </p:spPr>
        <p:txBody>
          <a:bodyPr wrap="square" lIns="91424" tIns="45711" rIns="91424" bIns="45711" rtlCol="0">
            <a:spAutoFit/>
          </a:bodyPr>
          <a:lstStyle>
            <a:defPPr>
              <a:defRPr lang="es-ES"/>
            </a:defPPr>
            <a:lvl1pPr>
              <a:defRPr sz="2700" b="1">
                <a:latin typeface="Helvetica Neue"/>
                <a:cs typeface="Helvetica Neue"/>
              </a:defRPr>
            </a:lvl1pPr>
          </a:lstStyle>
          <a:p>
            <a:pPr marL="0" marR="0" lvl="0" indent="0" algn="ctr" defTabSz="457200" rtl="0" eaLnBrk="1" fontAlgn="auto" latinLnBrk="0" hangingPunct="1">
              <a:lnSpc>
                <a:spcPct val="80000"/>
              </a:lnSpc>
              <a:spcBef>
                <a:spcPts val="0"/>
              </a:spcBef>
              <a:spcAft>
                <a:spcPts val="0"/>
              </a:spcAft>
              <a:buClrTx/>
              <a:buSzTx/>
              <a:buFontTx/>
              <a:buNone/>
              <a:tabLst/>
              <a:defRPr/>
            </a:pPr>
            <a:r>
              <a:rPr kumimoji="0" lang="es-ES" sz="1600" b="0" i="0" u="none" strike="noStrike" kern="1200" cap="none" spc="0" normalizeH="0" baseline="0" noProof="0" dirty="0">
                <a:ln>
                  <a:noFill/>
                </a:ln>
                <a:solidFill>
                  <a:prstClr val="black"/>
                </a:solidFill>
                <a:effectLst/>
                <a:uLnTx/>
                <a:uFillTx/>
                <a:latin typeface="Helvetica Neue Light"/>
                <a:ea typeface="+mn-ea"/>
                <a:cs typeface="Helvetica Neue Light"/>
              </a:rPr>
              <a:t>Creación Registro de </a:t>
            </a:r>
            <a:r>
              <a:rPr kumimoji="0" lang="es-ES" sz="1600" b="1" i="0" u="none" strike="noStrike" kern="1200" cap="none" spc="0" normalizeH="0" baseline="0" noProof="0" dirty="0">
                <a:ln>
                  <a:noFill/>
                </a:ln>
                <a:solidFill>
                  <a:srgbClr val="1F497D"/>
                </a:solidFill>
                <a:effectLst/>
                <a:uLnTx/>
                <a:uFillTx/>
                <a:latin typeface="Helvetica Neue Light"/>
                <a:ea typeface="+mn-ea"/>
                <a:cs typeface="Helvetica Neue Light"/>
              </a:rPr>
              <a:t>depositarios provisionales </a:t>
            </a:r>
            <a:r>
              <a:rPr kumimoji="0" lang="es-ES" sz="1600" b="0" i="0" u="none" strike="noStrike" kern="1200" cap="none" spc="0" normalizeH="0" baseline="0" noProof="0" dirty="0">
                <a:ln>
                  <a:noFill/>
                </a:ln>
                <a:solidFill>
                  <a:prstClr val="black"/>
                </a:solidFill>
                <a:effectLst/>
                <a:uLnTx/>
                <a:uFillTx/>
                <a:latin typeface="Helvetica Neue Light"/>
                <a:ea typeface="+mn-ea"/>
                <a:cs typeface="Helvetica Neue Light"/>
              </a:rPr>
              <a:t>del FRISCO</a:t>
            </a:r>
            <a:r>
              <a:rPr kumimoji="0" lang="es-ES" sz="2027" b="0" i="0" u="none" strike="noStrike" kern="1200" cap="none" spc="0" normalizeH="0" baseline="0" noProof="0" dirty="0">
                <a:ln>
                  <a:noFill/>
                </a:ln>
                <a:solidFill>
                  <a:prstClr val="black"/>
                </a:solidFill>
                <a:effectLst/>
                <a:uLnTx/>
                <a:uFillTx/>
                <a:latin typeface="Helvetica Neue Light"/>
                <a:ea typeface="+mn-ea"/>
                <a:cs typeface="Helvetica Neue Light"/>
              </a:rPr>
              <a:t>. </a:t>
            </a:r>
            <a:endParaRPr kumimoji="0" lang="es-ES" sz="1502" b="0" i="0" u="none" strike="noStrike" kern="1200" cap="none" spc="0" normalizeH="0" baseline="0" noProof="0" dirty="0">
              <a:ln>
                <a:noFill/>
              </a:ln>
              <a:solidFill>
                <a:prstClr val="black"/>
              </a:solidFill>
              <a:effectLst/>
              <a:uLnTx/>
              <a:uFillTx/>
              <a:latin typeface="Helvetica Neue Light"/>
              <a:ea typeface="+mn-ea"/>
              <a:cs typeface="Helvetica Neue Light"/>
            </a:endParaRPr>
          </a:p>
        </p:txBody>
      </p:sp>
      <p:sp>
        <p:nvSpPr>
          <p:cNvPr id="42" name="CuadroTexto 7">
            <a:extLst>
              <a:ext uri="{FF2B5EF4-FFF2-40B4-BE49-F238E27FC236}">
                <a16:creationId xmlns:a16="http://schemas.microsoft.com/office/drawing/2014/main" id="{332BCD45-4447-4E9D-A9D1-F1001A4A0D8C}"/>
              </a:ext>
            </a:extLst>
          </p:cNvPr>
          <p:cNvSpPr txBox="1"/>
          <p:nvPr/>
        </p:nvSpPr>
        <p:spPr>
          <a:xfrm>
            <a:off x="3707029" y="4067877"/>
            <a:ext cx="3433003" cy="289292"/>
          </a:xfrm>
          <a:prstGeom prst="rect">
            <a:avLst/>
          </a:prstGeom>
          <a:noFill/>
        </p:spPr>
        <p:txBody>
          <a:bodyPr wrap="square" lIns="91424" tIns="45711" rIns="91424" bIns="45711" rtlCol="0">
            <a:spAutoFit/>
          </a:bodyPr>
          <a:lstStyle>
            <a:defPPr>
              <a:defRPr lang="es-ES"/>
            </a:defPPr>
            <a:lvl1pPr>
              <a:lnSpc>
                <a:spcPct val="80000"/>
              </a:lnSpc>
              <a:defRPr sz="2700" b="1">
                <a:latin typeface="Helvetica Neue"/>
                <a:cs typeface="Helvetica Neue"/>
              </a:defRPr>
            </a:lvl1pPr>
          </a:lstStyle>
          <a:p>
            <a:pPr marL="0" marR="0" lvl="0" indent="0" algn="ctr" defTabSz="457200" rtl="0" eaLnBrk="1" fontAlgn="auto" latinLnBrk="0" hangingPunct="1">
              <a:lnSpc>
                <a:spcPct val="80000"/>
              </a:lnSpc>
              <a:spcBef>
                <a:spcPts val="0"/>
              </a:spcBef>
              <a:spcAft>
                <a:spcPts val="0"/>
              </a:spcAft>
              <a:buClrTx/>
              <a:buSzTx/>
              <a:buFontTx/>
              <a:buNone/>
              <a:tabLst/>
              <a:defRPr/>
            </a:pPr>
            <a:r>
              <a:rPr kumimoji="0" lang="es-ES" sz="1600" b="0" i="0" u="none" strike="noStrike" kern="1200" cap="none" spc="0" normalizeH="0" baseline="0" noProof="0" dirty="0">
                <a:ln>
                  <a:noFill/>
                </a:ln>
                <a:solidFill>
                  <a:prstClr val="black"/>
                </a:solidFill>
                <a:effectLst/>
                <a:uLnTx/>
                <a:uFillTx/>
                <a:latin typeface="Helvetica Neue Light"/>
                <a:ea typeface="+mn-ea"/>
              </a:rPr>
              <a:t>Asignación </a:t>
            </a:r>
            <a:r>
              <a:rPr kumimoji="0" lang="es-ES" sz="1600" b="1" i="0" u="none" strike="noStrike" kern="1200" cap="none" spc="0" normalizeH="0" baseline="0" noProof="0" dirty="0">
                <a:ln>
                  <a:noFill/>
                </a:ln>
                <a:solidFill>
                  <a:srgbClr val="1F497D"/>
                </a:solidFill>
                <a:effectLst/>
                <a:uLnTx/>
                <a:uFillTx/>
                <a:latin typeface="Helvetica Neue Light"/>
                <a:ea typeface="+mn-ea"/>
              </a:rPr>
              <a:t>automática</a:t>
            </a:r>
            <a:r>
              <a:rPr kumimoji="0" lang="es-ES" sz="1600" b="0" i="0" u="none" strike="noStrike" kern="1200" cap="none" spc="0" normalizeH="0" baseline="0" noProof="0" dirty="0">
                <a:ln>
                  <a:noFill/>
                </a:ln>
                <a:solidFill>
                  <a:prstClr val="black"/>
                </a:solidFill>
                <a:effectLst/>
                <a:uLnTx/>
                <a:uFillTx/>
                <a:latin typeface="Helvetica Neue Light"/>
                <a:ea typeface="+mn-ea"/>
              </a:rPr>
              <a:t> de activos</a:t>
            </a:r>
          </a:p>
        </p:txBody>
      </p:sp>
      <p:sp>
        <p:nvSpPr>
          <p:cNvPr id="43" name="CuadroTexto 7">
            <a:extLst>
              <a:ext uri="{FF2B5EF4-FFF2-40B4-BE49-F238E27FC236}">
                <a16:creationId xmlns:a16="http://schemas.microsoft.com/office/drawing/2014/main" id="{822AB2D0-5B61-4D8C-B430-4C694B70FAA0}"/>
              </a:ext>
            </a:extLst>
          </p:cNvPr>
          <p:cNvSpPr txBox="1"/>
          <p:nvPr/>
        </p:nvSpPr>
        <p:spPr>
          <a:xfrm>
            <a:off x="7217665" y="2713093"/>
            <a:ext cx="1494082" cy="1298799"/>
          </a:xfrm>
          <a:prstGeom prst="rect">
            <a:avLst/>
          </a:prstGeom>
          <a:noFill/>
        </p:spPr>
        <p:txBody>
          <a:bodyPr wrap="square" lIns="91424" tIns="45711" rIns="91424" bIns="45711" rtlCol="0">
            <a:spAutoFit/>
          </a:bodyPr>
          <a:lstStyle>
            <a:defPPr>
              <a:defRPr lang="es-ES"/>
            </a:defPPr>
            <a:lvl1pPr>
              <a:lnSpc>
                <a:spcPct val="80000"/>
              </a:lnSpc>
              <a:defRPr sz="2700" b="1">
                <a:latin typeface="Helvetica Neue"/>
                <a:cs typeface="Helvetica Neue"/>
              </a:defRPr>
            </a:lvl1pPr>
          </a:lstStyle>
          <a:p>
            <a:pPr marL="0" marR="0" lvl="0" indent="0" algn="ctr" defTabSz="457200" rtl="0" eaLnBrk="1" fontAlgn="auto" latinLnBrk="0" hangingPunct="1">
              <a:lnSpc>
                <a:spcPct val="80000"/>
              </a:lnSpc>
              <a:spcBef>
                <a:spcPts val="0"/>
              </a:spcBef>
              <a:spcAft>
                <a:spcPts val="0"/>
              </a:spcAft>
              <a:buClrTx/>
              <a:buSzTx/>
              <a:buFontTx/>
              <a:buNone/>
              <a:tabLst/>
              <a:defRPr/>
            </a:pPr>
            <a:r>
              <a:rPr kumimoji="0" lang="es-ES" sz="1400" b="0" i="0" u="none" strike="noStrike" kern="1200" cap="none" spc="0" normalizeH="0" baseline="0" noProof="0" dirty="0">
                <a:ln>
                  <a:noFill/>
                </a:ln>
                <a:solidFill>
                  <a:prstClr val="black"/>
                </a:solidFill>
                <a:effectLst/>
                <a:uLnTx/>
                <a:uFillTx/>
                <a:latin typeface="Helvetica Neue Light"/>
                <a:ea typeface="+mn-ea"/>
              </a:rPr>
              <a:t>Procesamiento de gestiones administrativas a través del sistema de información  </a:t>
            </a:r>
            <a:r>
              <a:rPr kumimoji="0" lang="es-ES" sz="1400" b="1" i="0" u="none" strike="noStrike" kern="1200" cap="none" spc="0" normalizeH="0" baseline="0" noProof="0" dirty="0">
                <a:ln>
                  <a:noFill/>
                </a:ln>
                <a:solidFill>
                  <a:srgbClr val="1F497D"/>
                </a:solidFill>
                <a:effectLst/>
                <a:uLnTx/>
                <a:uFillTx/>
                <a:latin typeface="Helvetica Neue Light"/>
                <a:ea typeface="+mn-ea"/>
              </a:rPr>
              <a:t>MATRIX.</a:t>
            </a:r>
          </a:p>
        </p:txBody>
      </p:sp>
      <p:sp>
        <p:nvSpPr>
          <p:cNvPr id="44" name="CuadroTexto 7">
            <a:extLst>
              <a:ext uri="{FF2B5EF4-FFF2-40B4-BE49-F238E27FC236}">
                <a16:creationId xmlns:a16="http://schemas.microsoft.com/office/drawing/2014/main" id="{DFD75383-8B65-451F-9FF9-12B92051D574}"/>
              </a:ext>
            </a:extLst>
          </p:cNvPr>
          <p:cNvSpPr txBox="1"/>
          <p:nvPr/>
        </p:nvSpPr>
        <p:spPr>
          <a:xfrm>
            <a:off x="7457582" y="4314287"/>
            <a:ext cx="4413014" cy="1126444"/>
          </a:xfrm>
          <a:prstGeom prst="rect">
            <a:avLst/>
          </a:prstGeom>
          <a:noFill/>
        </p:spPr>
        <p:txBody>
          <a:bodyPr wrap="square" lIns="91424" tIns="45711" rIns="91424" bIns="45711" rtlCol="0">
            <a:spAutoFit/>
          </a:bodyPr>
          <a:lstStyle>
            <a:defPPr>
              <a:defRPr lang="es-ES"/>
            </a:defPPr>
            <a:lvl1pPr>
              <a:lnSpc>
                <a:spcPct val="80000"/>
              </a:lnSpc>
              <a:defRPr sz="2700" b="1">
                <a:latin typeface="Helvetica Neue"/>
                <a:cs typeface="Helvetica Neue"/>
              </a:defRPr>
            </a:lvl1pPr>
          </a:lstStyle>
          <a:p>
            <a:pPr marL="0" marR="0" lvl="0" indent="0" algn="ctr" defTabSz="457200" rtl="0" eaLnBrk="1" fontAlgn="auto" latinLnBrk="0" hangingPunct="1">
              <a:lnSpc>
                <a:spcPct val="80000"/>
              </a:lnSpc>
              <a:spcBef>
                <a:spcPts val="0"/>
              </a:spcBef>
              <a:spcAft>
                <a:spcPts val="0"/>
              </a:spcAft>
              <a:buClrTx/>
              <a:buSzTx/>
              <a:buFontTx/>
              <a:buNone/>
              <a:tabLst/>
              <a:defRPr/>
            </a:pPr>
            <a:r>
              <a:rPr kumimoji="0" lang="es-ES" sz="1400" b="1" i="0" u="none" strike="noStrike" kern="1200" cap="none" spc="0" normalizeH="0" baseline="0" noProof="0" dirty="0">
                <a:ln>
                  <a:noFill/>
                </a:ln>
                <a:solidFill>
                  <a:srgbClr val="1F497D"/>
                </a:solidFill>
                <a:effectLst/>
                <a:uLnTx/>
                <a:uFillTx/>
                <a:latin typeface="Helvetica Neue Light"/>
                <a:ea typeface="+mn-ea"/>
              </a:rPr>
              <a:t>Recaudo Centralizado y Directo por parte de SAE</a:t>
            </a:r>
          </a:p>
          <a:p>
            <a:pPr marL="342900" marR="0" lvl="0" indent="-342900" algn="just" defTabSz="457200" rtl="0" eaLnBrk="1" fontAlgn="auto" latinLnBrk="0" hangingPunct="1">
              <a:lnSpc>
                <a:spcPct val="80000"/>
              </a:lnSpc>
              <a:spcBef>
                <a:spcPts val="0"/>
              </a:spcBef>
              <a:spcAft>
                <a:spcPts val="0"/>
              </a:spcAft>
              <a:buClrTx/>
              <a:buSzTx/>
              <a:buFont typeface="Arial" panose="020B0604020202020204" pitchFamily="34" charset="0"/>
              <a:buChar char="•"/>
              <a:tabLst/>
              <a:defRPr/>
            </a:pPr>
            <a:endParaRPr kumimoji="0" lang="es-ES" sz="1400" b="0" i="0" u="none" strike="noStrike" kern="1200" cap="none" spc="0" normalizeH="0" baseline="0" noProof="0" dirty="0">
              <a:ln>
                <a:noFill/>
              </a:ln>
              <a:solidFill>
                <a:prstClr val="black"/>
              </a:solidFill>
              <a:effectLst/>
              <a:uLnTx/>
              <a:uFillTx/>
              <a:latin typeface="Helvetica Neue Light"/>
              <a:ea typeface="+mn-ea"/>
            </a:endParaRPr>
          </a:p>
          <a:p>
            <a:pPr marL="342900" marR="0" lvl="0" indent="-342900" algn="just" defTabSz="457200" rtl="0" eaLnBrk="1" fontAlgn="auto" latinLnBrk="0" hangingPunct="1">
              <a:lnSpc>
                <a:spcPct val="80000"/>
              </a:lnSpc>
              <a:spcBef>
                <a:spcPts val="0"/>
              </a:spcBef>
              <a:spcAft>
                <a:spcPts val="0"/>
              </a:spcAft>
              <a:buClrTx/>
              <a:buSzTx/>
              <a:buFont typeface="Arial" panose="020B0604020202020204" pitchFamily="34" charset="0"/>
              <a:buChar char="•"/>
              <a:tabLst/>
              <a:defRPr/>
            </a:pPr>
            <a:r>
              <a:rPr kumimoji="0" lang="es-ES" sz="1400" b="0" i="0" u="none" strike="noStrike" kern="1200" cap="none" spc="0" normalizeH="0" baseline="0" noProof="0" dirty="0">
                <a:ln>
                  <a:noFill/>
                </a:ln>
                <a:solidFill>
                  <a:prstClr val="black"/>
                </a:solidFill>
                <a:effectLst/>
                <a:uLnTx/>
                <a:uFillTx/>
                <a:latin typeface="Helvetica Neue Light"/>
                <a:ea typeface="+mn-ea"/>
              </a:rPr>
              <a:t>Control de contratos</a:t>
            </a:r>
          </a:p>
          <a:p>
            <a:pPr marL="342900" marR="0" lvl="0" indent="-342900" algn="just" defTabSz="457200" rtl="0" eaLnBrk="1" fontAlgn="auto" latinLnBrk="0" hangingPunct="1">
              <a:lnSpc>
                <a:spcPct val="80000"/>
              </a:lnSpc>
              <a:spcBef>
                <a:spcPts val="0"/>
              </a:spcBef>
              <a:spcAft>
                <a:spcPts val="0"/>
              </a:spcAft>
              <a:buClrTx/>
              <a:buSzTx/>
              <a:buFont typeface="Arial" panose="020B0604020202020204" pitchFamily="34" charset="0"/>
              <a:buChar char="•"/>
              <a:tabLst/>
              <a:defRPr/>
            </a:pPr>
            <a:r>
              <a:rPr kumimoji="0" lang="es-ES" sz="1400" b="0" i="0" u="none" strike="noStrike" kern="1200" cap="none" spc="0" normalizeH="0" baseline="0" noProof="0" dirty="0">
                <a:ln>
                  <a:noFill/>
                </a:ln>
                <a:solidFill>
                  <a:prstClr val="black"/>
                </a:solidFill>
                <a:effectLst/>
                <a:uLnTx/>
                <a:uFillTx/>
                <a:latin typeface="Helvetica Neue Light"/>
                <a:ea typeface="+mn-ea"/>
              </a:rPr>
              <a:t>Facturación</a:t>
            </a:r>
          </a:p>
          <a:p>
            <a:pPr marL="342900" marR="0" lvl="0" indent="-342900" algn="just" defTabSz="457200" rtl="0" eaLnBrk="1" fontAlgn="auto" latinLnBrk="0" hangingPunct="1">
              <a:lnSpc>
                <a:spcPct val="80000"/>
              </a:lnSpc>
              <a:spcBef>
                <a:spcPts val="0"/>
              </a:spcBef>
              <a:spcAft>
                <a:spcPts val="0"/>
              </a:spcAft>
              <a:buClrTx/>
              <a:buSzTx/>
              <a:buFont typeface="Arial" panose="020B0604020202020204" pitchFamily="34" charset="0"/>
              <a:buChar char="•"/>
              <a:tabLst/>
              <a:defRPr/>
            </a:pPr>
            <a:r>
              <a:rPr kumimoji="0" lang="es-ES" sz="1400" b="0" i="0" u="none" strike="noStrike" kern="1200" cap="none" spc="0" normalizeH="0" baseline="0" noProof="0" dirty="0">
                <a:ln>
                  <a:noFill/>
                </a:ln>
                <a:solidFill>
                  <a:prstClr val="black"/>
                </a:solidFill>
                <a:effectLst/>
                <a:uLnTx/>
                <a:uFillTx/>
                <a:latin typeface="Helvetica Neue Light"/>
                <a:ea typeface="+mn-ea"/>
              </a:rPr>
              <a:t>Recaudo </a:t>
            </a:r>
          </a:p>
          <a:p>
            <a:pPr marL="342900" marR="0" lvl="0" indent="-342900" algn="just" defTabSz="457200" rtl="0" eaLnBrk="1" fontAlgn="auto" latinLnBrk="0" hangingPunct="1">
              <a:lnSpc>
                <a:spcPct val="80000"/>
              </a:lnSpc>
              <a:spcBef>
                <a:spcPts val="0"/>
              </a:spcBef>
              <a:spcAft>
                <a:spcPts val="0"/>
              </a:spcAft>
              <a:buClrTx/>
              <a:buSzTx/>
              <a:buFont typeface="Arial" panose="020B0604020202020204" pitchFamily="34" charset="0"/>
              <a:buChar char="•"/>
              <a:tabLst/>
              <a:defRPr/>
            </a:pPr>
            <a:r>
              <a:rPr kumimoji="0" lang="es-ES" sz="1400" b="0" i="0" u="none" strike="noStrike" kern="1200" cap="none" spc="0" normalizeH="0" baseline="0" noProof="0" dirty="0">
                <a:ln>
                  <a:noFill/>
                </a:ln>
                <a:solidFill>
                  <a:prstClr val="black"/>
                </a:solidFill>
                <a:effectLst/>
                <a:uLnTx/>
                <a:uFillTx/>
                <a:latin typeface="Helvetica Neue Light"/>
                <a:ea typeface="+mn-ea"/>
              </a:rPr>
              <a:t>Gestiones de cartera</a:t>
            </a:r>
          </a:p>
        </p:txBody>
      </p:sp>
      <p:sp>
        <p:nvSpPr>
          <p:cNvPr id="46" name="CuadroTexto 7">
            <a:extLst>
              <a:ext uri="{FF2B5EF4-FFF2-40B4-BE49-F238E27FC236}">
                <a16:creationId xmlns:a16="http://schemas.microsoft.com/office/drawing/2014/main" id="{CE9180A3-0651-4734-B4D5-2BC98CF19E24}"/>
              </a:ext>
            </a:extLst>
          </p:cNvPr>
          <p:cNvSpPr txBox="1"/>
          <p:nvPr/>
        </p:nvSpPr>
        <p:spPr>
          <a:xfrm>
            <a:off x="8711747" y="2714211"/>
            <a:ext cx="1582990" cy="1298799"/>
          </a:xfrm>
          <a:prstGeom prst="rect">
            <a:avLst/>
          </a:prstGeom>
          <a:noFill/>
        </p:spPr>
        <p:txBody>
          <a:bodyPr wrap="square" lIns="91424" tIns="45711" rIns="91424" bIns="45711" rtlCol="0">
            <a:spAutoFit/>
          </a:bodyPr>
          <a:lstStyle>
            <a:defPPr>
              <a:defRPr lang="es-ES"/>
            </a:defPPr>
            <a:lvl1pPr>
              <a:lnSpc>
                <a:spcPct val="80000"/>
              </a:lnSpc>
              <a:defRPr sz="2700" b="1">
                <a:latin typeface="Helvetica Neue"/>
                <a:cs typeface="Helvetica Neue"/>
              </a:defRPr>
            </a:lvl1pPr>
          </a:lstStyle>
          <a:p>
            <a:pPr marL="0" marR="0" lvl="0" indent="0" algn="ctr" defTabSz="457200" rtl="0" eaLnBrk="1" fontAlgn="auto" latinLnBrk="0" hangingPunct="1">
              <a:lnSpc>
                <a:spcPct val="80000"/>
              </a:lnSpc>
              <a:spcBef>
                <a:spcPts val="0"/>
              </a:spcBef>
              <a:spcAft>
                <a:spcPts val="0"/>
              </a:spcAft>
              <a:buClrTx/>
              <a:buSzTx/>
              <a:buFontTx/>
              <a:buNone/>
              <a:tabLst/>
              <a:defRPr/>
            </a:pPr>
            <a:r>
              <a:rPr kumimoji="0" lang="es-ES" sz="1400" b="0" i="0" u="none" strike="noStrike" kern="1200" cap="none" spc="0" normalizeH="0" baseline="0" noProof="0" dirty="0">
                <a:ln>
                  <a:noFill/>
                </a:ln>
                <a:solidFill>
                  <a:prstClr val="black"/>
                </a:solidFill>
                <a:effectLst/>
                <a:uLnTx/>
                <a:uFillTx/>
                <a:latin typeface="Helvetica Neue Light"/>
                <a:ea typeface="+mn-ea"/>
              </a:rPr>
              <a:t>Evaluación de depositarios a partir de acciones de gestión e indicadores de productividad. </a:t>
            </a:r>
            <a:r>
              <a:rPr kumimoji="0" lang="es-ES" sz="1400" b="1" i="0" u="none" strike="noStrike" kern="1200" cap="none" spc="0" normalizeH="0" baseline="0" noProof="0" dirty="0">
                <a:ln>
                  <a:noFill/>
                </a:ln>
                <a:solidFill>
                  <a:srgbClr val="1F497D"/>
                </a:solidFill>
                <a:effectLst/>
                <a:uLnTx/>
                <a:uFillTx/>
                <a:latin typeface="Helvetica Neue Light"/>
                <a:ea typeface="+mn-ea"/>
              </a:rPr>
              <a:t>SCORING.</a:t>
            </a:r>
          </a:p>
        </p:txBody>
      </p:sp>
      <p:sp>
        <p:nvSpPr>
          <p:cNvPr id="47" name="CuadroTexto 7">
            <a:extLst>
              <a:ext uri="{FF2B5EF4-FFF2-40B4-BE49-F238E27FC236}">
                <a16:creationId xmlns:a16="http://schemas.microsoft.com/office/drawing/2014/main" id="{7D334394-9EED-4479-92EF-909227FFC9F5}"/>
              </a:ext>
            </a:extLst>
          </p:cNvPr>
          <p:cNvSpPr txBox="1"/>
          <p:nvPr/>
        </p:nvSpPr>
        <p:spPr>
          <a:xfrm>
            <a:off x="4161" y="1469857"/>
            <a:ext cx="3502777" cy="4431964"/>
          </a:xfrm>
          <a:prstGeom prst="rect">
            <a:avLst/>
          </a:prstGeom>
          <a:noFill/>
        </p:spPr>
        <p:txBody>
          <a:bodyPr wrap="square" lIns="91424" tIns="45711" rIns="91424" bIns="45711" rtlCol="0">
            <a:spAutoFit/>
          </a:bodyPr>
          <a:lstStyle>
            <a:defPPr>
              <a:defRPr lang="es-ES"/>
            </a:defPPr>
            <a:lvl1pPr>
              <a:lnSpc>
                <a:spcPct val="80000"/>
              </a:lnSpc>
              <a:defRPr sz="2700" b="1">
                <a:latin typeface="Helvetica Neue"/>
                <a:cs typeface="Helvetica Neue"/>
              </a:defRPr>
            </a:lvl1pPr>
          </a:lstStyle>
          <a:p>
            <a:pPr marL="0" marR="0" lvl="0" indent="0" algn="ctr" defTabSz="457200" rtl="0" eaLnBrk="1" fontAlgn="auto" latinLnBrk="0" hangingPunct="1">
              <a:lnSpc>
                <a:spcPct val="80000"/>
              </a:lnSpc>
              <a:spcBef>
                <a:spcPts val="0"/>
              </a:spcBef>
              <a:spcAft>
                <a:spcPts val="0"/>
              </a:spcAft>
              <a:buClrTx/>
              <a:buSzTx/>
              <a:buFontTx/>
              <a:buNone/>
              <a:tabLst/>
              <a:defRPr/>
            </a:pPr>
            <a:r>
              <a:rPr kumimoji="0" lang="es-ES" sz="1600" b="1" i="0" u="none" strike="noStrike" kern="1200" cap="none" spc="0" normalizeH="0" baseline="0" noProof="0" dirty="0">
                <a:ln>
                  <a:noFill/>
                </a:ln>
                <a:solidFill>
                  <a:srgbClr val="1F497D"/>
                </a:solidFill>
                <a:effectLst/>
                <a:uLnTx/>
                <a:uFillTx/>
                <a:latin typeface="Helvetica Neue Light"/>
                <a:ea typeface="+mn-ea"/>
              </a:rPr>
              <a:t>Metodología de Administración:</a:t>
            </a:r>
          </a:p>
          <a:p>
            <a:pPr marL="285750" marR="0" lvl="0" indent="-285750" algn="just" defTabSz="457200" rtl="0" eaLnBrk="1" fontAlgn="auto" latinLnBrk="0" hangingPunct="1">
              <a:lnSpc>
                <a:spcPct val="80000"/>
              </a:lnSpc>
              <a:spcBef>
                <a:spcPts val="0"/>
              </a:spcBef>
              <a:spcAft>
                <a:spcPts val="0"/>
              </a:spcAft>
              <a:buClrTx/>
              <a:buSzTx/>
              <a:buFont typeface="Arial" panose="020B0604020202020204" pitchFamily="34" charset="0"/>
              <a:buChar char="•"/>
              <a:tabLst/>
              <a:defRPr/>
            </a:pPr>
            <a:endParaRPr kumimoji="0" lang="es-ES" sz="1600" b="1" i="0" u="none" strike="noStrike" kern="1200" cap="none" spc="0" normalizeH="0" baseline="0" noProof="0" dirty="0">
              <a:ln>
                <a:noFill/>
              </a:ln>
              <a:solidFill>
                <a:prstClr val="black"/>
              </a:solidFill>
              <a:effectLst/>
              <a:uLnTx/>
              <a:uFillTx/>
              <a:latin typeface="Helvetica Neue Light"/>
              <a:ea typeface="+mn-ea"/>
            </a:endParaRPr>
          </a:p>
          <a:p>
            <a:pPr marL="285750" marR="0" lvl="0" indent="-285750" algn="just" defTabSz="457200" rtl="0" eaLnBrk="1" fontAlgn="auto" latinLnBrk="0" hangingPunct="1">
              <a:lnSpc>
                <a:spcPct val="80000"/>
              </a:lnSpc>
              <a:spcBef>
                <a:spcPts val="0"/>
              </a:spcBef>
              <a:spcAft>
                <a:spcPts val="0"/>
              </a:spcAft>
              <a:buClrTx/>
              <a:buSzTx/>
              <a:buFont typeface="Arial" panose="020B0604020202020204" pitchFamily="34" charset="0"/>
              <a:buChar char="•"/>
              <a:tabLst/>
              <a:defRPr/>
            </a:pPr>
            <a:r>
              <a:rPr kumimoji="0" lang="es-ES" sz="1600" b="1" i="0" u="none" strike="noStrike" kern="1200" cap="none" spc="0" normalizeH="0" baseline="0" noProof="0" dirty="0">
                <a:ln>
                  <a:noFill/>
                </a:ln>
                <a:solidFill>
                  <a:prstClr val="black"/>
                </a:solidFill>
                <a:effectLst/>
                <a:uLnTx/>
                <a:uFillTx/>
                <a:latin typeface="Helvetica Neue Light"/>
                <a:ea typeface="+mn-ea"/>
              </a:rPr>
              <a:t>Obligaciones</a:t>
            </a:r>
          </a:p>
          <a:p>
            <a:pPr marL="0" marR="0" lvl="0" indent="0" algn="just" defTabSz="457200" rtl="0" eaLnBrk="1" fontAlgn="auto" latinLnBrk="0" hangingPunct="1">
              <a:lnSpc>
                <a:spcPct val="80000"/>
              </a:lnSpc>
              <a:spcBef>
                <a:spcPts val="0"/>
              </a:spcBef>
              <a:spcAft>
                <a:spcPts val="0"/>
              </a:spcAft>
              <a:buClrTx/>
              <a:buSzTx/>
              <a:buFontTx/>
              <a:buNone/>
              <a:tabLst/>
              <a:defRPr/>
            </a:pPr>
            <a:r>
              <a:rPr kumimoji="0" lang="es-ES" sz="1600" b="0" i="0" u="none" strike="noStrike" kern="1200" cap="none" spc="0" normalizeH="0" baseline="0" noProof="0" dirty="0">
                <a:ln>
                  <a:noFill/>
                </a:ln>
                <a:solidFill>
                  <a:prstClr val="black"/>
                </a:solidFill>
                <a:effectLst/>
                <a:uLnTx/>
                <a:uFillTx/>
                <a:latin typeface="Helvetica Neue Light"/>
                <a:ea typeface="+mn-ea"/>
              </a:rPr>
              <a:t>	</a:t>
            </a:r>
            <a:r>
              <a:rPr kumimoji="0" lang="es-ES" sz="1200" b="0" i="0" u="none" strike="noStrike" kern="1200" cap="none" spc="0" normalizeH="0" baseline="0" noProof="0" dirty="0">
                <a:ln>
                  <a:noFill/>
                </a:ln>
                <a:solidFill>
                  <a:prstClr val="black"/>
                </a:solidFill>
                <a:effectLst/>
                <a:uLnTx/>
                <a:uFillTx/>
                <a:latin typeface="Helvetica Neue Light"/>
                <a:ea typeface="+mn-ea"/>
              </a:rPr>
              <a:t>Visitas</a:t>
            </a:r>
          </a:p>
          <a:p>
            <a:pPr marL="0" marR="0" lvl="0" indent="0" algn="just" defTabSz="457200" rtl="0" eaLnBrk="1" fontAlgn="auto" latinLnBrk="0" hangingPunct="1">
              <a:lnSpc>
                <a:spcPct val="80000"/>
              </a:lnSpc>
              <a:spcBef>
                <a:spcPts val="0"/>
              </a:spcBef>
              <a:spcAft>
                <a:spcPts val="0"/>
              </a:spcAft>
              <a:buClrTx/>
              <a:buSzTx/>
              <a:buFontTx/>
              <a:buNone/>
              <a:tabLst/>
              <a:defRPr/>
            </a:pPr>
            <a:r>
              <a:rPr kumimoji="0" lang="es-ES" sz="1200" b="0" i="0" u="none" strike="noStrike" kern="1200" cap="none" spc="0" normalizeH="0" baseline="0" noProof="0" dirty="0">
                <a:ln>
                  <a:noFill/>
                </a:ln>
                <a:solidFill>
                  <a:prstClr val="black"/>
                </a:solidFill>
                <a:effectLst/>
                <a:uLnTx/>
                <a:uFillTx/>
                <a:latin typeface="Helvetica Neue Light"/>
                <a:ea typeface="+mn-ea"/>
              </a:rPr>
              <a:t>	Diagnóstico Físico - Jurídico</a:t>
            </a:r>
          </a:p>
          <a:p>
            <a:pPr marL="0" marR="0" lvl="0" indent="0" algn="just" defTabSz="457200" rtl="0" eaLnBrk="1" fontAlgn="auto" latinLnBrk="0" hangingPunct="1">
              <a:lnSpc>
                <a:spcPct val="80000"/>
              </a:lnSpc>
              <a:spcBef>
                <a:spcPts val="0"/>
              </a:spcBef>
              <a:spcAft>
                <a:spcPts val="0"/>
              </a:spcAft>
              <a:buClrTx/>
              <a:buSzTx/>
              <a:buFontTx/>
              <a:buNone/>
              <a:tabLst/>
              <a:defRPr/>
            </a:pPr>
            <a:r>
              <a:rPr kumimoji="0" lang="es-ES" sz="1200" b="0" i="0" u="none" strike="noStrike" kern="1200" cap="none" spc="0" normalizeH="0" baseline="0" noProof="0" dirty="0">
                <a:ln>
                  <a:noFill/>
                </a:ln>
                <a:solidFill>
                  <a:prstClr val="black"/>
                </a:solidFill>
                <a:effectLst/>
                <a:uLnTx/>
                <a:uFillTx/>
                <a:latin typeface="Helvetica Neue Light"/>
                <a:ea typeface="+mn-ea"/>
              </a:rPr>
              <a:t>	Solicitud de ROM</a:t>
            </a:r>
          </a:p>
          <a:p>
            <a:pPr marL="0" marR="0" lvl="0" indent="0" algn="just" defTabSz="457200" rtl="0" eaLnBrk="1" fontAlgn="auto" latinLnBrk="0" hangingPunct="1">
              <a:lnSpc>
                <a:spcPct val="80000"/>
              </a:lnSpc>
              <a:spcBef>
                <a:spcPts val="0"/>
              </a:spcBef>
              <a:spcAft>
                <a:spcPts val="0"/>
              </a:spcAft>
              <a:buClrTx/>
              <a:buSzTx/>
              <a:buFontTx/>
              <a:buNone/>
              <a:tabLst/>
              <a:defRPr/>
            </a:pPr>
            <a:r>
              <a:rPr kumimoji="0" lang="es-ES" sz="1200" b="0" i="0" u="none" strike="noStrike" kern="1200" cap="none" spc="0" normalizeH="0" baseline="0" noProof="0" dirty="0">
                <a:ln>
                  <a:noFill/>
                </a:ln>
                <a:solidFill>
                  <a:prstClr val="black"/>
                </a:solidFill>
                <a:effectLst/>
                <a:uLnTx/>
                <a:uFillTx/>
                <a:latin typeface="Helvetica Neue Light"/>
                <a:ea typeface="+mn-ea"/>
              </a:rPr>
              <a:t>	Solicitud de Desalojos</a:t>
            </a:r>
          </a:p>
          <a:p>
            <a:pPr marL="0" marR="0" lvl="0" indent="0" algn="just" defTabSz="457200" rtl="0" eaLnBrk="1" fontAlgn="auto" latinLnBrk="0" hangingPunct="1">
              <a:lnSpc>
                <a:spcPct val="80000"/>
              </a:lnSpc>
              <a:spcBef>
                <a:spcPts val="0"/>
              </a:spcBef>
              <a:spcAft>
                <a:spcPts val="0"/>
              </a:spcAft>
              <a:buClrTx/>
              <a:buSzTx/>
              <a:buFontTx/>
              <a:buNone/>
              <a:tabLst/>
              <a:defRPr/>
            </a:pPr>
            <a:r>
              <a:rPr kumimoji="0" lang="es-ES" sz="1200" b="0" i="0" u="none" strike="noStrike" kern="1200" cap="none" spc="0" normalizeH="0" baseline="0" noProof="0" dirty="0">
                <a:ln>
                  <a:noFill/>
                </a:ln>
                <a:solidFill>
                  <a:prstClr val="black"/>
                </a:solidFill>
                <a:effectLst/>
                <a:uLnTx/>
                <a:uFillTx/>
                <a:latin typeface="Helvetica Neue Light"/>
                <a:ea typeface="+mn-ea"/>
              </a:rPr>
              <a:t>	Identificación y Pago de Pasivos</a:t>
            </a:r>
          </a:p>
          <a:p>
            <a:pPr marL="0" marR="0" lvl="0" indent="0" algn="just" defTabSz="457200" rtl="0" eaLnBrk="1" fontAlgn="auto" latinLnBrk="0" hangingPunct="1">
              <a:lnSpc>
                <a:spcPct val="80000"/>
              </a:lnSpc>
              <a:spcBef>
                <a:spcPts val="0"/>
              </a:spcBef>
              <a:spcAft>
                <a:spcPts val="0"/>
              </a:spcAft>
              <a:buClrTx/>
              <a:buSzTx/>
              <a:buFontTx/>
              <a:buNone/>
              <a:tabLst/>
              <a:defRPr/>
            </a:pPr>
            <a:r>
              <a:rPr kumimoji="0" lang="es-ES" sz="1200" b="0" i="0" u="none" strike="noStrike" kern="1200" cap="none" spc="0" normalizeH="0" baseline="0" noProof="0" dirty="0">
                <a:ln>
                  <a:noFill/>
                </a:ln>
                <a:solidFill>
                  <a:prstClr val="black"/>
                </a:solidFill>
                <a:effectLst/>
                <a:uLnTx/>
                <a:uFillTx/>
                <a:latin typeface="Helvetica Neue Light"/>
                <a:ea typeface="+mn-ea"/>
              </a:rPr>
              <a:t>	Elaborar Estimados de Renta 	</a:t>
            </a:r>
          </a:p>
          <a:p>
            <a:pPr marL="0" marR="0" lvl="0" indent="0" algn="just" defTabSz="457200" rtl="0" eaLnBrk="1" fontAlgn="auto" latinLnBrk="0" hangingPunct="1">
              <a:lnSpc>
                <a:spcPct val="80000"/>
              </a:lnSpc>
              <a:spcBef>
                <a:spcPts val="0"/>
              </a:spcBef>
              <a:spcAft>
                <a:spcPts val="0"/>
              </a:spcAft>
              <a:buClrTx/>
              <a:buSzTx/>
              <a:buFontTx/>
              <a:buNone/>
              <a:tabLst/>
              <a:defRPr/>
            </a:pPr>
            <a:r>
              <a:rPr kumimoji="0" lang="es-ES" sz="1200" b="0" i="0" u="none" strike="noStrike" kern="1200" cap="none" spc="0" normalizeH="0" baseline="0" noProof="0" dirty="0">
                <a:ln>
                  <a:noFill/>
                </a:ln>
                <a:solidFill>
                  <a:prstClr val="black"/>
                </a:solidFill>
                <a:effectLst/>
                <a:uLnTx/>
                <a:uFillTx/>
                <a:latin typeface="Helvetica Neue Light"/>
                <a:ea typeface="+mn-ea"/>
              </a:rPr>
              <a:t>	Suscribir Contratos de Arriendo</a:t>
            </a:r>
          </a:p>
          <a:p>
            <a:pPr marL="0" marR="0" lvl="0" indent="0" algn="just" defTabSz="457200" rtl="0" eaLnBrk="1" fontAlgn="auto" latinLnBrk="0" hangingPunct="1">
              <a:lnSpc>
                <a:spcPct val="80000"/>
              </a:lnSpc>
              <a:spcBef>
                <a:spcPts val="0"/>
              </a:spcBef>
              <a:spcAft>
                <a:spcPts val="0"/>
              </a:spcAft>
              <a:buClrTx/>
              <a:buSzTx/>
              <a:buFontTx/>
              <a:buNone/>
              <a:tabLst/>
              <a:defRPr/>
            </a:pPr>
            <a:r>
              <a:rPr kumimoji="0" lang="es-ES" sz="1200" b="0" i="0" u="none" strike="noStrike" kern="1200" cap="none" spc="0" normalizeH="0" baseline="0" noProof="0" dirty="0">
                <a:ln>
                  <a:noFill/>
                </a:ln>
                <a:solidFill>
                  <a:prstClr val="black"/>
                </a:solidFill>
                <a:effectLst/>
                <a:uLnTx/>
                <a:uFillTx/>
                <a:latin typeface="Helvetica Neue Light"/>
                <a:ea typeface="+mn-ea"/>
              </a:rPr>
              <a:t>	Suscribir Contratos de Transacción</a:t>
            </a:r>
          </a:p>
          <a:p>
            <a:pPr marL="0" marR="0" lvl="0" indent="0" algn="just" defTabSz="457200" rtl="0" eaLnBrk="1" fontAlgn="auto" latinLnBrk="0" hangingPunct="1">
              <a:lnSpc>
                <a:spcPct val="80000"/>
              </a:lnSpc>
              <a:spcBef>
                <a:spcPts val="0"/>
              </a:spcBef>
              <a:spcAft>
                <a:spcPts val="0"/>
              </a:spcAft>
              <a:buClrTx/>
              <a:buSzTx/>
              <a:buFontTx/>
              <a:buNone/>
              <a:tabLst/>
              <a:defRPr/>
            </a:pPr>
            <a:r>
              <a:rPr kumimoji="0" lang="es-ES" sz="1200" b="0" i="0" u="none" strike="noStrike" kern="1200" cap="none" spc="0" normalizeH="0" baseline="0" noProof="0" dirty="0">
                <a:ln>
                  <a:noFill/>
                </a:ln>
                <a:solidFill>
                  <a:srgbClr val="FF0000"/>
                </a:solidFill>
                <a:effectLst/>
                <a:uLnTx/>
                <a:uFillTx/>
                <a:latin typeface="Helvetica Neue Light"/>
                <a:ea typeface="+mn-ea"/>
              </a:rPr>
              <a:t>	Alistamiento Enajenación Temprana</a:t>
            </a:r>
          </a:p>
          <a:p>
            <a:pPr marL="0" marR="0" lvl="0" indent="0" algn="just" defTabSz="457200" rtl="0" eaLnBrk="1" fontAlgn="auto" latinLnBrk="0" hangingPunct="1">
              <a:lnSpc>
                <a:spcPct val="80000"/>
              </a:lnSpc>
              <a:spcBef>
                <a:spcPts val="0"/>
              </a:spcBef>
              <a:spcAft>
                <a:spcPts val="0"/>
              </a:spcAft>
              <a:buClrTx/>
              <a:buSzTx/>
              <a:buFontTx/>
              <a:buNone/>
              <a:tabLst/>
              <a:defRPr/>
            </a:pPr>
            <a:r>
              <a:rPr kumimoji="0" lang="es-ES" sz="1600" b="0" i="0" u="none" strike="noStrike" kern="1200" cap="none" spc="0" normalizeH="0" baseline="0" noProof="0" dirty="0">
                <a:ln>
                  <a:noFill/>
                </a:ln>
                <a:solidFill>
                  <a:prstClr val="black"/>
                </a:solidFill>
                <a:effectLst/>
                <a:uLnTx/>
                <a:uFillTx/>
                <a:latin typeface="Helvetica Neue Light"/>
                <a:ea typeface="+mn-ea"/>
              </a:rPr>
              <a:t>	</a:t>
            </a:r>
          </a:p>
          <a:p>
            <a:pPr marL="285750" marR="0" lvl="0" indent="-285750" algn="just" defTabSz="457200" rtl="0" eaLnBrk="1" fontAlgn="auto" latinLnBrk="0" hangingPunct="1">
              <a:lnSpc>
                <a:spcPct val="80000"/>
              </a:lnSpc>
              <a:spcBef>
                <a:spcPts val="0"/>
              </a:spcBef>
              <a:spcAft>
                <a:spcPts val="0"/>
              </a:spcAft>
              <a:buClrTx/>
              <a:buSzTx/>
              <a:buFont typeface="Arial" panose="020B0604020202020204" pitchFamily="34" charset="0"/>
              <a:buChar char="•"/>
              <a:tabLst/>
              <a:defRPr/>
            </a:pPr>
            <a:r>
              <a:rPr kumimoji="0" lang="es-ES" sz="1600" b="1" i="0" u="none" strike="noStrike" kern="1200" cap="none" spc="0" normalizeH="0" baseline="0" noProof="0" dirty="0">
                <a:ln>
                  <a:noFill/>
                </a:ln>
                <a:solidFill>
                  <a:prstClr val="black"/>
                </a:solidFill>
                <a:effectLst/>
                <a:uLnTx/>
                <a:uFillTx/>
                <a:latin typeface="Helvetica Neue Light"/>
                <a:ea typeface="+mn-ea"/>
              </a:rPr>
              <a:t>Honorarios e Incentivos</a:t>
            </a:r>
          </a:p>
          <a:p>
            <a:pPr marL="457200" marR="0" lvl="1" indent="0" algn="just" defTabSz="457200" rtl="0" eaLnBrk="1" fontAlgn="auto" latinLnBrk="0" hangingPunct="1">
              <a:lnSpc>
                <a:spcPct val="100000"/>
              </a:lnSpc>
              <a:spcBef>
                <a:spcPts val="0"/>
              </a:spcBef>
              <a:spcAft>
                <a:spcPts val="0"/>
              </a:spcAft>
              <a:buClrTx/>
              <a:buSzTx/>
              <a:buFontTx/>
              <a:buNone/>
              <a:tabLst/>
              <a:defRPr/>
            </a:pPr>
            <a:r>
              <a:rPr kumimoji="0" lang="es-ES" sz="1200" b="0" i="0" u="none" strike="noStrike" kern="1200" cap="none" spc="0" normalizeH="0" baseline="0" noProof="0" dirty="0">
                <a:ln>
                  <a:noFill/>
                </a:ln>
                <a:solidFill>
                  <a:prstClr val="black"/>
                </a:solidFill>
                <a:effectLst/>
                <a:uLnTx/>
                <a:uFillTx/>
                <a:latin typeface="Helvetica Neue Light"/>
                <a:ea typeface="+mn-ea"/>
                <a:cs typeface="+mn-cs"/>
              </a:rPr>
              <a:t>8% por productividad</a:t>
            </a:r>
          </a:p>
          <a:p>
            <a:pPr marL="457200" marR="0" lvl="1" indent="0" algn="just" defTabSz="457200" rtl="0" eaLnBrk="1" fontAlgn="auto" latinLnBrk="0" hangingPunct="1">
              <a:lnSpc>
                <a:spcPct val="100000"/>
              </a:lnSpc>
              <a:spcBef>
                <a:spcPts val="0"/>
              </a:spcBef>
              <a:spcAft>
                <a:spcPts val="0"/>
              </a:spcAft>
              <a:buClrTx/>
              <a:buSzTx/>
              <a:buFontTx/>
              <a:buNone/>
              <a:tabLst/>
              <a:defRPr/>
            </a:pPr>
            <a:r>
              <a:rPr kumimoji="0" lang="es-ES" sz="1200" b="0" i="0" u="none" strike="noStrike" kern="1200" cap="none" spc="0" normalizeH="0" baseline="0" noProof="0" dirty="0">
                <a:ln>
                  <a:noFill/>
                </a:ln>
                <a:solidFill>
                  <a:srgbClr val="FF0000"/>
                </a:solidFill>
                <a:effectLst/>
                <a:uLnTx/>
                <a:uFillTx/>
                <a:latin typeface="Helvetica Neue Light"/>
                <a:ea typeface="+mn-ea"/>
                <a:cs typeface="+mn-cs"/>
              </a:rPr>
              <a:t>Estimados de Renta - 50% Canon</a:t>
            </a:r>
          </a:p>
          <a:p>
            <a:pPr marL="0" marR="0" lvl="0" indent="0" algn="just" defTabSz="457200" rtl="0" eaLnBrk="1" fontAlgn="auto" latinLnBrk="0" hangingPunct="1">
              <a:lnSpc>
                <a:spcPct val="80000"/>
              </a:lnSpc>
              <a:spcBef>
                <a:spcPts val="0"/>
              </a:spcBef>
              <a:spcAft>
                <a:spcPts val="0"/>
              </a:spcAft>
              <a:buClrTx/>
              <a:buSzTx/>
              <a:buFontTx/>
              <a:buNone/>
              <a:tabLst/>
              <a:defRPr/>
            </a:pPr>
            <a:r>
              <a:rPr kumimoji="0" lang="es-ES" sz="1200" b="0" i="0" u="none" strike="noStrike" kern="1200" cap="none" spc="0" normalizeH="0" baseline="0" noProof="0" dirty="0">
                <a:ln>
                  <a:noFill/>
                </a:ln>
                <a:solidFill>
                  <a:prstClr val="black"/>
                </a:solidFill>
                <a:effectLst/>
                <a:uLnTx/>
                <a:uFillTx/>
                <a:latin typeface="Helvetica Neue Light"/>
                <a:ea typeface="+mn-ea"/>
              </a:rPr>
              <a:t>	Gestiones de Desalojos - 1 Canon</a:t>
            </a:r>
          </a:p>
          <a:p>
            <a:pPr marL="0" marR="0" lvl="0" indent="0" algn="just" defTabSz="457200" rtl="0" eaLnBrk="1" fontAlgn="auto" latinLnBrk="0" hangingPunct="1">
              <a:lnSpc>
                <a:spcPct val="80000"/>
              </a:lnSpc>
              <a:spcBef>
                <a:spcPts val="0"/>
              </a:spcBef>
              <a:spcAft>
                <a:spcPts val="0"/>
              </a:spcAft>
              <a:buClrTx/>
              <a:buSzTx/>
              <a:buFontTx/>
              <a:buNone/>
              <a:tabLst/>
              <a:defRPr/>
            </a:pPr>
            <a:r>
              <a:rPr kumimoji="0" lang="es-ES" sz="1200" b="0" i="0" u="none" strike="noStrike" kern="1200" cap="none" spc="0" normalizeH="0" baseline="0" noProof="0" dirty="0">
                <a:ln>
                  <a:noFill/>
                </a:ln>
                <a:solidFill>
                  <a:prstClr val="black"/>
                </a:solidFill>
                <a:effectLst/>
                <a:uLnTx/>
                <a:uFillTx/>
                <a:latin typeface="Helvetica Neue Light"/>
                <a:ea typeface="+mn-ea"/>
              </a:rPr>
              <a:t>	Productividad en corto plazo – 50% Canon</a:t>
            </a:r>
          </a:p>
          <a:p>
            <a:pPr marL="0" marR="0" lvl="0" indent="0" algn="just" defTabSz="457200" rtl="0" eaLnBrk="1" fontAlgn="auto" latinLnBrk="0" hangingPunct="1">
              <a:lnSpc>
                <a:spcPct val="80000"/>
              </a:lnSpc>
              <a:spcBef>
                <a:spcPts val="0"/>
              </a:spcBef>
              <a:spcAft>
                <a:spcPts val="0"/>
              </a:spcAft>
              <a:buClrTx/>
              <a:buSzTx/>
              <a:buFontTx/>
              <a:buNone/>
              <a:tabLst/>
              <a:defRPr/>
            </a:pPr>
            <a:r>
              <a:rPr kumimoji="0" lang="es-ES" sz="1200" b="0" i="0" u="none" strike="noStrike" kern="1200" cap="none" spc="0" normalizeH="0" baseline="0" noProof="0" dirty="0">
                <a:ln>
                  <a:noFill/>
                </a:ln>
                <a:solidFill>
                  <a:prstClr val="black"/>
                </a:solidFill>
                <a:effectLst/>
                <a:uLnTx/>
                <a:uFillTx/>
                <a:latin typeface="Helvetica Neue Light"/>
                <a:ea typeface="+mn-ea"/>
              </a:rPr>
              <a:t> 	Gestión Legalización – 50% Canon</a:t>
            </a:r>
          </a:p>
          <a:p>
            <a:pPr marL="0" marR="0" lvl="0" indent="0" algn="just" defTabSz="457200" rtl="0" eaLnBrk="1" fontAlgn="auto" latinLnBrk="0" hangingPunct="1">
              <a:lnSpc>
                <a:spcPct val="80000"/>
              </a:lnSpc>
              <a:spcBef>
                <a:spcPts val="0"/>
              </a:spcBef>
              <a:spcAft>
                <a:spcPts val="0"/>
              </a:spcAft>
              <a:buClrTx/>
              <a:buSzTx/>
              <a:buFontTx/>
              <a:buNone/>
              <a:tabLst/>
              <a:defRPr/>
            </a:pPr>
            <a:r>
              <a:rPr kumimoji="0" lang="es-ES" sz="1200" b="0" i="0" u="none" strike="noStrike" kern="1200" cap="none" spc="0" normalizeH="0" baseline="0" noProof="0" dirty="0">
                <a:ln>
                  <a:noFill/>
                </a:ln>
                <a:solidFill>
                  <a:prstClr val="black"/>
                </a:solidFill>
                <a:effectLst/>
                <a:uLnTx/>
                <a:uFillTx/>
                <a:latin typeface="Helvetica Neue Light"/>
                <a:ea typeface="+mn-ea"/>
              </a:rPr>
              <a:t>	</a:t>
            </a:r>
            <a:r>
              <a:rPr kumimoji="0" lang="es-ES" sz="1200" b="0" i="0" u="none" strike="noStrike" kern="1200" cap="none" spc="0" normalizeH="0" baseline="0" noProof="0" dirty="0">
                <a:ln>
                  <a:noFill/>
                </a:ln>
                <a:solidFill>
                  <a:srgbClr val="FF0000"/>
                </a:solidFill>
                <a:effectLst/>
                <a:uLnTx/>
                <a:uFillTx/>
                <a:latin typeface="Helvetica Neue Light"/>
                <a:ea typeface="+mn-ea"/>
              </a:rPr>
              <a:t>Admón. de Bienes Improductivos – 100.000</a:t>
            </a:r>
          </a:p>
          <a:p>
            <a:pPr marL="0" marR="0" lvl="0" indent="0" algn="just" defTabSz="457200" rtl="0" eaLnBrk="1" fontAlgn="auto" latinLnBrk="0" hangingPunct="1">
              <a:lnSpc>
                <a:spcPct val="80000"/>
              </a:lnSpc>
              <a:spcBef>
                <a:spcPts val="0"/>
              </a:spcBef>
              <a:spcAft>
                <a:spcPts val="0"/>
              </a:spcAft>
              <a:buClrTx/>
              <a:buSzTx/>
              <a:buFontTx/>
              <a:buNone/>
              <a:tabLst/>
              <a:defRPr/>
            </a:pPr>
            <a:r>
              <a:rPr kumimoji="0" lang="es-ES" sz="1400" b="0" i="0" u="none" strike="noStrike" kern="1200" cap="none" spc="0" normalizeH="0" baseline="0" noProof="0" dirty="0">
                <a:ln>
                  <a:noFill/>
                </a:ln>
                <a:solidFill>
                  <a:prstClr val="black"/>
                </a:solidFill>
                <a:effectLst/>
                <a:uLnTx/>
                <a:uFillTx/>
                <a:latin typeface="Helvetica Neue Light"/>
                <a:ea typeface="+mn-ea"/>
              </a:rPr>
              <a:t>	</a:t>
            </a:r>
          </a:p>
          <a:p>
            <a:pPr marL="285750" marR="0" lvl="0" indent="-285750" algn="just" defTabSz="457200" rtl="0" eaLnBrk="1" fontAlgn="auto" latinLnBrk="0" hangingPunct="1">
              <a:lnSpc>
                <a:spcPct val="80000"/>
              </a:lnSpc>
              <a:spcBef>
                <a:spcPts val="0"/>
              </a:spcBef>
              <a:spcAft>
                <a:spcPts val="0"/>
              </a:spcAft>
              <a:buClrTx/>
              <a:buSzTx/>
              <a:buFont typeface="Arial" panose="020B0604020202020204" pitchFamily="34" charset="0"/>
              <a:buChar char="•"/>
              <a:tabLst/>
              <a:defRPr/>
            </a:pPr>
            <a:r>
              <a:rPr kumimoji="0" lang="es-ES" sz="1600" b="1" i="0" u="none" strike="noStrike" kern="1200" cap="none" spc="0" normalizeH="0" baseline="0" noProof="0" dirty="0">
                <a:ln>
                  <a:noFill/>
                </a:ln>
                <a:solidFill>
                  <a:prstClr val="black"/>
                </a:solidFill>
                <a:effectLst/>
                <a:uLnTx/>
                <a:uFillTx/>
                <a:latin typeface="Helvetica Neue Light"/>
                <a:ea typeface="+mn-ea"/>
              </a:rPr>
              <a:t>Garantías</a:t>
            </a:r>
          </a:p>
          <a:p>
            <a:pPr marL="457200" marR="0" lvl="1" indent="0" algn="just" defTabSz="457200" rtl="0" eaLnBrk="1" fontAlgn="auto" latinLnBrk="0" hangingPunct="1">
              <a:lnSpc>
                <a:spcPct val="100000"/>
              </a:lnSpc>
              <a:spcBef>
                <a:spcPts val="0"/>
              </a:spcBef>
              <a:spcAft>
                <a:spcPts val="0"/>
              </a:spcAft>
              <a:buClrTx/>
              <a:buSzTx/>
              <a:buFontTx/>
              <a:buNone/>
              <a:tabLst/>
              <a:defRPr/>
            </a:pPr>
            <a:r>
              <a:rPr kumimoji="0" lang="es-ES" sz="1400" b="0" i="0" u="none" strike="noStrike" kern="1200" cap="none" spc="0" normalizeH="0" baseline="0" noProof="0" dirty="0">
                <a:ln>
                  <a:noFill/>
                </a:ln>
                <a:solidFill>
                  <a:prstClr val="black"/>
                </a:solidFill>
                <a:effectLst/>
                <a:uLnTx/>
                <a:uFillTx/>
                <a:latin typeface="Helvetica Neue Light"/>
                <a:ea typeface="+mn-ea"/>
                <a:cs typeface="+mn-cs"/>
              </a:rPr>
              <a:t>Pagare en blanco con instrucciones</a:t>
            </a:r>
          </a:p>
          <a:p>
            <a:pPr marL="457200" marR="0" lvl="1" indent="0" algn="just" defTabSz="457200" rtl="0" eaLnBrk="1" fontAlgn="auto" latinLnBrk="0" hangingPunct="1">
              <a:lnSpc>
                <a:spcPct val="100000"/>
              </a:lnSpc>
              <a:spcBef>
                <a:spcPts val="0"/>
              </a:spcBef>
              <a:spcAft>
                <a:spcPts val="0"/>
              </a:spcAft>
              <a:buClrTx/>
              <a:buSzTx/>
              <a:buFontTx/>
              <a:buNone/>
              <a:tabLst/>
              <a:defRPr/>
            </a:pPr>
            <a:r>
              <a:rPr kumimoji="0" lang="es-ES" sz="1400" b="0" i="0" u="none" strike="noStrike" kern="1200" cap="none" spc="0" normalizeH="0" baseline="0" noProof="0" dirty="0">
                <a:ln>
                  <a:noFill/>
                </a:ln>
                <a:solidFill>
                  <a:prstClr val="black"/>
                </a:solidFill>
                <a:effectLst/>
                <a:uLnTx/>
                <a:uFillTx/>
                <a:latin typeface="Helvetica Neue Light"/>
                <a:ea typeface="+mn-ea"/>
                <a:cs typeface="+mn-cs"/>
              </a:rPr>
              <a:t>Póliza de cumplimiento acorde a valores asegurables de cada activo.</a:t>
            </a:r>
          </a:p>
        </p:txBody>
      </p:sp>
      <p:cxnSp>
        <p:nvCxnSpPr>
          <p:cNvPr id="52" name="Conector recto 51">
            <a:extLst>
              <a:ext uri="{FF2B5EF4-FFF2-40B4-BE49-F238E27FC236}">
                <a16:creationId xmlns:a16="http://schemas.microsoft.com/office/drawing/2014/main" id="{D3EE06FC-FA1D-41D8-8770-B298B06F468D}"/>
              </a:ext>
            </a:extLst>
          </p:cNvPr>
          <p:cNvCxnSpPr>
            <a:cxnSpLocks/>
          </p:cNvCxnSpPr>
          <p:nvPr/>
        </p:nvCxnSpPr>
        <p:spPr>
          <a:xfrm flipV="1">
            <a:off x="7140032" y="1515924"/>
            <a:ext cx="36762" cy="4823918"/>
          </a:xfrm>
          <a:prstGeom prst="line">
            <a:avLst/>
          </a:prstGeom>
        </p:spPr>
        <p:style>
          <a:lnRef idx="2">
            <a:schemeClr val="accent1"/>
          </a:lnRef>
          <a:fillRef idx="0">
            <a:schemeClr val="accent1"/>
          </a:fillRef>
          <a:effectRef idx="1">
            <a:schemeClr val="accent1"/>
          </a:effectRef>
          <a:fontRef idx="minor">
            <a:schemeClr val="tx1"/>
          </a:fontRef>
        </p:style>
      </p:cxnSp>
      <p:cxnSp>
        <p:nvCxnSpPr>
          <p:cNvPr id="53" name="Conector recto 52">
            <a:extLst>
              <a:ext uri="{FF2B5EF4-FFF2-40B4-BE49-F238E27FC236}">
                <a16:creationId xmlns:a16="http://schemas.microsoft.com/office/drawing/2014/main" id="{6EDD9218-6DD4-4F7B-8FD7-244C08E85D37}"/>
              </a:ext>
            </a:extLst>
          </p:cNvPr>
          <p:cNvCxnSpPr>
            <a:cxnSpLocks/>
          </p:cNvCxnSpPr>
          <p:nvPr/>
        </p:nvCxnSpPr>
        <p:spPr>
          <a:xfrm>
            <a:off x="3936295" y="3845664"/>
            <a:ext cx="2959713"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54" name="Conector recto 53">
            <a:extLst>
              <a:ext uri="{FF2B5EF4-FFF2-40B4-BE49-F238E27FC236}">
                <a16:creationId xmlns:a16="http://schemas.microsoft.com/office/drawing/2014/main" id="{F5F47A77-283F-4223-9039-E95BF26BD6D4}"/>
              </a:ext>
            </a:extLst>
          </p:cNvPr>
          <p:cNvCxnSpPr>
            <a:cxnSpLocks/>
          </p:cNvCxnSpPr>
          <p:nvPr/>
        </p:nvCxnSpPr>
        <p:spPr>
          <a:xfrm flipV="1">
            <a:off x="3506938" y="1499881"/>
            <a:ext cx="44349" cy="4839961"/>
          </a:xfrm>
          <a:prstGeom prst="line">
            <a:avLst/>
          </a:prstGeom>
        </p:spPr>
        <p:style>
          <a:lnRef idx="2">
            <a:schemeClr val="accent1"/>
          </a:lnRef>
          <a:fillRef idx="0">
            <a:schemeClr val="accent1"/>
          </a:fillRef>
          <a:effectRef idx="1">
            <a:schemeClr val="accent1"/>
          </a:effectRef>
          <a:fontRef idx="minor">
            <a:schemeClr val="tx1"/>
          </a:fontRef>
        </p:style>
      </p:cxnSp>
      <p:sp>
        <p:nvSpPr>
          <p:cNvPr id="62" name="CuadroTexto 7">
            <a:extLst>
              <a:ext uri="{FF2B5EF4-FFF2-40B4-BE49-F238E27FC236}">
                <a16:creationId xmlns:a16="http://schemas.microsoft.com/office/drawing/2014/main" id="{3195EB4F-6B38-4D4F-A3EF-28A631628DD2}"/>
              </a:ext>
            </a:extLst>
          </p:cNvPr>
          <p:cNvSpPr txBox="1"/>
          <p:nvPr/>
        </p:nvSpPr>
        <p:spPr>
          <a:xfrm>
            <a:off x="4149113" y="2721901"/>
            <a:ext cx="2384561" cy="412402"/>
          </a:xfrm>
          <a:prstGeom prst="rect">
            <a:avLst/>
          </a:prstGeom>
          <a:noFill/>
        </p:spPr>
        <p:txBody>
          <a:bodyPr wrap="square" lIns="91424" tIns="45711" rIns="91424" bIns="45711" rtlCol="0">
            <a:spAutoFit/>
          </a:bodyPr>
          <a:lstStyle>
            <a:defPPr>
              <a:defRPr lang="es-ES"/>
            </a:defPPr>
            <a:lvl1pPr>
              <a:lnSpc>
                <a:spcPct val="80000"/>
              </a:lnSpc>
              <a:defRPr sz="2700" b="1">
                <a:latin typeface="Helvetica Neue"/>
                <a:cs typeface="Helvetica Neue"/>
              </a:defRPr>
            </a:lvl1pPr>
          </a:lstStyle>
          <a:p>
            <a:pPr marL="0" marR="0" lvl="0" indent="0" algn="ctr" defTabSz="457200" rtl="0" eaLnBrk="1" fontAlgn="auto" latinLnBrk="0" hangingPunct="1">
              <a:lnSpc>
                <a:spcPct val="80000"/>
              </a:lnSpc>
              <a:spcBef>
                <a:spcPts val="0"/>
              </a:spcBef>
              <a:spcAft>
                <a:spcPts val="0"/>
              </a:spcAft>
              <a:buClrTx/>
              <a:buSzTx/>
              <a:buFontTx/>
              <a:buNone/>
              <a:tabLst/>
              <a:defRPr/>
            </a:pPr>
            <a:r>
              <a:rPr kumimoji="0" lang="es-ES" sz="1400" b="1" i="0" u="none" strike="noStrike" kern="1200" cap="none" spc="0" normalizeH="0" baseline="0" noProof="0" dirty="0">
                <a:ln>
                  <a:noFill/>
                </a:ln>
                <a:solidFill>
                  <a:prstClr val="black"/>
                </a:solidFill>
                <a:effectLst/>
                <a:uLnTx/>
                <a:uFillTx/>
                <a:latin typeface="Helvetica Neue Light"/>
                <a:ea typeface="+mn-ea"/>
              </a:rPr>
              <a:t>Convocatorias Públicas</a:t>
            </a:r>
          </a:p>
          <a:p>
            <a:pPr marL="0" marR="0" lvl="0" indent="0" algn="ctr" defTabSz="457200" rtl="0" eaLnBrk="1" fontAlgn="auto" latinLnBrk="0" hangingPunct="1">
              <a:lnSpc>
                <a:spcPct val="80000"/>
              </a:lnSpc>
              <a:spcBef>
                <a:spcPts val="0"/>
              </a:spcBef>
              <a:spcAft>
                <a:spcPts val="0"/>
              </a:spcAft>
              <a:buClrTx/>
              <a:buSzTx/>
              <a:buFontTx/>
              <a:buNone/>
              <a:tabLst/>
              <a:defRPr/>
            </a:pPr>
            <a:r>
              <a:rPr kumimoji="0" lang="es-ES" sz="1200" b="0" i="0" u="none" strike="noStrike" kern="1200" cap="none" spc="0" normalizeH="0" baseline="0" noProof="0" dirty="0">
                <a:ln>
                  <a:noFill/>
                </a:ln>
                <a:solidFill>
                  <a:prstClr val="black"/>
                </a:solidFill>
                <a:effectLst/>
                <a:uLnTx/>
                <a:uFillTx/>
                <a:latin typeface="Helvetica Neue Light"/>
                <a:ea typeface="+mn-ea"/>
              </a:rPr>
              <a:t>(Anuales o por Demanda)</a:t>
            </a:r>
          </a:p>
        </p:txBody>
      </p:sp>
      <p:sp>
        <p:nvSpPr>
          <p:cNvPr id="64" name="CuadroTexto 7">
            <a:extLst>
              <a:ext uri="{FF2B5EF4-FFF2-40B4-BE49-F238E27FC236}">
                <a16:creationId xmlns:a16="http://schemas.microsoft.com/office/drawing/2014/main" id="{14345584-7A0D-4B8E-831F-74E77BA7F373}"/>
              </a:ext>
            </a:extLst>
          </p:cNvPr>
          <p:cNvSpPr txBox="1"/>
          <p:nvPr/>
        </p:nvSpPr>
        <p:spPr>
          <a:xfrm>
            <a:off x="3722235" y="5272120"/>
            <a:ext cx="1262256" cy="437025"/>
          </a:xfrm>
          <a:prstGeom prst="rect">
            <a:avLst/>
          </a:prstGeom>
          <a:noFill/>
        </p:spPr>
        <p:txBody>
          <a:bodyPr wrap="square" lIns="91424" tIns="45711" rIns="91424" bIns="45711" rtlCol="0">
            <a:spAutoFit/>
          </a:bodyPr>
          <a:lstStyle>
            <a:defPPr>
              <a:defRPr lang="es-ES"/>
            </a:defPPr>
            <a:lvl1pPr>
              <a:lnSpc>
                <a:spcPct val="80000"/>
              </a:lnSpc>
              <a:defRPr sz="2700" b="1">
                <a:latin typeface="Helvetica Neue"/>
                <a:cs typeface="Helvetica Neue"/>
              </a:defRPr>
            </a:lvl1pPr>
          </a:lstStyle>
          <a:p>
            <a:pPr marL="0" marR="0" lvl="0" indent="0" algn="ctr" defTabSz="457200" rtl="0" eaLnBrk="1" fontAlgn="auto" latinLnBrk="0" hangingPunct="1">
              <a:lnSpc>
                <a:spcPct val="80000"/>
              </a:lnSpc>
              <a:spcBef>
                <a:spcPts val="0"/>
              </a:spcBef>
              <a:spcAft>
                <a:spcPts val="0"/>
              </a:spcAft>
              <a:buClrTx/>
              <a:buSzTx/>
              <a:buFontTx/>
              <a:buNone/>
              <a:tabLst/>
              <a:defRPr/>
            </a:pPr>
            <a:r>
              <a:rPr kumimoji="0" lang="es-ES" sz="1400" b="1" i="0" u="none" strike="noStrike" kern="1200" cap="none" spc="0" normalizeH="0" baseline="0" noProof="0" dirty="0">
                <a:ln>
                  <a:noFill/>
                </a:ln>
                <a:solidFill>
                  <a:prstClr val="black"/>
                </a:solidFill>
                <a:effectLst/>
                <a:uLnTx/>
                <a:uFillTx/>
                <a:latin typeface="Helvetica Neue Light"/>
                <a:ea typeface="+mn-ea"/>
              </a:rPr>
              <a:t>Resolución</a:t>
            </a:r>
            <a:r>
              <a:rPr kumimoji="0" lang="es-ES" sz="1600" b="0" i="0" u="none" strike="noStrike" kern="1200" cap="none" spc="0" normalizeH="0" baseline="0" noProof="0" dirty="0">
                <a:ln>
                  <a:noFill/>
                </a:ln>
                <a:solidFill>
                  <a:prstClr val="black"/>
                </a:solidFill>
                <a:effectLst/>
                <a:uLnTx/>
                <a:uFillTx/>
                <a:latin typeface="Helvetica Neue Light"/>
                <a:ea typeface="+mn-ea"/>
              </a:rPr>
              <a:t> </a:t>
            </a:r>
          </a:p>
          <a:p>
            <a:pPr marL="0" marR="0" lvl="0" indent="0" algn="ctr" defTabSz="457200" rtl="0" eaLnBrk="1" fontAlgn="auto" latinLnBrk="0" hangingPunct="1">
              <a:lnSpc>
                <a:spcPct val="80000"/>
              </a:lnSpc>
              <a:spcBef>
                <a:spcPts val="0"/>
              </a:spcBef>
              <a:spcAft>
                <a:spcPts val="0"/>
              </a:spcAft>
              <a:buClrTx/>
              <a:buSzTx/>
              <a:buFontTx/>
              <a:buNone/>
              <a:tabLst/>
              <a:defRPr/>
            </a:pPr>
            <a:r>
              <a:rPr kumimoji="0" lang="es-ES" sz="1200" b="0" i="0" u="none" strike="noStrike" kern="1200" cap="none" spc="0" normalizeH="0" baseline="0" noProof="0" dirty="0">
                <a:ln>
                  <a:noFill/>
                </a:ln>
                <a:solidFill>
                  <a:prstClr val="black"/>
                </a:solidFill>
                <a:effectLst/>
                <a:uLnTx/>
                <a:uFillTx/>
                <a:latin typeface="Helvetica Neue Light"/>
                <a:ea typeface="+mn-ea"/>
              </a:rPr>
              <a:t>(Notificación)</a:t>
            </a:r>
          </a:p>
        </p:txBody>
      </p:sp>
      <p:sp>
        <p:nvSpPr>
          <p:cNvPr id="65" name="CuadroTexto 7">
            <a:extLst>
              <a:ext uri="{FF2B5EF4-FFF2-40B4-BE49-F238E27FC236}">
                <a16:creationId xmlns:a16="http://schemas.microsoft.com/office/drawing/2014/main" id="{D63C7E80-6FBA-49B1-A5E0-08D446C4CF46}"/>
              </a:ext>
            </a:extLst>
          </p:cNvPr>
          <p:cNvSpPr txBox="1"/>
          <p:nvPr/>
        </p:nvSpPr>
        <p:spPr>
          <a:xfrm>
            <a:off x="5800874" y="5273415"/>
            <a:ext cx="1163504" cy="437025"/>
          </a:xfrm>
          <a:prstGeom prst="rect">
            <a:avLst/>
          </a:prstGeom>
          <a:noFill/>
        </p:spPr>
        <p:txBody>
          <a:bodyPr wrap="square" lIns="91424" tIns="45711" rIns="91424" bIns="45711" rtlCol="0">
            <a:spAutoFit/>
          </a:bodyPr>
          <a:lstStyle>
            <a:defPPr>
              <a:defRPr lang="es-ES"/>
            </a:defPPr>
            <a:lvl1pPr>
              <a:lnSpc>
                <a:spcPct val="80000"/>
              </a:lnSpc>
              <a:defRPr sz="2700" b="1">
                <a:latin typeface="Helvetica Neue"/>
                <a:cs typeface="Helvetica Neue"/>
              </a:defRPr>
            </a:lvl1pPr>
          </a:lstStyle>
          <a:p>
            <a:pPr marL="0" marR="0" lvl="0" indent="0" algn="ctr" defTabSz="457200" rtl="0" eaLnBrk="1" fontAlgn="auto" latinLnBrk="0" hangingPunct="1">
              <a:lnSpc>
                <a:spcPct val="80000"/>
              </a:lnSpc>
              <a:spcBef>
                <a:spcPts val="0"/>
              </a:spcBef>
              <a:spcAft>
                <a:spcPts val="0"/>
              </a:spcAft>
              <a:buClrTx/>
              <a:buSzTx/>
              <a:buFontTx/>
              <a:buNone/>
              <a:tabLst/>
              <a:defRPr/>
            </a:pPr>
            <a:r>
              <a:rPr kumimoji="0" lang="es-ES" sz="1600" b="0" i="0" u="none" strike="noStrike" kern="1200" cap="none" spc="0" normalizeH="0" baseline="0" noProof="0" dirty="0">
                <a:ln>
                  <a:noFill/>
                </a:ln>
                <a:solidFill>
                  <a:prstClr val="black"/>
                </a:solidFill>
                <a:effectLst/>
                <a:uLnTx/>
                <a:uFillTx/>
                <a:latin typeface="Helvetica Neue Light"/>
                <a:ea typeface="+mn-ea"/>
              </a:rPr>
              <a:t> </a:t>
            </a:r>
            <a:r>
              <a:rPr kumimoji="0" lang="es-ES" sz="1400" b="1" i="0" u="none" strike="noStrike" kern="1200" cap="none" spc="0" normalizeH="0" baseline="0" noProof="0" dirty="0">
                <a:ln>
                  <a:noFill/>
                </a:ln>
                <a:solidFill>
                  <a:prstClr val="black"/>
                </a:solidFill>
                <a:effectLst/>
                <a:uLnTx/>
                <a:uFillTx/>
                <a:latin typeface="Helvetica Neue Light"/>
                <a:ea typeface="+mn-ea"/>
              </a:rPr>
              <a:t>Posesión</a:t>
            </a:r>
            <a:endParaRPr kumimoji="0" lang="es-ES" sz="1600" b="1" i="0" u="none" strike="noStrike" kern="1200" cap="none" spc="0" normalizeH="0" baseline="0" noProof="0" dirty="0">
              <a:ln>
                <a:noFill/>
              </a:ln>
              <a:solidFill>
                <a:prstClr val="black"/>
              </a:solidFill>
              <a:effectLst/>
              <a:uLnTx/>
              <a:uFillTx/>
              <a:latin typeface="Helvetica Neue Light"/>
              <a:ea typeface="+mn-ea"/>
            </a:endParaRPr>
          </a:p>
          <a:p>
            <a:pPr marL="0" marR="0" lvl="0" indent="0" algn="ctr" defTabSz="457200" rtl="0" eaLnBrk="1" fontAlgn="auto" latinLnBrk="0" hangingPunct="1">
              <a:lnSpc>
                <a:spcPct val="80000"/>
              </a:lnSpc>
              <a:spcBef>
                <a:spcPts val="0"/>
              </a:spcBef>
              <a:spcAft>
                <a:spcPts val="0"/>
              </a:spcAft>
              <a:buClrTx/>
              <a:buSzTx/>
              <a:buFontTx/>
              <a:buNone/>
              <a:tabLst/>
              <a:defRPr/>
            </a:pPr>
            <a:r>
              <a:rPr kumimoji="0" lang="es-ES" sz="1200" b="0" i="0" u="none" strike="noStrike" kern="1200" cap="none" spc="0" normalizeH="0" baseline="0" noProof="0" dirty="0">
                <a:ln>
                  <a:noFill/>
                </a:ln>
                <a:solidFill>
                  <a:prstClr val="black"/>
                </a:solidFill>
                <a:effectLst/>
                <a:uLnTx/>
                <a:uFillTx/>
                <a:latin typeface="Helvetica Neue Light"/>
                <a:ea typeface="+mn-ea"/>
              </a:rPr>
              <a:t>(Firmar Acta )</a:t>
            </a:r>
          </a:p>
        </p:txBody>
      </p:sp>
      <p:sp>
        <p:nvSpPr>
          <p:cNvPr id="59" name="Flecha: a la izquierda, derecha y arriba 58">
            <a:extLst>
              <a:ext uri="{FF2B5EF4-FFF2-40B4-BE49-F238E27FC236}">
                <a16:creationId xmlns:a16="http://schemas.microsoft.com/office/drawing/2014/main" id="{E88075B7-E307-4A7B-AC11-2770F2FE19B6}"/>
              </a:ext>
            </a:extLst>
          </p:cNvPr>
          <p:cNvSpPr/>
          <p:nvPr/>
        </p:nvSpPr>
        <p:spPr>
          <a:xfrm>
            <a:off x="4194408" y="4430324"/>
            <a:ext cx="2610938" cy="584757"/>
          </a:xfrm>
          <a:prstGeom prst="leftRightUpArrow">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71" name="Conector recto 70">
            <a:extLst>
              <a:ext uri="{FF2B5EF4-FFF2-40B4-BE49-F238E27FC236}">
                <a16:creationId xmlns:a16="http://schemas.microsoft.com/office/drawing/2014/main" id="{B8E694E1-71D8-4A97-A4E2-C9B29D3FDE0E}"/>
              </a:ext>
            </a:extLst>
          </p:cNvPr>
          <p:cNvCxnSpPr>
            <a:cxnSpLocks/>
          </p:cNvCxnSpPr>
          <p:nvPr/>
        </p:nvCxnSpPr>
        <p:spPr>
          <a:xfrm flipV="1">
            <a:off x="8711747" y="2720619"/>
            <a:ext cx="0" cy="1292391"/>
          </a:xfrm>
          <a:prstGeom prst="line">
            <a:avLst/>
          </a:prstGeom>
        </p:spPr>
        <p:style>
          <a:lnRef idx="2">
            <a:schemeClr val="accent1"/>
          </a:lnRef>
          <a:fillRef idx="0">
            <a:schemeClr val="accent1"/>
          </a:fillRef>
          <a:effectRef idx="1">
            <a:schemeClr val="accent1"/>
          </a:effectRef>
          <a:fontRef idx="minor">
            <a:schemeClr val="tx1"/>
          </a:fontRef>
        </p:style>
      </p:cxnSp>
      <p:sp>
        <p:nvSpPr>
          <p:cNvPr id="72" name="CuadroTexto 7">
            <a:extLst>
              <a:ext uri="{FF2B5EF4-FFF2-40B4-BE49-F238E27FC236}">
                <a16:creationId xmlns:a16="http://schemas.microsoft.com/office/drawing/2014/main" id="{3393670F-56DF-43E8-8263-D97EC94987CF}"/>
              </a:ext>
            </a:extLst>
          </p:cNvPr>
          <p:cNvSpPr txBox="1"/>
          <p:nvPr/>
        </p:nvSpPr>
        <p:spPr>
          <a:xfrm>
            <a:off x="10285139" y="2735288"/>
            <a:ext cx="1894157" cy="806356"/>
          </a:xfrm>
          <a:prstGeom prst="rect">
            <a:avLst/>
          </a:prstGeom>
          <a:noFill/>
        </p:spPr>
        <p:txBody>
          <a:bodyPr wrap="square" lIns="91424" tIns="45711" rIns="91424" bIns="45711" rtlCol="0">
            <a:spAutoFit/>
          </a:bodyPr>
          <a:lstStyle>
            <a:defPPr>
              <a:defRPr lang="es-ES"/>
            </a:defPPr>
            <a:lvl1pPr>
              <a:lnSpc>
                <a:spcPct val="80000"/>
              </a:lnSpc>
              <a:defRPr sz="2700" b="1">
                <a:latin typeface="Helvetica Neue"/>
                <a:cs typeface="Helvetica Neue"/>
              </a:defRPr>
            </a:lvl1pPr>
          </a:lstStyle>
          <a:p>
            <a:pPr marL="0" marR="0" lvl="0" indent="0" algn="ctr" defTabSz="457200" rtl="0" eaLnBrk="1" fontAlgn="auto" latinLnBrk="0" hangingPunct="1">
              <a:lnSpc>
                <a:spcPct val="80000"/>
              </a:lnSpc>
              <a:spcBef>
                <a:spcPts val="0"/>
              </a:spcBef>
              <a:spcAft>
                <a:spcPts val="0"/>
              </a:spcAft>
              <a:buClrTx/>
              <a:buSzTx/>
              <a:buFontTx/>
              <a:buNone/>
              <a:tabLst/>
              <a:defRPr/>
            </a:pPr>
            <a:r>
              <a:rPr kumimoji="0" lang="es-ES" sz="1400" b="1" i="0" u="none" strike="noStrike" kern="1200" cap="none" spc="0" normalizeH="0" baseline="0" noProof="0" dirty="0">
                <a:ln>
                  <a:noFill/>
                </a:ln>
                <a:solidFill>
                  <a:srgbClr val="1F497D"/>
                </a:solidFill>
                <a:effectLst/>
                <a:uLnTx/>
                <a:uFillTx/>
                <a:latin typeface="Helvetica Neue Light"/>
                <a:ea typeface="+mn-ea"/>
              </a:rPr>
              <a:t>Remoción Depositarios</a:t>
            </a:r>
          </a:p>
          <a:p>
            <a:pPr marL="0" marR="0" lvl="0" indent="0" algn="ctr" defTabSz="457200" rtl="0" eaLnBrk="1" fontAlgn="auto" latinLnBrk="0" hangingPunct="1">
              <a:lnSpc>
                <a:spcPct val="80000"/>
              </a:lnSpc>
              <a:spcBef>
                <a:spcPts val="0"/>
              </a:spcBef>
              <a:spcAft>
                <a:spcPts val="0"/>
              </a:spcAft>
              <a:buClrTx/>
              <a:buSzTx/>
              <a:buFontTx/>
              <a:buNone/>
              <a:tabLst/>
              <a:defRPr/>
            </a:pPr>
            <a:r>
              <a:rPr kumimoji="0" lang="es-ES" sz="1200" b="0" i="0" u="none" strike="noStrike" kern="1200" cap="none" spc="0" normalizeH="0" baseline="0" noProof="0" dirty="0">
                <a:ln>
                  <a:noFill/>
                </a:ln>
                <a:solidFill>
                  <a:prstClr val="black"/>
                </a:solidFill>
                <a:effectLst/>
                <a:uLnTx/>
                <a:uFillTx/>
                <a:latin typeface="Helvetica Neue Light"/>
                <a:ea typeface="+mn-ea"/>
              </a:rPr>
              <a:t>Aplicación de </a:t>
            </a:r>
            <a:r>
              <a:rPr kumimoji="0" lang="es-ES" sz="1400" b="0" i="0" u="none" strike="noStrike" kern="1200" cap="none" spc="0" normalizeH="0" baseline="0" noProof="0" dirty="0">
                <a:ln>
                  <a:noFill/>
                </a:ln>
                <a:solidFill>
                  <a:prstClr val="black"/>
                </a:solidFill>
                <a:effectLst/>
                <a:uLnTx/>
                <a:uFillTx/>
                <a:latin typeface="Helvetica Neue Light"/>
                <a:ea typeface="+mn-ea"/>
              </a:rPr>
              <a:t>Garantías</a:t>
            </a:r>
          </a:p>
          <a:p>
            <a:pPr marL="0" marR="0" lvl="0" indent="0" algn="ctr" defTabSz="457200" rtl="0" eaLnBrk="1" fontAlgn="auto" latinLnBrk="0" hangingPunct="1">
              <a:lnSpc>
                <a:spcPct val="80000"/>
              </a:lnSpc>
              <a:spcBef>
                <a:spcPts val="0"/>
              </a:spcBef>
              <a:spcAft>
                <a:spcPts val="0"/>
              </a:spcAft>
              <a:buClrTx/>
              <a:buSzTx/>
              <a:buFontTx/>
              <a:buNone/>
              <a:tabLst/>
              <a:defRPr/>
            </a:pPr>
            <a:r>
              <a:rPr kumimoji="0" lang="es-ES" sz="1400" b="0" i="0" u="none" strike="noStrike" kern="1200" cap="none" spc="0" normalizeH="0" baseline="0" noProof="0" dirty="0">
                <a:ln>
                  <a:noFill/>
                </a:ln>
                <a:solidFill>
                  <a:prstClr val="black"/>
                </a:solidFill>
                <a:effectLst/>
                <a:uLnTx/>
                <a:uFillTx/>
                <a:latin typeface="Helvetica Neue Light"/>
                <a:ea typeface="+mn-ea"/>
              </a:rPr>
              <a:t>Acciones Legales</a:t>
            </a:r>
            <a:r>
              <a:rPr kumimoji="0" lang="es-ES" sz="1600" b="0" i="0" u="none" strike="noStrike" kern="1200" cap="none" spc="0" normalizeH="0" baseline="0" noProof="0" dirty="0">
                <a:ln>
                  <a:noFill/>
                </a:ln>
                <a:solidFill>
                  <a:prstClr val="black"/>
                </a:solidFill>
                <a:effectLst/>
                <a:uLnTx/>
                <a:uFillTx/>
                <a:latin typeface="Helvetica Neue Light"/>
                <a:ea typeface="+mn-ea"/>
              </a:rPr>
              <a:t> </a:t>
            </a:r>
          </a:p>
        </p:txBody>
      </p:sp>
      <p:sp>
        <p:nvSpPr>
          <p:cNvPr id="4101" name="Flecha: hacia abajo 4100">
            <a:extLst>
              <a:ext uri="{FF2B5EF4-FFF2-40B4-BE49-F238E27FC236}">
                <a16:creationId xmlns:a16="http://schemas.microsoft.com/office/drawing/2014/main" id="{C000E8A2-D5F4-4A0B-941D-8C77EAEDD473}"/>
              </a:ext>
            </a:extLst>
          </p:cNvPr>
          <p:cNvSpPr/>
          <p:nvPr/>
        </p:nvSpPr>
        <p:spPr>
          <a:xfrm>
            <a:off x="5213826" y="2074603"/>
            <a:ext cx="296886" cy="531400"/>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white"/>
              </a:solidFill>
              <a:effectLst/>
              <a:uLnTx/>
              <a:uFillTx/>
              <a:latin typeface="Calibri"/>
              <a:ea typeface="+mn-ea"/>
              <a:cs typeface="+mn-cs"/>
            </a:endParaRPr>
          </a:p>
        </p:txBody>
      </p:sp>
      <p:sp>
        <p:nvSpPr>
          <p:cNvPr id="4103" name="Rectángulo 4102">
            <a:extLst>
              <a:ext uri="{FF2B5EF4-FFF2-40B4-BE49-F238E27FC236}">
                <a16:creationId xmlns:a16="http://schemas.microsoft.com/office/drawing/2014/main" id="{C71E8F6D-E237-413E-BF72-C3C83357730D}"/>
              </a:ext>
            </a:extLst>
          </p:cNvPr>
          <p:cNvSpPr/>
          <p:nvPr/>
        </p:nvSpPr>
        <p:spPr>
          <a:xfrm>
            <a:off x="3719806" y="3134303"/>
            <a:ext cx="952505" cy="276999"/>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1200" b="0" i="0" u="none" strike="noStrike" kern="1200" cap="none" spc="0" normalizeH="0" baseline="0" noProof="0" dirty="0">
                <a:ln>
                  <a:noFill/>
                </a:ln>
                <a:solidFill>
                  <a:prstClr val="black"/>
                </a:solidFill>
                <a:effectLst/>
                <a:uLnTx/>
                <a:uFillTx/>
                <a:latin typeface="Helvetica Neue Light"/>
                <a:ea typeface="+mn-ea"/>
                <a:cs typeface="+mn-cs"/>
              </a:rPr>
              <a:t>Experiencia</a:t>
            </a:r>
            <a:endParaRPr kumimoji="0" lang="es-CO"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79" name="Rectángulo 78">
            <a:extLst>
              <a:ext uri="{FF2B5EF4-FFF2-40B4-BE49-F238E27FC236}">
                <a16:creationId xmlns:a16="http://schemas.microsoft.com/office/drawing/2014/main" id="{C9FDBF99-12F5-47CA-89E1-EB9ED69974F5}"/>
              </a:ext>
            </a:extLst>
          </p:cNvPr>
          <p:cNvSpPr/>
          <p:nvPr/>
        </p:nvSpPr>
        <p:spPr>
          <a:xfrm>
            <a:off x="4803432" y="3142944"/>
            <a:ext cx="1054841" cy="276999"/>
          </a:xfrm>
          <a:prstGeom prst="rect">
            <a:avLst/>
          </a:prstGeom>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S" sz="1200" b="0" i="0" u="none" strike="noStrike" kern="1200" cap="none" spc="0" normalizeH="0" baseline="0" noProof="0" dirty="0">
                <a:ln>
                  <a:noFill/>
                </a:ln>
                <a:solidFill>
                  <a:prstClr val="black"/>
                </a:solidFill>
                <a:effectLst/>
                <a:uLnTx/>
                <a:uFillTx/>
                <a:latin typeface="Helvetica Neue Light"/>
                <a:ea typeface="+mn-ea"/>
                <a:cs typeface="+mn-cs"/>
              </a:rPr>
              <a:t>C. Financiera</a:t>
            </a:r>
            <a:endParaRPr kumimoji="0" lang="es-CO"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80" name="Rectángulo 79">
            <a:extLst>
              <a:ext uri="{FF2B5EF4-FFF2-40B4-BE49-F238E27FC236}">
                <a16:creationId xmlns:a16="http://schemas.microsoft.com/office/drawing/2014/main" id="{EF931594-A35D-478D-A3C3-F9798435EF30}"/>
              </a:ext>
            </a:extLst>
          </p:cNvPr>
          <p:cNvSpPr/>
          <p:nvPr/>
        </p:nvSpPr>
        <p:spPr>
          <a:xfrm>
            <a:off x="4638201" y="3356798"/>
            <a:ext cx="1361656" cy="276999"/>
          </a:xfrm>
          <a:prstGeom prst="rect">
            <a:avLst/>
          </a:prstGeom>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S" sz="1200" b="0" i="0" u="none" strike="noStrike" kern="1200" cap="none" spc="0" normalizeH="0" baseline="0" noProof="0" dirty="0">
                <a:ln>
                  <a:noFill/>
                </a:ln>
                <a:solidFill>
                  <a:prstClr val="black"/>
                </a:solidFill>
                <a:effectLst/>
                <a:uLnTx/>
                <a:uFillTx/>
                <a:latin typeface="Helvetica Neue Light"/>
                <a:ea typeface="+mn-ea"/>
                <a:cs typeface="+mn-cs"/>
              </a:rPr>
              <a:t>C. Organizacional</a:t>
            </a:r>
            <a:endParaRPr kumimoji="0" lang="es-CO"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81" name="Rectángulo 80">
            <a:extLst>
              <a:ext uri="{FF2B5EF4-FFF2-40B4-BE49-F238E27FC236}">
                <a16:creationId xmlns:a16="http://schemas.microsoft.com/office/drawing/2014/main" id="{05F20278-609E-473E-B4DD-591E0095009F}"/>
              </a:ext>
            </a:extLst>
          </p:cNvPr>
          <p:cNvSpPr/>
          <p:nvPr/>
        </p:nvSpPr>
        <p:spPr>
          <a:xfrm>
            <a:off x="3714763" y="3345134"/>
            <a:ext cx="858505" cy="276999"/>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1200" b="0" i="0" u="none" strike="noStrike" kern="1200" cap="none" spc="0" normalizeH="0" baseline="0" noProof="0" dirty="0">
                <a:ln>
                  <a:noFill/>
                </a:ln>
                <a:solidFill>
                  <a:prstClr val="black"/>
                </a:solidFill>
                <a:effectLst/>
                <a:uLnTx/>
                <a:uFillTx/>
                <a:latin typeface="Helvetica Neue Light"/>
                <a:ea typeface="+mn-ea"/>
                <a:cs typeface="+mn-cs"/>
              </a:rPr>
              <a:t>Cobertura</a:t>
            </a:r>
            <a:endParaRPr kumimoji="0" lang="es-CO"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82" name="Rectángulo 81">
            <a:extLst>
              <a:ext uri="{FF2B5EF4-FFF2-40B4-BE49-F238E27FC236}">
                <a16:creationId xmlns:a16="http://schemas.microsoft.com/office/drawing/2014/main" id="{59AB3452-F8D7-45BF-95DB-91DA73B729A1}"/>
              </a:ext>
            </a:extLst>
          </p:cNvPr>
          <p:cNvSpPr/>
          <p:nvPr/>
        </p:nvSpPr>
        <p:spPr>
          <a:xfrm>
            <a:off x="5979221" y="3172751"/>
            <a:ext cx="1066446" cy="461665"/>
          </a:xfrm>
          <a:prstGeom prst="rect">
            <a:avLst/>
          </a:prstGeom>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S" sz="1200" b="0" i="0" u="none" strike="noStrike" kern="1200" cap="none" spc="0" normalizeH="0" baseline="0" noProof="0" dirty="0">
                <a:ln>
                  <a:noFill/>
                </a:ln>
                <a:solidFill>
                  <a:prstClr val="black"/>
                </a:solidFill>
                <a:effectLst/>
                <a:uLnTx/>
                <a:uFillTx/>
                <a:latin typeface="Helvetica Neue Light"/>
                <a:ea typeface="+mn-ea"/>
                <a:cs typeface="+mn-cs"/>
              </a:rPr>
              <a:t>Estudios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S" sz="1200" b="0" i="0" u="none" strike="noStrike" kern="1200" cap="none" spc="0" normalizeH="0" baseline="0" noProof="0" dirty="0">
                <a:ln>
                  <a:noFill/>
                </a:ln>
                <a:solidFill>
                  <a:prstClr val="black"/>
                </a:solidFill>
                <a:effectLst/>
                <a:uLnTx/>
                <a:uFillTx/>
                <a:latin typeface="Helvetica Neue Light"/>
                <a:ea typeface="+mn-ea"/>
                <a:cs typeface="+mn-cs"/>
              </a:rPr>
              <a:t>de Seguridad</a:t>
            </a:r>
            <a:endParaRPr kumimoji="0" lang="es-CO"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85" name="CuadroTexto 7">
            <a:extLst>
              <a:ext uri="{FF2B5EF4-FFF2-40B4-BE49-F238E27FC236}">
                <a16:creationId xmlns:a16="http://schemas.microsoft.com/office/drawing/2014/main" id="{AD47CC25-F50C-4AE7-946E-C5A8D12C1163}"/>
              </a:ext>
            </a:extLst>
          </p:cNvPr>
          <p:cNvSpPr txBox="1"/>
          <p:nvPr/>
        </p:nvSpPr>
        <p:spPr>
          <a:xfrm>
            <a:off x="7208005" y="1518964"/>
            <a:ext cx="4922036" cy="289292"/>
          </a:xfrm>
          <a:prstGeom prst="rect">
            <a:avLst/>
          </a:prstGeom>
          <a:noFill/>
        </p:spPr>
        <p:txBody>
          <a:bodyPr wrap="square" lIns="91424" tIns="45711" rIns="91424" bIns="45711" rtlCol="0">
            <a:spAutoFit/>
          </a:bodyPr>
          <a:lstStyle>
            <a:defPPr>
              <a:defRPr lang="es-ES"/>
            </a:defPPr>
            <a:lvl1pPr>
              <a:lnSpc>
                <a:spcPct val="80000"/>
              </a:lnSpc>
              <a:defRPr sz="2700" b="1">
                <a:latin typeface="Helvetica Neue"/>
                <a:cs typeface="Helvetica Neue"/>
              </a:defRPr>
            </a:lvl1pPr>
          </a:lstStyle>
          <a:p>
            <a:pPr marL="0" marR="0" lvl="0" indent="0" algn="ctr" defTabSz="457200" rtl="0" eaLnBrk="1" fontAlgn="auto" latinLnBrk="0" hangingPunct="1">
              <a:lnSpc>
                <a:spcPct val="80000"/>
              </a:lnSpc>
              <a:spcBef>
                <a:spcPts val="0"/>
              </a:spcBef>
              <a:spcAft>
                <a:spcPts val="0"/>
              </a:spcAft>
              <a:buClrTx/>
              <a:buSzTx/>
              <a:buFontTx/>
              <a:buNone/>
              <a:tabLst/>
              <a:defRPr/>
            </a:pPr>
            <a:r>
              <a:rPr kumimoji="0" lang="es-ES" sz="1600" b="0" i="0" u="none" strike="noStrike" kern="1200" cap="none" spc="0" normalizeH="0" baseline="0" noProof="0" dirty="0">
                <a:ln>
                  <a:noFill/>
                </a:ln>
                <a:solidFill>
                  <a:prstClr val="black"/>
                </a:solidFill>
                <a:effectLst/>
                <a:uLnTx/>
                <a:uFillTx/>
                <a:latin typeface="Helvetica Neue Light"/>
                <a:ea typeface="+mn-ea"/>
              </a:rPr>
              <a:t>Proceso de </a:t>
            </a:r>
            <a:r>
              <a:rPr kumimoji="0" lang="es-ES" sz="1600" b="1" i="0" u="none" strike="noStrike" kern="1200" cap="none" spc="0" normalizeH="0" baseline="0" noProof="0" dirty="0">
                <a:ln>
                  <a:noFill/>
                </a:ln>
                <a:solidFill>
                  <a:srgbClr val="1F497D"/>
                </a:solidFill>
                <a:effectLst/>
                <a:uLnTx/>
                <a:uFillTx/>
                <a:latin typeface="Helvetica Neue Light"/>
                <a:ea typeface="+mn-ea"/>
              </a:rPr>
              <a:t>Control al cumplimiento </a:t>
            </a:r>
            <a:r>
              <a:rPr kumimoji="0" lang="es-ES" sz="1600" b="0" i="0" u="none" strike="noStrike" kern="1200" cap="none" spc="0" normalizeH="0" baseline="0" noProof="0" dirty="0">
                <a:ln>
                  <a:noFill/>
                </a:ln>
                <a:solidFill>
                  <a:prstClr val="black"/>
                </a:solidFill>
                <a:effectLst/>
                <a:uLnTx/>
                <a:uFillTx/>
                <a:latin typeface="Helvetica Neue Light"/>
                <a:ea typeface="+mn-ea"/>
              </a:rPr>
              <a:t>de Obligaciones</a:t>
            </a:r>
            <a:r>
              <a:rPr kumimoji="0" lang="es-ES" sz="1600" b="1" i="0" u="none" strike="noStrike" kern="1200" cap="none" spc="0" normalizeH="0" baseline="0" noProof="0" dirty="0">
                <a:ln>
                  <a:noFill/>
                </a:ln>
                <a:solidFill>
                  <a:srgbClr val="1F497D"/>
                </a:solidFill>
                <a:effectLst/>
                <a:uLnTx/>
                <a:uFillTx/>
                <a:latin typeface="Helvetica Neue Light"/>
                <a:ea typeface="+mn-ea"/>
              </a:rPr>
              <a:t>.</a:t>
            </a:r>
          </a:p>
        </p:txBody>
      </p:sp>
      <p:sp>
        <p:nvSpPr>
          <p:cNvPr id="90" name="Flecha: a la izquierda, derecha y arriba 89">
            <a:extLst>
              <a:ext uri="{FF2B5EF4-FFF2-40B4-BE49-F238E27FC236}">
                <a16:creationId xmlns:a16="http://schemas.microsoft.com/office/drawing/2014/main" id="{9C450C76-97F4-41D2-A3EF-CCCF914D2335}"/>
              </a:ext>
            </a:extLst>
          </p:cNvPr>
          <p:cNvSpPr/>
          <p:nvPr/>
        </p:nvSpPr>
        <p:spPr>
          <a:xfrm>
            <a:off x="7769235" y="1942507"/>
            <a:ext cx="3560424" cy="584757"/>
          </a:xfrm>
          <a:prstGeom prst="leftRightUpArrow">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92" name="Conector recto 91">
            <a:extLst>
              <a:ext uri="{FF2B5EF4-FFF2-40B4-BE49-F238E27FC236}">
                <a16:creationId xmlns:a16="http://schemas.microsoft.com/office/drawing/2014/main" id="{91775DCF-9D1A-4843-A79C-DCEFF531A949}"/>
              </a:ext>
            </a:extLst>
          </p:cNvPr>
          <p:cNvCxnSpPr>
            <a:cxnSpLocks/>
          </p:cNvCxnSpPr>
          <p:nvPr/>
        </p:nvCxnSpPr>
        <p:spPr>
          <a:xfrm flipV="1">
            <a:off x="10294737" y="2720619"/>
            <a:ext cx="0" cy="1292391"/>
          </a:xfrm>
          <a:prstGeom prst="line">
            <a:avLst/>
          </a:prstGeom>
        </p:spPr>
        <p:style>
          <a:lnRef idx="2">
            <a:schemeClr val="accent1"/>
          </a:lnRef>
          <a:fillRef idx="0">
            <a:schemeClr val="accent1"/>
          </a:fillRef>
          <a:effectRef idx="1">
            <a:schemeClr val="accent1"/>
          </a:effectRef>
          <a:fontRef idx="minor">
            <a:schemeClr val="tx1"/>
          </a:fontRef>
        </p:style>
      </p:cxnSp>
      <p:cxnSp>
        <p:nvCxnSpPr>
          <p:cNvPr id="93" name="Conector recto 92">
            <a:extLst>
              <a:ext uri="{FF2B5EF4-FFF2-40B4-BE49-F238E27FC236}">
                <a16:creationId xmlns:a16="http://schemas.microsoft.com/office/drawing/2014/main" id="{9D0E98B2-2A22-4F9C-A4F4-BE687D8DBC59}"/>
              </a:ext>
            </a:extLst>
          </p:cNvPr>
          <p:cNvCxnSpPr>
            <a:cxnSpLocks/>
          </p:cNvCxnSpPr>
          <p:nvPr/>
        </p:nvCxnSpPr>
        <p:spPr>
          <a:xfrm>
            <a:off x="7457581" y="4177627"/>
            <a:ext cx="4427695" cy="1"/>
          </a:xfrm>
          <a:prstGeom prst="line">
            <a:avLst/>
          </a:prstGeom>
        </p:spPr>
        <p:style>
          <a:lnRef idx="2">
            <a:schemeClr val="accent1"/>
          </a:lnRef>
          <a:fillRef idx="0">
            <a:schemeClr val="accent1"/>
          </a:fillRef>
          <a:effectRef idx="1">
            <a:schemeClr val="accent1"/>
          </a:effectRef>
          <a:fontRef idx="minor">
            <a:schemeClr val="tx1"/>
          </a:fontRef>
        </p:style>
      </p:cxnSp>
      <p:sp>
        <p:nvSpPr>
          <p:cNvPr id="4110" name="Rectángulo 4109">
            <a:extLst>
              <a:ext uri="{FF2B5EF4-FFF2-40B4-BE49-F238E27FC236}">
                <a16:creationId xmlns:a16="http://schemas.microsoft.com/office/drawing/2014/main" id="{8E371D4D-5B80-4AEB-BDC2-488F1DE80333}"/>
              </a:ext>
            </a:extLst>
          </p:cNvPr>
          <p:cNvSpPr/>
          <p:nvPr/>
        </p:nvSpPr>
        <p:spPr>
          <a:xfrm>
            <a:off x="8630520" y="5460884"/>
            <a:ext cx="1654619" cy="307777"/>
          </a:xfrm>
          <a:prstGeom prst="rect">
            <a:avLst/>
          </a:prstGeom>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srgbClr val="1F497D"/>
                </a:solidFill>
                <a:effectLst/>
                <a:uLnTx/>
                <a:uFillTx/>
                <a:latin typeface="Helvetica Neue Light"/>
                <a:ea typeface="+mn-ea"/>
                <a:cs typeface="+mn-cs"/>
              </a:rPr>
              <a:t>Pagos por Gestión </a:t>
            </a:r>
          </a:p>
        </p:txBody>
      </p:sp>
      <p:pic>
        <p:nvPicPr>
          <p:cNvPr id="3074" name="Picture 2" descr="Pc premium icon">
            <a:extLst>
              <a:ext uri="{FF2B5EF4-FFF2-40B4-BE49-F238E27FC236}">
                <a16:creationId xmlns:a16="http://schemas.microsoft.com/office/drawing/2014/main" id="{97FC8C69-B0D2-4F8D-8A35-A1A2691FB01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16842" y="2594292"/>
            <a:ext cx="388504" cy="388504"/>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2" descr="Pc premium icon">
            <a:extLst>
              <a:ext uri="{FF2B5EF4-FFF2-40B4-BE49-F238E27FC236}">
                <a16:creationId xmlns:a16="http://schemas.microsoft.com/office/drawing/2014/main" id="{CCBE330E-A3F1-48FB-A58B-6C9DBF0FEE1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78596" y="4683257"/>
            <a:ext cx="388504" cy="388504"/>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2" descr="Pc premium icon">
            <a:extLst>
              <a:ext uri="{FF2B5EF4-FFF2-40B4-BE49-F238E27FC236}">
                <a16:creationId xmlns:a16="http://schemas.microsoft.com/office/drawing/2014/main" id="{AAABACEC-C79B-4811-8C08-E9CBDA5FCEA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483998" y="2159947"/>
            <a:ext cx="388504" cy="388504"/>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2" descr="Pc premium icon">
            <a:extLst>
              <a:ext uri="{FF2B5EF4-FFF2-40B4-BE49-F238E27FC236}">
                <a16:creationId xmlns:a16="http://schemas.microsoft.com/office/drawing/2014/main" id="{897684EB-7681-4203-9B39-5F1EBC72ACE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255794" y="2159947"/>
            <a:ext cx="388504" cy="388504"/>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2" descr="Pc premium icon">
            <a:extLst>
              <a:ext uri="{FF2B5EF4-FFF2-40B4-BE49-F238E27FC236}">
                <a16:creationId xmlns:a16="http://schemas.microsoft.com/office/drawing/2014/main" id="{CBE8DE7C-73E4-4259-BD73-45D076F23C4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951968" y="4789857"/>
            <a:ext cx="532030" cy="532030"/>
          </a:xfrm>
          <a:prstGeom prst="rect">
            <a:avLst/>
          </a:prstGeom>
          <a:noFill/>
          <a:extLst>
            <a:ext uri="{909E8E84-426E-40DD-AFC4-6F175D3DCCD1}">
              <a14:hiddenFill xmlns:a14="http://schemas.microsoft.com/office/drawing/2010/main">
                <a:solidFill>
                  <a:srgbClr val="FFFFFF"/>
                </a:solidFill>
              </a14:hiddenFill>
            </a:ext>
          </a:extLst>
        </p:spPr>
      </p:pic>
      <p:pic>
        <p:nvPicPr>
          <p:cNvPr id="45" name="Picture 2" descr="Pc premium icon">
            <a:extLst>
              <a:ext uri="{FF2B5EF4-FFF2-40B4-BE49-F238E27FC236}">
                <a16:creationId xmlns:a16="http://schemas.microsoft.com/office/drawing/2014/main" id="{57B6DC37-1E3D-45FB-B958-C3D17DE2934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47881" y="1846381"/>
            <a:ext cx="368454" cy="368454"/>
          </a:xfrm>
          <a:prstGeom prst="rect">
            <a:avLst/>
          </a:prstGeom>
          <a:noFill/>
          <a:extLst>
            <a:ext uri="{909E8E84-426E-40DD-AFC4-6F175D3DCCD1}">
              <a14:hiddenFill xmlns:a14="http://schemas.microsoft.com/office/drawing/2010/main">
                <a:solidFill>
                  <a:srgbClr val="FFFFFF"/>
                </a:solidFill>
              </a14:hiddenFill>
            </a:ext>
          </a:extLst>
        </p:spPr>
      </p:pic>
      <p:pic>
        <p:nvPicPr>
          <p:cNvPr id="48" name="Picture 2" descr="Pc premium icon">
            <a:extLst>
              <a:ext uri="{FF2B5EF4-FFF2-40B4-BE49-F238E27FC236}">
                <a16:creationId xmlns:a16="http://schemas.microsoft.com/office/drawing/2014/main" id="{DDC08EBE-F614-4017-B58C-18FE28F4E59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92120" y="3610507"/>
            <a:ext cx="368454" cy="368454"/>
          </a:xfrm>
          <a:prstGeom prst="rect">
            <a:avLst/>
          </a:prstGeom>
          <a:noFill/>
          <a:extLst>
            <a:ext uri="{909E8E84-426E-40DD-AFC4-6F175D3DCCD1}">
              <a14:hiddenFill xmlns:a14="http://schemas.microsoft.com/office/drawing/2010/main">
                <a:solidFill>
                  <a:srgbClr val="FFFFFF"/>
                </a:solidFill>
              </a14:hiddenFill>
            </a:ext>
          </a:extLst>
        </p:spPr>
      </p:pic>
      <p:sp>
        <p:nvSpPr>
          <p:cNvPr id="50" name="CuadroTexto 7">
            <a:extLst>
              <a:ext uri="{FF2B5EF4-FFF2-40B4-BE49-F238E27FC236}">
                <a16:creationId xmlns:a16="http://schemas.microsoft.com/office/drawing/2014/main" id="{5574B9CB-004A-491C-AA5A-4EEE0559323E}"/>
              </a:ext>
            </a:extLst>
          </p:cNvPr>
          <p:cNvSpPr txBox="1"/>
          <p:nvPr/>
        </p:nvSpPr>
        <p:spPr>
          <a:xfrm>
            <a:off x="4757529" y="5273415"/>
            <a:ext cx="1163504" cy="437025"/>
          </a:xfrm>
          <a:prstGeom prst="rect">
            <a:avLst/>
          </a:prstGeom>
          <a:noFill/>
        </p:spPr>
        <p:txBody>
          <a:bodyPr wrap="square" lIns="91424" tIns="45711" rIns="91424" bIns="45711" rtlCol="0">
            <a:spAutoFit/>
          </a:bodyPr>
          <a:lstStyle>
            <a:defPPr>
              <a:defRPr lang="es-ES"/>
            </a:defPPr>
            <a:lvl1pPr>
              <a:lnSpc>
                <a:spcPct val="80000"/>
              </a:lnSpc>
              <a:defRPr sz="2700" b="1">
                <a:latin typeface="Helvetica Neue"/>
                <a:cs typeface="Helvetica Neue"/>
              </a:defRPr>
            </a:lvl1pPr>
          </a:lstStyle>
          <a:p>
            <a:pPr marL="0" marR="0" lvl="0" indent="0" algn="ctr" defTabSz="457200" rtl="0" eaLnBrk="1" fontAlgn="auto" latinLnBrk="0" hangingPunct="1">
              <a:lnSpc>
                <a:spcPct val="80000"/>
              </a:lnSpc>
              <a:spcBef>
                <a:spcPts val="0"/>
              </a:spcBef>
              <a:spcAft>
                <a:spcPts val="0"/>
              </a:spcAft>
              <a:buClrTx/>
              <a:buSzTx/>
              <a:buFontTx/>
              <a:buNone/>
              <a:tabLst/>
              <a:defRPr/>
            </a:pPr>
            <a:r>
              <a:rPr kumimoji="0" lang="es-ES" sz="1400" b="1" i="0" u="none" strike="noStrike" kern="1200" cap="none" spc="0" normalizeH="0" baseline="0" noProof="0" dirty="0">
                <a:ln>
                  <a:noFill/>
                </a:ln>
                <a:solidFill>
                  <a:prstClr val="black"/>
                </a:solidFill>
                <a:effectLst/>
                <a:uLnTx/>
                <a:uFillTx/>
                <a:latin typeface="Helvetica Neue Light"/>
                <a:ea typeface="+mn-ea"/>
              </a:rPr>
              <a:t>Póliza</a:t>
            </a:r>
            <a:r>
              <a:rPr kumimoji="0" lang="es-ES" sz="1600" b="0" i="0" u="none" strike="noStrike" kern="1200" cap="none" spc="0" normalizeH="0" baseline="0" noProof="0" dirty="0">
                <a:ln>
                  <a:noFill/>
                </a:ln>
                <a:solidFill>
                  <a:prstClr val="black"/>
                </a:solidFill>
                <a:effectLst/>
                <a:uLnTx/>
                <a:uFillTx/>
                <a:latin typeface="Helvetica Neue Light"/>
                <a:ea typeface="+mn-ea"/>
              </a:rPr>
              <a:t> </a:t>
            </a:r>
          </a:p>
          <a:p>
            <a:pPr marL="0" marR="0" lvl="0" indent="0" algn="ctr" defTabSz="457200" rtl="0" eaLnBrk="1" fontAlgn="auto" latinLnBrk="0" hangingPunct="1">
              <a:lnSpc>
                <a:spcPct val="80000"/>
              </a:lnSpc>
              <a:spcBef>
                <a:spcPts val="0"/>
              </a:spcBef>
              <a:spcAft>
                <a:spcPts val="0"/>
              </a:spcAft>
              <a:buClrTx/>
              <a:buSzTx/>
              <a:buFontTx/>
              <a:buNone/>
              <a:tabLst/>
              <a:defRPr/>
            </a:pPr>
            <a:r>
              <a:rPr kumimoji="0" lang="es-ES" sz="1200" b="0" i="0" u="none" strike="noStrike" kern="1200" cap="none" spc="0" normalizeH="0" baseline="0" noProof="0" dirty="0">
                <a:ln>
                  <a:noFill/>
                </a:ln>
                <a:solidFill>
                  <a:prstClr val="black"/>
                </a:solidFill>
                <a:effectLst/>
                <a:uLnTx/>
                <a:uFillTx/>
                <a:latin typeface="Helvetica Neue Light"/>
                <a:ea typeface="+mn-ea"/>
              </a:rPr>
              <a:t>(Aceptación)</a:t>
            </a:r>
          </a:p>
        </p:txBody>
      </p:sp>
      <p:sp>
        <p:nvSpPr>
          <p:cNvPr id="51" name="CuadroTexto 7">
            <a:extLst>
              <a:ext uri="{FF2B5EF4-FFF2-40B4-BE49-F238E27FC236}">
                <a16:creationId xmlns:a16="http://schemas.microsoft.com/office/drawing/2014/main" id="{114C607E-3B14-4E75-B67D-E4EB5AE18202}"/>
              </a:ext>
            </a:extLst>
          </p:cNvPr>
          <p:cNvSpPr txBox="1"/>
          <p:nvPr/>
        </p:nvSpPr>
        <p:spPr>
          <a:xfrm>
            <a:off x="3607552" y="5755085"/>
            <a:ext cx="3490243" cy="584757"/>
          </a:xfrm>
          <a:prstGeom prst="rect">
            <a:avLst/>
          </a:prstGeom>
          <a:noFill/>
        </p:spPr>
        <p:txBody>
          <a:bodyPr wrap="square" lIns="91424" tIns="45711" rIns="91424" bIns="45711" rtlCol="0">
            <a:spAutoFit/>
          </a:bodyPr>
          <a:lstStyle>
            <a:defPPr>
              <a:defRPr lang="es-ES"/>
            </a:defPPr>
            <a:lvl1pPr>
              <a:lnSpc>
                <a:spcPct val="80000"/>
              </a:lnSpc>
              <a:defRPr sz="2700" b="1">
                <a:latin typeface="Helvetica Neue"/>
                <a:cs typeface="Helvetica Neue"/>
              </a:defRPr>
            </a:lvl1pPr>
          </a:lstStyle>
          <a:p>
            <a:pPr marL="0" marR="0" lvl="0" indent="0" algn="ctr" defTabSz="457200" rtl="0" eaLnBrk="1" fontAlgn="auto" latinLnBrk="0" hangingPunct="1">
              <a:lnSpc>
                <a:spcPct val="80000"/>
              </a:lnSpc>
              <a:spcBef>
                <a:spcPts val="0"/>
              </a:spcBef>
              <a:spcAft>
                <a:spcPts val="0"/>
              </a:spcAft>
              <a:buClrTx/>
              <a:buSzTx/>
              <a:buFontTx/>
              <a:buNone/>
              <a:tabLst/>
              <a:defRPr/>
            </a:pPr>
            <a:r>
              <a:rPr kumimoji="0" lang="es-ES" sz="1600" b="0" i="0" u="none" strike="noStrike" kern="1200" cap="none" spc="0" normalizeH="0" baseline="0" noProof="0" dirty="0">
                <a:ln>
                  <a:noFill/>
                </a:ln>
                <a:solidFill>
                  <a:prstClr val="black"/>
                </a:solidFill>
                <a:effectLst/>
                <a:uLnTx/>
                <a:uFillTx/>
                <a:latin typeface="Helvetica Neue Light"/>
                <a:ea typeface="+mn-ea"/>
              </a:rPr>
              <a:t> </a:t>
            </a:r>
            <a:r>
              <a:rPr kumimoji="0" lang="es-ES" sz="1400" b="1" i="0" u="none" strike="noStrike" kern="1200" cap="none" spc="0" normalizeH="0" baseline="0" noProof="0" dirty="0">
                <a:ln>
                  <a:noFill/>
                </a:ln>
                <a:solidFill>
                  <a:prstClr val="black"/>
                </a:solidFill>
                <a:effectLst/>
                <a:uLnTx/>
                <a:uFillTx/>
                <a:latin typeface="Helvetica Neue Light"/>
                <a:ea typeface="+mn-ea"/>
              </a:rPr>
              <a:t>Entrega</a:t>
            </a:r>
            <a:endParaRPr kumimoji="0" lang="es-ES" sz="1600" b="1" i="0" u="none" strike="noStrike" kern="1200" cap="none" spc="0" normalizeH="0" baseline="0" noProof="0" dirty="0">
              <a:ln>
                <a:noFill/>
              </a:ln>
              <a:solidFill>
                <a:prstClr val="black"/>
              </a:solidFill>
              <a:effectLst/>
              <a:uLnTx/>
              <a:uFillTx/>
              <a:latin typeface="Helvetica Neue Light"/>
              <a:ea typeface="+mn-ea"/>
            </a:endParaRPr>
          </a:p>
          <a:p>
            <a:pPr marL="0" marR="0" lvl="0" indent="0" algn="ctr" defTabSz="457200" rtl="0" eaLnBrk="1" fontAlgn="auto" latinLnBrk="0" hangingPunct="1">
              <a:lnSpc>
                <a:spcPct val="80000"/>
              </a:lnSpc>
              <a:spcBef>
                <a:spcPts val="0"/>
              </a:spcBef>
              <a:spcAft>
                <a:spcPts val="0"/>
              </a:spcAft>
              <a:buClrTx/>
              <a:buSzTx/>
              <a:buFontTx/>
              <a:buNone/>
              <a:tabLst/>
              <a:defRPr/>
            </a:pPr>
            <a:r>
              <a:rPr kumimoji="0" lang="es-ES" sz="1200" b="0" i="0" u="none" strike="noStrike" kern="1200" cap="none" spc="0" normalizeH="0" baseline="0" noProof="0" dirty="0">
                <a:ln>
                  <a:noFill/>
                </a:ln>
                <a:solidFill>
                  <a:prstClr val="black"/>
                </a:solidFill>
                <a:effectLst/>
                <a:uLnTx/>
                <a:uFillTx/>
                <a:latin typeface="Helvetica Neue Light"/>
                <a:ea typeface="+mn-ea"/>
              </a:rPr>
              <a:t>(Programación Acta de entrega o</a:t>
            </a:r>
          </a:p>
          <a:p>
            <a:pPr marL="0" marR="0" lvl="0" indent="0" algn="ctr" defTabSz="457200" rtl="0" eaLnBrk="1" fontAlgn="auto" latinLnBrk="0" hangingPunct="1">
              <a:lnSpc>
                <a:spcPct val="80000"/>
              </a:lnSpc>
              <a:spcBef>
                <a:spcPts val="0"/>
              </a:spcBef>
              <a:spcAft>
                <a:spcPts val="0"/>
              </a:spcAft>
              <a:buClrTx/>
              <a:buSzTx/>
              <a:buFontTx/>
              <a:buNone/>
              <a:tabLst/>
              <a:defRPr/>
            </a:pPr>
            <a:r>
              <a:rPr kumimoji="0" lang="es-ES" sz="1200" b="0" i="0" u="none" strike="noStrike" kern="1200" cap="none" spc="0" normalizeH="0" baseline="0" noProof="0" dirty="0">
                <a:ln>
                  <a:noFill/>
                </a:ln>
                <a:solidFill>
                  <a:prstClr val="black"/>
                </a:solidFill>
                <a:effectLst/>
                <a:uLnTx/>
                <a:uFillTx/>
                <a:latin typeface="Helvetica Neue Light"/>
                <a:ea typeface="+mn-ea"/>
              </a:rPr>
              <a:t>Entrega en diligencia de Secuestro)</a:t>
            </a:r>
          </a:p>
        </p:txBody>
      </p:sp>
      <p:sp>
        <p:nvSpPr>
          <p:cNvPr id="49" name="Rectángulo 48">
            <a:extLst>
              <a:ext uri="{FF2B5EF4-FFF2-40B4-BE49-F238E27FC236}">
                <a16:creationId xmlns:a16="http://schemas.microsoft.com/office/drawing/2014/main" id="{6D833414-1B98-4BA6-804A-CA0B15E14296}"/>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white"/>
              </a:solidFill>
              <a:effectLst/>
              <a:uLnTx/>
              <a:uFillTx/>
              <a:latin typeface="Calibri"/>
              <a:ea typeface="+mn-ea"/>
              <a:cs typeface="+mn-cs"/>
            </a:endParaRPr>
          </a:p>
        </p:txBody>
      </p:sp>
      <p:sp>
        <p:nvSpPr>
          <p:cNvPr id="55" name="CuadroTexto 54">
            <a:extLst>
              <a:ext uri="{FF2B5EF4-FFF2-40B4-BE49-F238E27FC236}">
                <a16:creationId xmlns:a16="http://schemas.microsoft.com/office/drawing/2014/main" id="{06F146A8-186C-4107-A28A-A8467A134251}"/>
              </a:ext>
            </a:extLst>
          </p:cNvPr>
          <p:cNvSpPr txBox="1"/>
          <p:nvPr/>
        </p:nvSpPr>
        <p:spPr>
          <a:xfrm>
            <a:off x="7235190" y="6520419"/>
            <a:ext cx="4578984" cy="307777"/>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s-ES" sz="1400" b="0" i="0" u="none" strike="noStrike" kern="1200" cap="none" spc="0" normalizeH="0" baseline="0" noProof="0" dirty="0">
                <a:ln>
                  <a:noFill/>
                </a:ln>
                <a:solidFill>
                  <a:srgbClr val="A9A8A9"/>
                </a:solidFill>
                <a:effectLst/>
                <a:uLnTx/>
                <a:uFillTx/>
                <a:latin typeface="Lato Regular"/>
                <a:ea typeface="+mn-ea"/>
                <a:cs typeface="Lato Regular"/>
              </a:rPr>
              <a:t>Presidencia</a:t>
            </a:r>
          </a:p>
        </p:txBody>
      </p:sp>
    </p:spTree>
    <p:extLst>
      <p:ext uri="{BB962C8B-B14F-4D97-AF65-F5344CB8AC3E}">
        <p14:creationId xmlns:p14="http://schemas.microsoft.com/office/powerpoint/2010/main" val="261346501"/>
      </p:ext>
    </p:extLst>
  </p:cSld>
  <p:clrMapOvr>
    <a:masterClrMapping/>
  </p:clrMapOvr>
  <p:transition spd="slow">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4" name="Rectángulo 7">
            <a:extLst>
              <a:ext uri="{FF2B5EF4-FFF2-40B4-BE49-F238E27FC236}">
                <a16:creationId xmlns:a16="http://schemas.microsoft.com/office/drawing/2014/main" id="{ABE5829D-389E-4EA2-98AA-F91E59F4B61E}"/>
              </a:ext>
            </a:extLst>
          </p:cNvPr>
          <p:cNvSpPr>
            <a:spLocks noChangeArrowheads="1"/>
          </p:cNvSpPr>
          <p:nvPr/>
        </p:nvSpPr>
        <p:spPr bwMode="auto">
          <a:xfrm>
            <a:off x="630516" y="1718618"/>
            <a:ext cx="11099409" cy="341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r>
              <a:rPr lang="es-ES" sz="7200" b="1" dirty="0">
                <a:solidFill>
                  <a:srgbClr val="000A8B"/>
                </a:solidFill>
              </a:rPr>
              <a:t>L</a:t>
            </a:r>
            <a:r>
              <a:rPr lang="es-CO" sz="7200" b="1" dirty="0">
                <a:solidFill>
                  <a:srgbClr val="000A8B"/>
                </a:solidFill>
              </a:rPr>
              <a:t>a Enajenación Temprana de Bienes con  medidas cautelares</a:t>
            </a:r>
            <a:endParaRPr kumimoji="0" lang="es-CO" sz="7200" b="1" i="0" u="none" strike="noStrike" kern="1200" cap="none" spc="0" normalizeH="0" baseline="0" noProof="0" dirty="0">
              <a:ln>
                <a:noFill/>
              </a:ln>
              <a:solidFill>
                <a:srgbClr val="000A8B"/>
              </a:solidFill>
              <a:effectLst/>
              <a:uLnTx/>
              <a:uFillTx/>
              <a:latin typeface="Calibri" panose="020F0502020204030204" pitchFamily="34" charset="0"/>
              <a:ea typeface="+mn-ea"/>
              <a:cs typeface="+mn-cs"/>
            </a:endParaRPr>
          </a:p>
        </p:txBody>
      </p:sp>
      <p:sp>
        <p:nvSpPr>
          <p:cNvPr id="7" name="Rectángulo 6">
            <a:extLst>
              <a:ext uri="{FF2B5EF4-FFF2-40B4-BE49-F238E27FC236}">
                <a16:creationId xmlns:a16="http://schemas.microsoft.com/office/drawing/2014/main" id="{50F7ED04-3313-439E-BDE0-0D699C410F7C}"/>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white"/>
              </a:solidFill>
              <a:effectLst/>
              <a:uLnTx/>
              <a:uFillTx/>
              <a:latin typeface="Calibri"/>
              <a:ea typeface="+mn-ea"/>
              <a:cs typeface="+mn-cs"/>
            </a:endParaRPr>
          </a:p>
        </p:txBody>
      </p:sp>
      <p:sp>
        <p:nvSpPr>
          <p:cNvPr id="10" name="CuadroTexto 9">
            <a:extLst>
              <a:ext uri="{FF2B5EF4-FFF2-40B4-BE49-F238E27FC236}">
                <a16:creationId xmlns:a16="http://schemas.microsoft.com/office/drawing/2014/main" id="{EC6FAB80-12E2-424E-A1B9-CF01AEB8CB0D}"/>
              </a:ext>
            </a:extLst>
          </p:cNvPr>
          <p:cNvSpPr txBox="1"/>
          <p:nvPr/>
        </p:nvSpPr>
        <p:spPr>
          <a:xfrm>
            <a:off x="7235190" y="6520419"/>
            <a:ext cx="4578984" cy="307777"/>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s-ES" sz="1400" b="0" i="0" u="none" strike="noStrike" kern="1200" cap="none" spc="0" normalizeH="0" baseline="0" noProof="0" dirty="0">
                <a:ln>
                  <a:noFill/>
                </a:ln>
                <a:solidFill>
                  <a:srgbClr val="A9A8A9"/>
                </a:solidFill>
                <a:effectLst/>
                <a:uLnTx/>
                <a:uFillTx/>
                <a:latin typeface="Lato Regular"/>
                <a:ea typeface="+mn-ea"/>
                <a:cs typeface="Lato Regular"/>
              </a:rPr>
              <a:t>Presidencia</a:t>
            </a:r>
          </a:p>
        </p:txBody>
      </p:sp>
    </p:spTree>
    <p:extLst>
      <p:ext uri="{BB962C8B-B14F-4D97-AF65-F5344CB8AC3E}">
        <p14:creationId xmlns:p14="http://schemas.microsoft.com/office/powerpoint/2010/main" val="793733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ángulo 11">
            <a:extLst>
              <a:ext uri="{FF2B5EF4-FFF2-40B4-BE49-F238E27FC236}">
                <a16:creationId xmlns:a16="http://schemas.microsoft.com/office/drawing/2014/main" id="{DAB73494-B272-433F-8697-452DFCB8CD06}"/>
              </a:ext>
            </a:extLst>
          </p:cNvPr>
          <p:cNvSpPr/>
          <p:nvPr/>
        </p:nvSpPr>
        <p:spPr>
          <a:xfrm>
            <a:off x="1" y="6526302"/>
            <a:ext cx="12192000" cy="33590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white"/>
                </a:solidFill>
                <a:effectLst/>
                <a:uLnTx/>
                <a:uFillTx/>
                <a:latin typeface="Calibri" panose="020F0502020204030204"/>
                <a:ea typeface="+mn-ea"/>
                <a:cs typeface="+mn-cs"/>
              </a:rPr>
              <a:t>Séptima Comisión Intersectorial de Extinción de Dominio</a:t>
            </a:r>
          </a:p>
        </p:txBody>
      </p:sp>
      <p:pic>
        <p:nvPicPr>
          <p:cNvPr id="14" name="Imagen 13">
            <a:extLst>
              <a:ext uri="{FF2B5EF4-FFF2-40B4-BE49-F238E27FC236}">
                <a16:creationId xmlns:a16="http://schemas.microsoft.com/office/drawing/2014/main" id="{C760BD5E-5D57-4541-B1D2-B9A5C4338C6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288916" y="-4208"/>
            <a:ext cx="2903084" cy="677108"/>
          </a:xfrm>
          <a:prstGeom prst="rect">
            <a:avLst/>
          </a:prstGeom>
        </p:spPr>
      </p:pic>
      <p:pic>
        <p:nvPicPr>
          <p:cNvPr id="16" name="Imagen 15">
            <a:extLst>
              <a:ext uri="{FF2B5EF4-FFF2-40B4-BE49-F238E27FC236}">
                <a16:creationId xmlns:a16="http://schemas.microsoft.com/office/drawing/2014/main" id="{88F3D304-9D0B-43C6-9A1E-D99CA8B599D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929" y="-4360"/>
            <a:ext cx="1380253" cy="599932"/>
          </a:xfrm>
          <a:prstGeom prst="rect">
            <a:avLst/>
          </a:prstGeom>
        </p:spPr>
      </p:pic>
      <p:sp>
        <p:nvSpPr>
          <p:cNvPr id="18" name="CuadroTexto 3">
            <a:extLst>
              <a:ext uri="{FF2B5EF4-FFF2-40B4-BE49-F238E27FC236}">
                <a16:creationId xmlns:a16="http://schemas.microsoft.com/office/drawing/2014/main" id="{CBA8B96F-2427-4BD7-9DB9-E8C2C8F64237}"/>
              </a:ext>
            </a:extLst>
          </p:cNvPr>
          <p:cNvSpPr txBox="1">
            <a:spLocks noChangeArrowheads="1"/>
          </p:cNvSpPr>
          <p:nvPr/>
        </p:nvSpPr>
        <p:spPr bwMode="auto">
          <a:xfrm>
            <a:off x="1395182" y="15766"/>
            <a:ext cx="7893733"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altLang="es-CO" sz="2400" b="1" i="0" u="none" strike="noStrike" kern="1200" cap="none" spc="0" normalizeH="0" baseline="0" noProof="0" dirty="0">
                <a:ln>
                  <a:noFill/>
                </a:ln>
                <a:solidFill>
                  <a:srgbClr val="000090"/>
                </a:solidFill>
                <a:effectLst/>
                <a:uLnTx/>
                <a:uFillTx/>
                <a:latin typeface="Calibri" panose="020F0502020204030204" pitchFamily="34" charset="0"/>
                <a:ea typeface="+mn-ea"/>
                <a:cs typeface="+mn-cs"/>
              </a:rPr>
              <a:t>Tiempos Procesos de Extinción de Dominio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altLang="es-CO" sz="1400" b="1" i="0" u="none" strike="noStrike" kern="1200" cap="none" spc="0" normalizeH="0" baseline="0" noProof="0" dirty="0">
                <a:ln>
                  <a:noFill/>
                </a:ln>
                <a:solidFill>
                  <a:srgbClr val="000090"/>
                </a:solidFill>
                <a:effectLst/>
                <a:uLnTx/>
                <a:uFillTx/>
                <a:latin typeface="Calibri" panose="020F0502020204030204" pitchFamily="34" charset="0"/>
                <a:ea typeface="+mn-ea"/>
                <a:cs typeface="+mn-cs"/>
              </a:rPr>
              <a:t>Fuente Oficina de Aseguramiento de la Información SAE</a:t>
            </a:r>
            <a:endParaRPr kumimoji="0" lang="es-ES" altLang="es-CO" sz="1400" b="1" i="0" u="none" strike="noStrike" kern="1200" cap="none" spc="0" normalizeH="0" baseline="0" noProof="0" dirty="0">
              <a:ln>
                <a:noFill/>
              </a:ln>
              <a:solidFill>
                <a:srgbClr val="000A8B"/>
              </a:solidFill>
              <a:effectLst/>
              <a:uLnTx/>
              <a:uFillTx/>
              <a:latin typeface="Calibri" panose="020F0502020204030204" pitchFamily="34" charset="0"/>
              <a:ea typeface="+mn-ea"/>
              <a:cs typeface="+mn-cs"/>
            </a:endParaRPr>
          </a:p>
        </p:txBody>
      </p:sp>
      <p:sp>
        <p:nvSpPr>
          <p:cNvPr id="25" name="Rectángulo 24">
            <a:extLst>
              <a:ext uri="{FF2B5EF4-FFF2-40B4-BE49-F238E27FC236}">
                <a16:creationId xmlns:a16="http://schemas.microsoft.com/office/drawing/2014/main" id="{EBE01C83-7474-4792-BAC0-4580656F5A2C}"/>
              </a:ext>
            </a:extLst>
          </p:cNvPr>
          <p:cNvSpPr/>
          <p:nvPr/>
        </p:nvSpPr>
        <p:spPr>
          <a:xfrm>
            <a:off x="152135" y="4263200"/>
            <a:ext cx="5791200" cy="110393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white"/>
                </a:solidFill>
                <a:effectLst/>
                <a:uLnTx/>
                <a:uFillTx/>
                <a:latin typeface="Calibri" panose="020F0502020204030204"/>
                <a:ea typeface="+mn-ea"/>
                <a:cs typeface="+mn-cs"/>
              </a:rPr>
              <a:t>Existen procesos de extinción de dominio con inmuebles en sentencia desde 1996 (25 años). Así mismo, los procesos que tienen más de 10 años involucran activos por valor de $1,345,363,373,845.</a:t>
            </a:r>
          </a:p>
        </p:txBody>
      </p:sp>
      <p:sp>
        <p:nvSpPr>
          <p:cNvPr id="27" name="Rectángulo 26">
            <a:extLst>
              <a:ext uri="{FF2B5EF4-FFF2-40B4-BE49-F238E27FC236}">
                <a16:creationId xmlns:a16="http://schemas.microsoft.com/office/drawing/2014/main" id="{71EBFFA4-F1B8-4AEB-9815-A19F108F0E3B}"/>
              </a:ext>
            </a:extLst>
          </p:cNvPr>
          <p:cNvSpPr/>
          <p:nvPr/>
        </p:nvSpPr>
        <p:spPr>
          <a:xfrm>
            <a:off x="6248667" y="4259588"/>
            <a:ext cx="5791200" cy="110393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white"/>
                </a:solidFill>
                <a:effectLst/>
                <a:uLnTx/>
                <a:uFillTx/>
                <a:latin typeface="Calibri" panose="020F0502020204030204"/>
                <a:ea typeface="+mn-ea"/>
                <a:cs typeface="+mn-cs"/>
              </a:rPr>
              <a:t>Existen procesos de extinción de dominio con inmuebles en sentencia desde 1996 (25 años). Así mismo, los procesos que tienen más de 10 años involucran activos por valor de $ 1,656,128,191,924.</a:t>
            </a:r>
          </a:p>
        </p:txBody>
      </p:sp>
      <p:pic>
        <p:nvPicPr>
          <p:cNvPr id="3" name="Imagen 2">
            <a:extLst>
              <a:ext uri="{FF2B5EF4-FFF2-40B4-BE49-F238E27FC236}">
                <a16:creationId xmlns:a16="http://schemas.microsoft.com/office/drawing/2014/main" id="{521226C8-B1FE-478B-9D8A-C87B3E3732B7}"/>
              </a:ext>
            </a:extLst>
          </p:cNvPr>
          <p:cNvPicPr>
            <a:picLocks noChangeAspect="1"/>
          </p:cNvPicPr>
          <p:nvPr/>
        </p:nvPicPr>
        <p:blipFill rotWithShape="1">
          <a:blip r:embed="rId4"/>
          <a:srcRect t="12386" b="14001"/>
          <a:stretch/>
        </p:blipFill>
        <p:spPr>
          <a:xfrm>
            <a:off x="6215280" y="1470818"/>
            <a:ext cx="5824587" cy="2693787"/>
          </a:xfrm>
          <a:prstGeom prst="rect">
            <a:avLst/>
          </a:prstGeom>
        </p:spPr>
      </p:pic>
      <p:pic>
        <p:nvPicPr>
          <p:cNvPr id="6" name="Imagen 5">
            <a:extLst>
              <a:ext uri="{FF2B5EF4-FFF2-40B4-BE49-F238E27FC236}">
                <a16:creationId xmlns:a16="http://schemas.microsoft.com/office/drawing/2014/main" id="{ADBAD856-E48E-441E-BD85-F47A73669404}"/>
              </a:ext>
            </a:extLst>
          </p:cNvPr>
          <p:cNvPicPr>
            <a:picLocks noChangeAspect="1"/>
          </p:cNvPicPr>
          <p:nvPr/>
        </p:nvPicPr>
        <p:blipFill rotWithShape="1">
          <a:blip r:embed="rId5"/>
          <a:srcRect t="11383" b="18351"/>
          <a:stretch/>
        </p:blipFill>
        <p:spPr>
          <a:xfrm>
            <a:off x="152139" y="1490865"/>
            <a:ext cx="5791196" cy="2587840"/>
          </a:xfrm>
          <a:prstGeom prst="rect">
            <a:avLst/>
          </a:prstGeom>
        </p:spPr>
      </p:pic>
    </p:spTree>
    <p:extLst>
      <p:ext uri="{BB962C8B-B14F-4D97-AF65-F5344CB8AC3E}">
        <p14:creationId xmlns:p14="http://schemas.microsoft.com/office/powerpoint/2010/main" val="306281100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8" name="CuadroTexto 7"/>
          <p:cNvSpPr txBox="1"/>
          <p:nvPr/>
        </p:nvSpPr>
        <p:spPr>
          <a:xfrm>
            <a:off x="7235190" y="6520419"/>
            <a:ext cx="4578984" cy="307777"/>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s-ES" sz="1400" b="0" i="0" u="none" strike="noStrike" kern="1200" cap="none" spc="0" normalizeH="0" baseline="0" noProof="0" dirty="0">
                <a:ln>
                  <a:noFill/>
                </a:ln>
                <a:solidFill>
                  <a:srgbClr val="A9A8A9"/>
                </a:solidFill>
                <a:effectLst/>
                <a:uLnTx/>
                <a:uFillTx/>
                <a:latin typeface="Lato Regular"/>
                <a:ea typeface="+mn-ea"/>
                <a:cs typeface="Lato Regular"/>
              </a:rPr>
              <a:t>Presidencia</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CuadroTexto 3">
            <a:extLst>
              <a:ext uri="{FF2B5EF4-FFF2-40B4-BE49-F238E27FC236}">
                <a16:creationId xmlns:a16="http://schemas.microsoft.com/office/drawing/2014/main" id="{11F49042-D65A-426B-B955-B29C5958E697}"/>
              </a:ext>
            </a:extLst>
          </p:cNvPr>
          <p:cNvSpPr txBox="1">
            <a:spLocks noChangeArrowheads="1"/>
          </p:cNvSpPr>
          <p:nvPr/>
        </p:nvSpPr>
        <p:spPr bwMode="auto">
          <a:xfrm>
            <a:off x="1821472" y="29804"/>
            <a:ext cx="6202587"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S" altLang="es-CO" sz="3200" b="1" i="0" u="none" strike="noStrike" kern="1200" cap="none" spc="0" normalizeH="0" baseline="0" noProof="0" dirty="0">
                <a:ln>
                  <a:noFill/>
                </a:ln>
                <a:solidFill>
                  <a:srgbClr val="000090"/>
                </a:solidFill>
                <a:effectLst/>
                <a:uLnTx/>
                <a:uFillTx/>
                <a:latin typeface="Calibri" panose="020F0502020204030204" pitchFamily="34" charset="0"/>
                <a:ea typeface="+mn-ea"/>
                <a:cs typeface="+mn-cs"/>
              </a:rPr>
              <a:t>¿Qué Riesgos Generan estos tiempos?</a:t>
            </a:r>
            <a:endParaRPr kumimoji="0" lang="es-ES" altLang="es-CO" sz="3200" b="1" i="0" u="none" strike="noStrike" kern="1200" cap="none" spc="0" normalizeH="0" baseline="0" noProof="0" dirty="0">
              <a:ln>
                <a:noFill/>
              </a:ln>
              <a:solidFill>
                <a:srgbClr val="000A8B"/>
              </a:solidFill>
              <a:effectLst/>
              <a:uLnTx/>
              <a:uFillTx/>
              <a:latin typeface="Calibri" panose="020F0502020204030204" pitchFamily="34" charset="0"/>
              <a:ea typeface="+mn-ea"/>
              <a:cs typeface="+mn-cs"/>
            </a:endParaRPr>
          </a:p>
        </p:txBody>
      </p:sp>
      <p:sp>
        <p:nvSpPr>
          <p:cNvPr id="5" name="Rectángulo 4">
            <a:extLst>
              <a:ext uri="{FF2B5EF4-FFF2-40B4-BE49-F238E27FC236}">
                <a16:creationId xmlns:a16="http://schemas.microsoft.com/office/drawing/2014/main" id="{C3A8ADEC-A5F1-4989-A908-A3798F34EE6E}"/>
              </a:ext>
            </a:extLst>
          </p:cNvPr>
          <p:cNvSpPr/>
          <p:nvPr/>
        </p:nvSpPr>
        <p:spPr>
          <a:xfrm>
            <a:off x="446099" y="1807824"/>
            <a:ext cx="11536517" cy="4031873"/>
          </a:xfrm>
          <a:prstGeom prst="rect">
            <a:avLst/>
          </a:prstGeom>
        </p:spPr>
        <p:txBody>
          <a:bodyPr wrap="square">
            <a:spAutoFit/>
          </a:bodyPr>
          <a:lstStyle/>
          <a:p>
            <a:pPr marL="457200" marR="0" lvl="0" indent="-457200" algn="ctr" defTabSz="4572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s-ES" sz="3200" b="1" i="0" u="none" strike="noStrike" kern="1200" cap="none" spc="0" normalizeH="0" baseline="0" noProof="0" dirty="0">
                <a:ln>
                  <a:noFill/>
                </a:ln>
                <a:solidFill>
                  <a:prstClr val="black"/>
                </a:solidFill>
                <a:effectLst/>
                <a:uLnTx/>
                <a:uFillTx/>
                <a:latin typeface="Calibri"/>
                <a:ea typeface="+mn-ea"/>
                <a:cs typeface="+mn-cs"/>
              </a:rPr>
              <a:t>Importante volumen de bienes administrados</a:t>
            </a:r>
          </a:p>
          <a:p>
            <a:pPr marL="457200" marR="0" lvl="0" indent="-457200" algn="ctr" defTabSz="4572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s-ES" sz="3200" b="1" i="0" u="none" strike="noStrike" kern="1200" cap="none" spc="0" normalizeH="0" baseline="0" noProof="0" dirty="0">
                <a:ln>
                  <a:noFill/>
                </a:ln>
                <a:solidFill>
                  <a:prstClr val="black"/>
                </a:solidFill>
                <a:effectLst/>
                <a:uLnTx/>
                <a:uFillTx/>
                <a:latin typeface="Calibri"/>
                <a:ea typeface="+mn-ea"/>
                <a:cs typeface="+mn-cs"/>
              </a:rPr>
              <a:t>Altos Riesgos en la Administración</a:t>
            </a:r>
          </a:p>
          <a:p>
            <a:pPr marL="457200" marR="0" lvl="0" indent="-457200" algn="ctr" defTabSz="4572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s-ES" sz="3200" b="1" i="0" u="none" strike="noStrike" kern="1200" cap="none" spc="0" normalizeH="0" baseline="0" noProof="0" dirty="0">
                <a:ln>
                  <a:noFill/>
                </a:ln>
                <a:solidFill>
                  <a:prstClr val="black"/>
                </a:solidFill>
                <a:effectLst/>
                <a:uLnTx/>
                <a:uFillTx/>
                <a:latin typeface="Calibri"/>
                <a:ea typeface="+mn-ea"/>
                <a:cs typeface="+mn-cs"/>
              </a:rPr>
              <a:t>Pérdida del Valor  de los Bienes</a:t>
            </a:r>
          </a:p>
          <a:p>
            <a:pPr marL="457200" marR="0" lvl="0" indent="-457200" algn="ctr" defTabSz="4572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s-ES" sz="3200" b="1" i="0" u="none" strike="noStrike" kern="1200" cap="none" spc="0" normalizeH="0" baseline="0" noProof="0" dirty="0">
                <a:ln>
                  <a:noFill/>
                </a:ln>
                <a:solidFill>
                  <a:prstClr val="black"/>
                </a:solidFill>
                <a:effectLst/>
                <a:uLnTx/>
                <a:uFillTx/>
                <a:latin typeface="Calibri"/>
                <a:ea typeface="+mn-ea"/>
                <a:cs typeface="+mn-cs"/>
              </a:rPr>
              <a:t>Baja Productividad de los Activos</a:t>
            </a:r>
          </a:p>
          <a:p>
            <a:pPr marL="457200" marR="0" lvl="0" indent="-457200" algn="ctr" defTabSz="4572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s-ES" sz="3200" b="1" i="0" u="none" strike="noStrike" kern="1200" cap="none" spc="0" normalizeH="0" baseline="0" noProof="0" dirty="0">
                <a:ln>
                  <a:noFill/>
                </a:ln>
                <a:solidFill>
                  <a:prstClr val="black"/>
                </a:solidFill>
                <a:effectLst/>
                <a:uLnTx/>
                <a:uFillTx/>
                <a:latin typeface="Calibri"/>
                <a:ea typeface="+mn-ea"/>
                <a:cs typeface="+mn-cs"/>
              </a:rPr>
              <a:t>Altos costos de administración para el Estado</a:t>
            </a:r>
          </a:p>
          <a:p>
            <a:pPr marL="457200" marR="0" lvl="0" indent="-457200" algn="ctr" defTabSz="4572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s-ES" sz="3200" b="1" i="0" u="none" strike="noStrike" kern="1200" cap="none" spc="0" normalizeH="0" baseline="0" noProof="0" dirty="0">
                <a:ln>
                  <a:noFill/>
                </a:ln>
                <a:solidFill>
                  <a:prstClr val="black"/>
                </a:solidFill>
                <a:effectLst/>
                <a:uLnTx/>
                <a:uFillTx/>
                <a:latin typeface="Calibri"/>
                <a:ea typeface="+mn-ea"/>
                <a:cs typeface="+mn-cs"/>
              </a:rPr>
              <a:t>Riesgo de Daño Antijurídico</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s-ES" sz="3200" b="1"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S" sz="3200" b="1" i="0" u="sng" strike="noStrike" kern="1200" cap="none" spc="0" normalizeH="0" baseline="0" noProof="0" dirty="0">
                <a:ln>
                  <a:noFill/>
                </a:ln>
                <a:solidFill>
                  <a:prstClr val="black"/>
                </a:solidFill>
                <a:effectLst/>
                <a:uLnTx/>
                <a:uFillTx/>
                <a:latin typeface="Calibri"/>
                <a:ea typeface="+mn-ea"/>
                <a:cs typeface="+mn-cs"/>
              </a:rPr>
              <a:t>Enajenación Temprana de los Bienes</a:t>
            </a:r>
            <a:endParaRPr kumimoji="0" lang="es-CO" sz="3200" b="1" i="0" u="sng"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9340164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Marcador de contenido 1">
            <a:extLst>
              <a:ext uri="{FF2B5EF4-FFF2-40B4-BE49-F238E27FC236}">
                <a16:creationId xmlns:a16="http://schemas.microsoft.com/office/drawing/2014/main" id="{FCC3203E-E13F-4C83-A539-05197DD82066}"/>
              </a:ext>
            </a:extLst>
          </p:cNvPr>
          <p:cNvGraphicFramePr>
            <a:graphicFrameLocks noGrp="1"/>
          </p:cNvGraphicFramePr>
          <p:nvPr>
            <p:ph idx="1"/>
          </p:nvPr>
        </p:nvGraphicFramePr>
        <p:xfrm>
          <a:off x="607464" y="1442943"/>
          <a:ext cx="11206710" cy="444453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 name="Rectángulo 8">
            <a:extLst>
              <a:ext uri="{FF2B5EF4-FFF2-40B4-BE49-F238E27FC236}">
                <a16:creationId xmlns:a16="http://schemas.microsoft.com/office/drawing/2014/main" id="{2C226CBF-BCDB-4241-B8C8-C9FA6160BD75}"/>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0" name="CuadroTexto 9">
            <a:extLst>
              <a:ext uri="{FF2B5EF4-FFF2-40B4-BE49-F238E27FC236}">
                <a16:creationId xmlns:a16="http://schemas.microsoft.com/office/drawing/2014/main" id="{0BE124EF-93A9-4BD3-982C-0D99BA538D75}"/>
              </a:ext>
            </a:extLst>
          </p:cNvPr>
          <p:cNvSpPr txBox="1"/>
          <p:nvPr/>
        </p:nvSpPr>
        <p:spPr>
          <a:xfrm>
            <a:off x="8448674" y="6520419"/>
            <a:ext cx="3365500" cy="307777"/>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s-ES" sz="1400" b="0" i="0" u="none" strike="noStrike" kern="1200" cap="none" spc="0" normalizeH="0" baseline="0" noProof="0" dirty="0">
                <a:ln>
                  <a:noFill/>
                </a:ln>
                <a:solidFill>
                  <a:srgbClr val="A9A8A9"/>
                </a:solidFill>
                <a:effectLst/>
                <a:uLnTx/>
                <a:uFillTx/>
                <a:latin typeface="Lato Regular"/>
                <a:ea typeface="+mn-ea"/>
                <a:cs typeface="Lato Regular"/>
              </a:rPr>
              <a:t>Presidencia</a:t>
            </a:r>
          </a:p>
        </p:txBody>
      </p:sp>
      <p:pic>
        <p:nvPicPr>
          <p:cNvPr id="11" name="Imagen 10">
            <a:extLst>
              <a:ext uri="{FF2B5EF4-FFF2-40B4-BE49-F238E27FC236}">
                <a16:creationId xmlns:a16="http://schemas.microsoft.com/office/drawing/2014/main" id="{C129EBC9-8912-4E1F-A872-7CDFFCA4C0C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2" name="Imagen 11">
            <a:extLst>
              <a:ext uri="{FF2B5EF4-FFF2-40B4-BE49-F238E27FC236}">
                <a16:creationId xmlns:a16="http://schemas.microsoft.com/office/drawing/2014/main" id="{2A50645F-7833-43EF-A9ED-6C5F762CC08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CuadroTexto 6">
            <a:extLst>
              <a:ext uri="{FF2B5EF4-FFF2-40B4-BE49-F238E27FC236}">
                <a16:creationId xmlns:a16="http://schemas.microsoft.com/office/drawing/2014/main" id="{7B146162-3438-4C89-A329-3B15E68B035A}"/>
              </a:ext>
            </a:extLst>
          </p:cNvPr>
          <p:cNvSpPr txBox="1"/>
          <p:nvPr/>
        </p:nvSpPr>
        <p:spPr>
          <a:xfrm>
            <a:off x="378939" y="190896"/>
            <a:ext cx="9143999" cy="95410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S" sz="2800" b="1" i="0" u="none" strike="noStrike" kern="1200" cap="none" spc="0" normalizeH="0" baseline="0" noProof="0" dirty="0">
                <a:ln>
                  <a:noFill/>
                </a:ln>
                <a:solidFill>
                  <a:srgbClr val="000A8B"/>
                </a:solidFill>
                <a:effectLst/>
                <a:uLnTx/>
                <a:uFillTx/>
                <a:latin typeface="Calibri"/>
                <a:ea typeface="+mn-ea"/>
                <a:cs typeface="+mn-cs"/>
              </a:rPr>
              <a:t>CONCEPTOS DE LA</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S" sz="2800" b="1" i="0" u="none" strike="noStrike" kern="1200" cap="none" spc="0" normalizeH="0" baseline="0" noProof="0" dirty="0">
                <a:ln>
                  <a:noFill/>
                </a:ln>
                <a:solidFill>
                  <a:srgbClr val="000A8B"/>
                </a:solidFill>
                <a:effectLst/>
                <a:uLnTx/>
                <a:uFillTx/>
                <a:latin typeface="Calibri"/>
                <a:ea typeface="+mn-ea"/>
                <a:cs typeface="+mn-cs"/>
              </a:rPr>
              <a:t>ENAJENACION TEMPRANA</a:t>
            </a:r>
          </a:p>
        </p:txBody>
      </p:sp>
    </p:spTree>
    <p:extLst>
      <p:ext uri="{BB962C8B-B14F-4D97-AF65-F5344CB8AC3E}">
        <p14:creationId xmlns:p14="http://schemas.microsoft.com/office/powerpoint/2010/main" val="198901106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white"/>
              </a:solidFill>
              <a:effectLst/>
              <a:uLnTx/>
              <a:uFillTx/>
              <a:latin typeface="Calibri"/>
              <a:ea typeface="+mn-ea"/>
              <a:cs typeface="+mn-cs"/>
            </a:endParaRPr>
          </a:p>
        </p:txBody>
      </p:sp>
      <p:sp>
        <p:nvSpPr>
          <p:cNvPr id="8" name="CuadroTexto 7"/>
          <p:cNvSpPr txBox="1"/>
          <p:nvPr/>
        </p:nvSpPr>
        <p:spPr>
          <a:xfrm>
            <a:off x="7235190" y="6520419"/>
            <a:ext cx="4578984" cy="307777"/>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s-ES" sz="1400" b="0" i="0" u="none" strike="noStrike" kern="1200" cap="none" spc="0" normalizeH="0" baseline="0" noProof="0" dirty="0">
                <a:ln>
                  <a:noFill/>
                </a:ln>
                <a:solidFill>
                  <a:srgbClr val="A9A8A9"/>
                </a:solidFill>
                <a:effectLst/>
                <a:uLnTx/>
                <a:uFillTx/>
                <a:latin typeface="Lato Regular"/>
                <a:ea typeface="+mn-ea"/>
                <a:cs typeface="Lato Regular"/>
              </a:rPr>
              <a:t>Presidencia</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CuadroTexto 3">
            <a:extLst>
              <a:ext uri="{FF2B5EF4-FFF2-40B4-BE49-F238E27FC236}">
                <a16:creationId xmlns:a16="http://schemas.microsoft.com/office/drawing/2014/main" id="{11F49042-D65A-426B-B955-B29C5958E697}"/>
              </a:ext>
            </a:extLst>
          </p:cNvPr>
          <p:cNvSpPr txBox="1">
            <a:spLocks noChangeArrowheads="1"/>
          </p:cNvSpPr>
          <p:nvPr/>
        </p:nvSpPr>
        <p:spPr bwMode="auto">
          <a:xfrm>
            <a:off x="1510774" y="69477"/>
            <a:ext cx="6468907"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S" altLang="es-CO" sz="3200" b="1" i="0" u="none" strike="noStrike" kern="1200" cap="none" spc="0" normalizeH="0" baseline="0" noProof="0" dirty="0">
                <a:ln>
                  <a:noFill/>
                </a:ln>
                <a:solidFill>
                  <a:srgbClr val="000090"/>
                </a:solidFill>
                <a:effectLst/>
                <a:uLnTx/>
                <a:uFillTx/>
                <a:latin typeface="Calibri" panose="020F0502020204030204" pitchFamily="34" charset="0"/>
                <a:ea typeface="+mn-ea"/>
                <a:cs typeface="+mn-cs"/>
              </a:rPr>
              <a:t>¿Cuándo Aplica la Enajenación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S" altLang="es-CO" sz="3200" b="1" i="0" u="none" strike="noStrike" kern="1200" cap="none" spc="0" normalizeH="0" baseline="0" noProof="0" dirty="0">
                <a:ln>
                  <a:noFill/>
                </a:ln>
                <a:solidFill>
                  <a:srgbClr val="000090"/>
                </a:solidFill>
                <a:effectLst/>
                <a:uLnTx/>
                <a:uFillTx/>
                <a:latin typeface="Calibri" panose="020F0502020204030204" pitchFamily="34" charset="0"/>
                <a:ea typeface="+mn-ea"/>
                <a:cs typeface="+mn-cs"/>
              </a:rPr>
              <a:t>Temprana y que Permite?</a:t>
            </a:r>
            <a:endParaRPr kumimoji="0" lang="es-ES" altLang="es-CO" sz="3200" b="1" i="0" u="none" strike="noStrike" kern="1200" cap="none" spc="0" normalizeH="0" baseline="0" noProof="0" dirty="0">
              <a:ln>
                <a:noFill/>
              </a:ln>
              <a:solidFill>
                <a:srgbClr val="000A8B"/>
              </a:solidFill>
              <a:effectLst/>
              <a:uLnTx/>
              <a:uFillTx/>
              <a:latin typeface="Calibri" panose="020F0502020204030204" pitchFamily="34" charset="0"/>
              <a:ea typeface="+mn-ea"/>
              <a:cs typeface="+mn-cs"/>
            </a:endParaRPr>
          </a:p>
        </p:txBody>
      </p:sp>
      <p:sp>
        <p:nvSpPr>
          <p:cNvPr id="10" name="Rectángulo 6">
            <a:extLst>
              <a:ext uri="{FF2B5EF4-FFF2-40B4-BE49-F238E27FC236}">
                <a16:creationId xmlns:a16="http://schemas.microsoft.com/office/drawing/2014/main" id="{E3F58F54-B005-490F-B09A-FDA025E04104}"/>
              </a:ext>
            </a:extLst>
          </p:cNvPr>
          <p:cNvSpPr>
            <a:spLocks noChangeArrowheads="1"/>
          </p:cNvSpPr>
          <p:nvPr/>
        </p:nvSpPr>
        <p:spPr bwMode="auto">
          <a:xfrm>
            <a:off x="1381323" y="1112119"/>
            <a:ext cx="62172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S" altLang="es-CO" sz="1800" b="0" i="0" u="none" strike="noStrike" kern="1200" cap="none" spc="0" normalizeH="0" baseline="0" noProof="0" dirty="0">
                <a:ln>
                  <a:noFill/>
                </a:ln>
                <a:solidFill>
                  <a:srgbClr val="000090"/>
                </a:solidFill>
                <a:effectLst/>
                <a:uLnTx/>
                <a:uFillTx/>
                <a:latin typeface="Calibri" panose="020F0502020204030204" pitchFamily="34" charset="0"/>
                <a:ea typeface="+mn-ea"/>
                <a:cs typeface="+mn-cs"/>
              </a:rPr>
              <a:t>L.1849/17</a:t>
            </a:r>
          </a:p>
        </p:txBody>
      </p:sp>
      <p:sp>
        <p:nvSpPr>
          <p:cNvPr id="12" name="Rectángulo 11">
            <a:extLst>
              <a:ext uri="{FF2B5EF4-FFF2-40B4-BE49-F238E27FC236}">
                <a16:creationId xmlns:a16="http://schemas.microsoft.com/office/drawing/2014/main" id="{E07A6187-42E5-4480-8851-E90CC32FA79F}"/>
              </a:ext>
            </a:extLst>
          </p:cNvPr>
          <p:cNvSpPr/>
          <p:nvPr/>
        </p:nvSpPr>
        <p:spPr>
          <a:xfrm>
            <a:off x="6597518" y="2828700"/>
            <a:ext cx="5594482" cy="1938992"/>
          </a:xfrm>
          <a:prstGeom prst="rect">
            <a:avLst/>
          </a:prstGeom>
        </p:spPr>
        <p:txBody>
          <a:bodyPr wrap="square">
            <a:spAutoFit/>
          </a:bodyPr>
          <a:lstStyle/>
          <a:p>
            <a:pPr marL="457200" marR="0" lvl="0" indent="-457200" algn="l" defTabSz="4572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s-ES" sz="2000" b="1" i="0" u="none" strike="noStrike" kern="1200" cap="none" spc="0" normalizeH="0" baseline="0" noProof="0" dirty="0">
                <a:ln>
                  <a:noFill/>
                </a:ln>
                <a:solidFill>
                  <a:prstClr val="black"/>
                </a:solidFill>
                <a:effectLst/>
                <a:uLnTx/>
                <a:uFillTx/>
                <a:latin typeface="Calibri"/>
                <a:ea typeface="+mn-ea"/>
                <a:cs typeface="+mn-cs"/>
              </a:rPr>
              <a:t>Comercialización de bienes</a:t>
            </a:r>
          </a:p>
          <a:p>
            <a:pPr marL="457200" marR="0" lvl="0" indent="-457200" algn="l" defTabSz="4572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s-ES" sz="2000" b="1" i="0" u="none" strike="noStrike" kern="1200" cap="none" spc="0" normalizeH="0" baseline="0" noProof="0" dirty="0">
                <a:ln>
                  <a:noFill/>
                </a:ln>
                <a:solidFill>
                  <a:prstClr val="black"/>
                </a:solidFill>
                <a:effectLst/>
                <a:uLnTx/>
                <a:uFillTx/>
                <a:latin typeface="Calibri"/>
                <a:ea typeface="+mn-ea"/>
                <a:cs typeface="+mn-cs"/>
              </a:rPr>
              <a:t>Chatarrización</a:t>
            </a:r>
          </a:p>
          <a:p>
            <a:pPr marL="457200" marR="0" lvl="0" indent="-457200" algn="l" defTabSz="4572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s-ES" sz="2000" b="1" i="0" u="none" strike="noStrike" kern="1200" cap="none" spc="0" normalizeH="0" baseline="0" noProof="0" dirty="0">
                <a:ln>
                  <a:noFill/>
                </a:ln>
                <a:solidFill>
                  <a:prstClr val="black"/>
                </a:solidFill>
                <a:effectLst/>
                <a:uLnTx/>
                <a:uFillTx/>
                <a:latin typeface="Calibri"/>
                <a:ea typeface="+mn-ea"/>
                <a:cs typeface="+mn-cs"/>
              </a:rPr>
              <a:t>Destrucción</a:t>
            </a:r>
          </a:p>
          <a:p>
            <a:pPr marL="457200" marR="0" lvl="0" indent="-457200" algn="l" defTabSz="4572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s-ES" sz="2000" b="1" i="0" u="none" strike="noStrike" kern="1200" cap="none" spc="0" normalizeH="0" baseline="0" noProof="0" dirty="0">
                <a:ln>
                  <a:noFill/>
                </a:ln>
                <a:solidFill>
                  <a:prstClr val="black"/>
                </a:solidFill>
                <a:effectLst/>
                <a:uLnTx/>
                <a:uFillTx/>
                <a:latin typeface="Calibri"/>
                <a:ea typeface="+mn-ea"/>
                <a:cs typeface="+mn-cs"/>
              </a:rPr>
              <a:t>Monetización</a:t>
            </a:r>
          </a:p>
          <a:p>
            <a:pPr marL="457200" marR="0" lvl="0" indent="-457200" algn="l" defTabSz="4572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s-ES" sz="2000" b="1" i="0" u="none" strike="noStrike" kern="1200" cap="none" spc="0" normalizeH="0" baseline="0" noProof="0" dirty="0">
                <a:ln>
                  <a:noFill/>
                </a:ln>
                <a:solidFill>
                  <a:prstClr val="black"/>
                </a:solidFill>
                <a:effectLst/>
                <a:uLnTx/>
                <a:uFillTx/>
                <a:latin typeface="Calibri"/>
                <a:ea typeface="+mn-ea"/>
                <a:cs typeface="+mn-cs"/>
              </a:rPr>
              <a:t>Disposición de las productividades.</a:t>
            </a:r>
          </a:p>
          <a:p>
            <a:pPr marL="457200" marR="0" lvl="0" indent="-457200" algn="l" defTabSz="4572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s-ES" sz="2000" b="1" i="0" u="none" strike="noStrike" kern="1200" cap="none" spc="0" normalizeH="0" baseline="0" noProof="0" dirty="0">
                <a:ln>
                  <a:noFill/>
                </a:ln>
                <a:solidFill>
                  <a:prstClr val="black"/>
                </a:solidFill>
                <a:effectLst/>
                <a:uLnTx/>
                <a:uFillTx/>
                <a:latin typeface="Calibri"/>
                <a:ea typeface="+mn-ea"/>
                <a:cs typeface="+mn-cs"/>
              </a:rPr>
              <a:t>Conformación </a:t>
            </a:r>
            <a:r>
              <a:rPr kumimoji="0" lang="es-CO" sz="2000" b="1" i="0" u="none" strike="noStrike" kern="1200" cap="none" spc="0" normalizeH="0" baseline="0" noProof="0" dirty="0">
                <a:ln>
                  <a:noFill/>
                </a:ln>
                <a:solidFill>
                  <a:prstClr val="black"/>
                </a:solidFill>
                <a:effectLst/>
                <a:uLnTx/>
                <a:uFillTx/>
                <a:latin typeface="Calibri"/>
                <a:ea typeface="+mn-ea"/>
                <a:cs typeface="+mn-cs"/>
              </a:rPr>
              <a:t>de una Reserva Técnica del 30%. </a:t>
            </a:r>
          </a:p>
        </p:txBody>
      </p:sp>
      <p:grpSp>
        <p:nvGrpSpPr>
          <p:cNvPr id="15" name="Grupo 14">
            <a:extLst>
              <a:ext uri="{FF2B5EF4-FFF2-40B4-BE49-F238E27FC236}">
                <a16:creationId xmlns:a16="http://schemas.microsoft.com/office/drawing/2014/main" id="{BBFFE5BF-D249-4C13-91C1-231FC70A1B49}"/>
              </a:ext>
            </a:extLst>
          </p:cNvPr>
          <p:cNvGrpSpPr/>
          <p:nvPr/>
        </p:nvGrpSpPr>
        <p:grpSpPr>
          <a:xfrm>
            <a:off x="237125" y="2912253"/>
            <a:ext cx="1887740" cy="1540352"/>
            <a:chOff x="7691013" y="3397"/>
            <a:chExt cx="1887740" cy="575530"/>
          </a:xfrm>
          <a:solidFill>
            <a:schemeClr val="accent1">
              <a:lumMod val="40000"/>
              <a:lumOff val="60000"/>
            </a:schemeClr>
          </a:solidFill>
        </p:grpSpPr>
        <p:sp>
          <p:nvSpPr>
            <p:cNvPr id="34" name="Rectángulo 33">
              <a:extLst>
                <a:ext uri="{FF2B5EF4-FFF2-40B4-BE49-F238E27FC236}">
                  <a16:creationId xmlns:a16="http://schemas.microsoft.com/office/drawing/2014/main" id="{E2075B3E-45A7-47CB-8F68-AEF4831149A5}"/>
                </a:ext>
              </a:extLst>
            </p:cNvPr>
            <p:cNvSpPr/>
            <p:nvPr/>
          </p:nvSpPr>
          <p:spPr>
            <a:xfrm>
              <a:off x="7691013" y="3397"/>
              <a:ext cx="1887740" cy="575530"/>
            </a:xfrm>
            <a:prstGeom prst="rect">
              <a:avLst/>
            </a:prstGeom>
            <a:grpFill/>
          </p:spPr>
          <p:style>
            <a:lnRef idx="2">
              <a:schemeClr val="accent1">
                <a:shade val="80000"/>
                <a:hueOff val="0"/>
                <a:satOff val="0"/>
                <a:lumOff val="0"/>
                <a:alphaOff val="0"/>
              </a:schemeClr>
            </a:lnRef>
            <a:fillRef idx="1">
              <a:scrgbClr r="0" g="0" b="0"/>
            </a:fillRef>
            <a:effectRef idx="0">
              <a:schemeClr val="lt1">
                <a:hueOff val="0"/>
                <a:satOff val="0"/>
                <a:lumOff val="0"/>
                <a:alphaOff val="0"/>
              </a:schemeClr>
            </a:effectRef>
            <a:fontRef idx="minor">
              <a:schemeClr val="dk1">
                <a:hueOff val="0"/>
                <a:satOff val="0"/>
                <a:lumOff val="0"/>
                <a:alphaOff val="0"/>
              </a:schemeClr>
            </a:fontRef>
          </p:style>
        </p:sp>
        <p:sp>
          <p:nvSpPr>
            <p:cNvPr id="35" name="CuadroTexto 34">
              <a:extLst>
                <a:ext uri="{FF2B5EF4-FFF2-40B4-BE49-F238E27FC236}">
                  <a16:creationId xmlns:a16="http://schemas.microsoft.com/office/drawing/2014/main" id="{783B7CAC-15C2-476E-8D86-FE8771774A4D}"/>
                </a:ext>
              </a:extLst>
            </p:cNvPr>
            <p:cNvSpPr txBox="1"/>
            <p:nvPr/>
          </p:nvSpPr>
          <p:spPr>
            <a:xfrm>
              <a:off x="7691013" y="3397"/>
              <a:ext cx="1887740" cy="575530"/>
            </a:xfrm>
            <a:prstGeom prst="rect">
              <a:avLst/>
            </a:prstGeom>
            <a:grpFill/>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6985" tIns="6985" rIns="6985" bIns="6985" numCol="1" spcCol="1270" anchor="ctr" anchorCtr="0">
              <a:noAutofit/>
            </a:bodyPr>
            <a:lstStyle/>
            <a:p>
              <a:pPr marL="0" marR="0" lvl="0" indent="0" algn="ctr" defTabSz="488950" rtl="0" eaLnBrk="1" fontAlgn="auto" latinLnBrk="0" hangingPunct="1">
                <a:lnSpc>
                  <a:spcPct val="90000"/>
                </a:lnSpc>
                <a:spcBef>
                  <a:spcPct val="0"/>
                </a:spcBef>
                <a:spcAft>
                  <a:spcPct val="35000"/>
                </a:spcAft>
                <a:buClrTx/>
                <a:buSzTx/>
                <a:buFontTx/>
                <a:buNone/>
                <a:tabLst/>
                <a:defRPr/>
              </a:pPr>
              <a:r>
                <a:rPr kumimoji="0" lang="es-CO" sz="1600" b="0" i="0" u="none" strike="noStrike" kern="1200" cap="none" spc="0" normalizeH="0" baseline="0" noProof="0" dirty="0">
                  <a:ln>
                    <a:noFill/>
                  </a:ln>
                  <a:solidFill>
                    <a:prstClr val="black"/>
                  </a:solidFill>
                  <a:effectLst/>
                  <a:uLnTx/>
                  <a:uFillTx/>
                  <a:latin typeface="Lato Bold"/>
                  <a:ea typeface="+mn-ea"/>
                  <a:cs typeface="+mn-cs"/>
                </a:rPr>
                <a:t>Sea necesario u obligatorio, dada su naturaleza </a:t>
              </a:r>
              <a:endParaRPr kumimoji="0" lang="es-ES" sz="1600" b="0" i="0"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endParaRPr>
            </a:p>
          </p:txBody>
        </p:sp>
      </p:grpSp>
      <p:grpSp>
        <p:nvGrpSpPr>
          <p:cNvPr id="16" name="Grupo 15">
            <a:extLst>
              <a:ext uri="{FF2B5EF4-FFF2-40B4-BE49-F238E27FC236}">
                <a16:creationId xmlns:a16="http://schemas.microsoft.com/office/drawing/2014/main" id="{7EBE7F24-92BB-404E-B914-622BB633E64A}"/>
              </a:ext>
            </a:extLst>
          </p:cNvPr>
          <p:cNvGrpSpPr/>
          <p:nvPr/>
        </p:nvGrpSpPr>
        <p:grpSpPr>
          <a:xfrm>
            <a:off x="2371472" y="2912253"/>
            <a:ext cx="1887740" cy="1540352"/>
            <a:chOff x="7691013" y="722811"/>
            <a:chExt cx="1887740" cy="575530"/>
          </a:xfrm>
          <a:solidFill>
            <a:schemeClr val="accent1">
              <a:lumMod val="40000"/>
              <a:lumOff val="60000"/>
            </a:schemeClr>
          </a:solidFill>
        </p:grpSpPr>
        <p:sp>
          <p:nvSpPr>
            <p:cNvPr id="32" name="Rectángulo 31">
              <a:extLst>
                <a:ext uri="{FF2B5EF4-FFF2-40B4-BE49-F238E27FC236}">
                  <a16:creationId xmlns:a16="http://schemas.microsoft.com/office/drawing/2014/main" id="{8E99AD18-93A2-4F11-A1DA-940B6CB2CFF7}"/>
                </a:ext>
              </a:extLst>
            </p:cNvPr>
            <p:cNvSpPr/>
            <p:nvPr/>
          </p:nvSpPr>
          <p:spPr>
            <a:xfrm>
              <a:off x="7691013" y="722811"/>
              <a:ext cx="1887740" cy="575530"/>
            </a:xfrm>
            <a:prstGeom prst="rect">
              <a:avLst/>
            </a:prstGeom>
            <a:grpFill/>
          </p:spPr>
          <p:style>
            <a:lnRef idx="2">
              <a:schemeClr val="accent1">
                <a:shade val="80000"/>
                <a:hueOff val="0"/>
                <a:satOff val="0"/>
                <a:lumOff val="0"/>
                <a:alphaOff val="0"/>
              </a:schemeClr>
            </a:lnRef>
            <a:fillRef idx="1">
              <a:scrgbClr r="0" g="0" b="0"/>
            </a:fillRef>
            <a:effectRef idx="0">
              <a:schemeClr val="lt1">
                <a:hueOff val="0"/>
                <a:satOff val="0"/>
                <a:lumOff val="0"/>
                <a:alphaOff val="0"/>
              </a:schemeClr>
            </a:effectRef>
            <a:fontRef idx="minor">
              <a:schemeClr val="dk1">
                <a:hueOff val="0"/>
                <a:satOff val="0"/>
                <a:lumOff val="0"/>
                <a:alphaOff val="0"/>
              </a:schemeClr>
            </a:fontRef>
          </p:style>
        </p:sp>
        <p:sp>
          <p:nvSpPr>
            <p:cNvPr id="33" name="CuadroTexto 32">
              <a:extLst>
                <a:ext uri="{FF2B5EF4-FFF2-40B4-BE49-F238E27FC236}">
                  <a16:creationId xmlns:a16="http://schemas.microsoft.com/office/drawing/2014/main" id="{3A93DBC8-B0F4-47CE-BA1F-8A796DEDB169}"/>
                </a:ext>
              </a:extLst>
            </p:cNvPr>
            <p:cNvSpPr txBox="1"/>
            <p:nvPr/>
          </p:nvSpPr>
          <p:spPr>
            <a:xfrm>
              <a:off x="7691013" y="722811"/>
              <a:ext cx="1887740" cy="575530"/>
            </a:xfrm>
            <a:prstGeom prst="rect">
              <a:avLst/>
            </a:prstGeom>
            <a:grpFill/>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6985" tIns="6985" rIns="6985" bIns="6985" numCol="1" spcCol="1270" anchor="ctr" anchorCtr="0">
              <a:noAutofit/>
            </a:bodyPr>
            <a:lstStyle/>
            <a:p>
              <a:pPr marL="0" marR="0" lvl="0" indent="0" algn="ctr" defTabSz="488950" rtl="0" eaLnBrk="1" fontAlgn="auto" latinLnBrk="0" hangingPunct="1">
                <a:lnSpc>
                  <a:spcPct val="90000"/>
                </a:lnSpc>
                <a:spcBef>
                  <a:spcPct val="0"/>
                </a:spcBef>
                <a:spcAft>
                  <a:spcPct val="35000"/>
                </a:spcAft>
                <a:buClrTx/>
                <a:buSzTx/>
                <a:buFontTx/>
                <a:buNone/>
                <a:tabLst/>
                <a:defRPr/>
              </a:pPr>
              <a:r>
                <a:rPr kumimoji="0" lang="es-CO" sz="1600" b="0" i="0" u="none" strike="noStrike" kern="1200" cap="none" spc="0" normalizeH="0" baseline="0" noProof="0" dirty="0">
                  <a:ln>
                    <a:noFill/>
                  </a:ln>
                  <a:solidFill>
                    <a:prstClr val="black"/>
                  </a:solidFill>
                  <a:effectLst/>
                  <a:uLnTx/>
                  <a:uFillTx/>
                  <a:latin typeface="Lato Bold"/>
                  <a:ea typeface="+mn-ea"/>
                  <a:cs typeface="+mn-cs"/>
                </a:rPr>
                <a:t>Representen un peligro para el medioambiente.</a:t>
              </a:r>
              <a:endParaRPr kumimoji="0" lang="es-ES" sz="1600" b="0" i="0"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endParaRPr>
            </a:p>
          </p:txBody>
        </p:sp>
      </p:grpSp>
      <p:grpSp>
        <p:nvGrpSpPr>
          <p:cNvPr id="17" name="Grupo 16">
            <a:extLst>
              <a:ext uri="{FF2B5EF4-FFF2-40B4-BE49-F238E27FC236}">
                <a16:creationId xmlns:a16="http://schemas.microsoft.com/office/drawing/2014/main" id="{4F70A834-91E0-4D7B-9056-B64881556F09}"/>
              </a:ext>
            </a:extLst>
          </p:cNvPr>
          <p:cNvGrpSpPr/>
          <p:nvPr/>
        </p:nvGrpSpPr>
        <p:grpSpPr>
          <a:xfrm>
            <a:off x="4489963" y="2912253"/>
            <a:ext cx="1949057" cy="1540352"/>
            <a:chOff x="7691013" y="1442224"/>
            <a:chExt cx="1887740" cy="575530"/>
          </a:xfrm>
          <a:solidFill>
            <a:schemeClr val="accent1">
              <a:lumMod val="40000"/>
              <a:lumOff val="60000"/>
            </a:schemeClr>
          </a:solidFill>
        </p:grpSpPr>
        <p:sp>
          <p:nvSpPr>
            <p:cNvPr id="30" name="Rectángulo 29">
              <a:extLst>
                <a:ext uri="{FF2B5EF4-FFF2-40B4-BE49-F238E27FC236}">
                  <a16:creationId xmlns:a16="http://schemas.microsoft.com/office/drawing/2014/main" id="{F83CBD16-186A-4563-83E6-55F600B57A71}"/>
                </a:ext>
              </a:extLst>
            </p:cNvPr>
            <p:cNvSpPr/>
            <p:nvPr/>
          </p:nvSpPr>
          <p:spPr>
            <a:xfrm>
              <a:off x="7691013" y="1442224"/>
              <a:ext cx="1887740" cy="575530"/>
            </a:xfrm>
            <a:prstGeom prst="rect">
              <a:avLst/>
            </a:prstGeom>
            <a:grpFill/>
          </p:spPr>
          <p:style>
            <a:lnRef idx="2">
              <a:schemeClr val="accent1">
                <a:shade val="80000"/>
                <a:hueOff val="0"/>
                <a:satOff val="0"/>
                <a:lumOff val="0"/>
                <a:alphaOff val="0"/>
              </a:schemeClr>
            </a:lnRef>
            <a:fillRef idx="1">
              <a:scrgbClr r="0" g="0" b="0"/>
            </a:fillRef>
            <a:effectRef idx="0">
              <a:schemeClr val="lt1">
                <a:hueOff val="0"/>
                <a:satOff val="0"/>
                <a:lumOff val="0"/>
                <a:alphaOff val="0"/>
              </a:schemeClr>
            </a:effectRef>
            <a:fontRef idx="minor">
              <a:schemeClr val="dk1">
                <a:hueOff val="0"/>
                <a:satOff val="0"/>
                <a:lumOff val="0"/>
                <a:alphaOff val="0"/>
              </a:schemeClr>
            </a:fontRef>
          </p:style>
        </p:sp>
        <p:sp>
          <p:nvSpPr>
            <p:cNvPr id="31" name="CuadroTexto 30">
              <a:extLst>
                <a:ext uri="{FF2B5EF4-FFF2-40B4-BE49-F238E27FC236}">
                  <a16:creationId xmlns:a16="http://schemas.microsoft.com/office/drawing/2014/main" id="{57DFFD24-1F01-475B-8BE9-862164B0B630}"/>
                </a:ext>
              </a:extLst>
            </p:cNvPr>
            <p:cNvSpPr txBox="1"/>
            <p:nvPr/>
          </p:nvSpPr>
          <p:spPr>
            <a:xfrm>
              <a:off x="7691013" y="1442224"/>
              <a:ext cx="1887740" cy="575530"/>
            </a:xfrm>
            <a:prstGeom prst="rect">
              <a:avLst/>
            </a:prstGeom>
            <a:grpFill/>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6985" tIns="6985" rIns="6985" bIns="6985" numCol="1" spcCol="1270" anchor="ctr" anchorCtr="0">
              <a:noAutofit/>
            </a:bodyPr>
            <a:lstStyle/>
            <a:p>
              <a:pPr marL="0" marR="0" lvl="0" indent="0" algn="ctr" defTabSz="488950" rtl="0" eaLnBrk="1" fontAlgn="auto" latinLnBrk="0" hangingPunct="1">
                <a:lnSpc>
                  <a:spcPct val="90000"/>
                </a:lnSpc>
                <a:spcBef>
                  <a:spcPct val="0"/>
                </a:spcBef>
                <a:spcAft>
                  <a:spcPct val="35000"/>
                </a:spcAft>
                <a:buClrTx/>
                <a:buSzTx/>
                <a:buFontTx/>
                <a:buNone/>
                <a:tabLst/>
                <a:defRPr/>
              </a:pPr>
              <a:r>
                <a:rPr kumimoji="0" lang="es-ES" sz="1600" b="0" i="0"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Activos que amenacen Ruina, Deterioro Medio ambiental.</a:t>
              </a:r>
            </a:p>
          </p:txBody>
        </p:sp>
      </p:grpSp>
      <p:grpSp>
        <p:nvGrpSpPr>
          <p:cNvPr id="18" name="Grupo 17">
            <a:extLst>
              <a:ext uri="{FF2B5EF4-FFF2-40B4-BE49-F238E27FC236}">
                <a16:creationId xmlns:a16="http://schemas.microsoft.com/office/drawing/2014/main" id="{976136CB-E5C2-4E54-AA1A-953E03517901}"/>
              </a:ext>
            </a:extLst>
          </p:cNvPr>
          <p:cNvGrpSpPr/>
          <p:nvPr/>
        </p:nvGrpSpPr>
        <p:grpSpPr>
          <a:xfrm>
            <a:off x="237125" y="4669736"/>
            <a:ext cx="1887740" cy="1540352"/>
            <a:chOff x="7691013" y="2161638"/>
            <a:chExt cx="1887740" cy="575530"/>
          </a:xfrm>
          <a:solidFill>
            <a:schemeClr val="accent1">
              <a:lumMod val="40000"/>
              <a:lumOff val="60000"/>
            </a:schemeClr>
          </a:solidFill>
        </p:grpSpPr>
        <p:sp>
          <p:nvSpPr>
            <p:cNvPr id="28" name="Rectángulo 27">
              <a:extLst>
                <a:ext uri="{FF2B5EF4-FFF2-40B4-BE49-F238E27FC236}">
                  <a16:creationId xmlns:a16="http://schemas.microsoft.com/office/drawing/2014/main" id="{79C63DF4-C708-44BF-8F76-FBA01B36AD8E}"/>
                </a:ext>
              </a:extLst>
            </p:cNvPr>
            <p:cNvSpPr/>
            <p:nvPr/>
          </p:nvSpPr>
          <p:spPr>
            <a:xfrm>
              <a:off x="7691013" y="2161638"/>
              <a:ext cx="1887740" cy="575530"/>
            </a:xfrm>
            <a:prstGeom prst="rect">
              <a:avLst/>
            </a:prstGeom>
            <a:grpFill/>
          </p:spPr>
          <p:style>
            <a:lnRef idx="2">
              <a:schemeClr val="accent1">
                <a:shade val="80000"/>
                <a:hueOff val="0"/>
                <a:satOff val="0"/>
                <a:lumOff val="0"/>
                <a:alphaOff val="0"/>
              </a:schemeClr>
            </a:lnRef>
            <a:fillRef idx="1">
              <a:scrgbClr r="0" g="0" b="0"/>
            </a:fillRef>
            <a:effectRef idx="0">
              <a:schemeClr val="lt1">
                <a:hueOff val="0"/>
                <a:satOff val="0"/>
                <a:lumOff val="0"/>
                <a:alphaOff val="0"/>
              </a:schemeClr>
            </a:effectRef>
            <a:fontRef idx="minor">
              <a:schemeClr val="dk1">
                <a:hueOff val="0"/>
                <a:satOff val="0"/>
                <a:lumOff val="0"/>
                <a:alphaOff val="0"/>
              </a:schemeClr>
            </a:fontRef>
          </p:style>
        </p:sp>
        <p:sp>
          <p:nvSpPr>
            <p:cNvPr id="29" name="CuadroTexto 28">
              <a:extLst>
                <a:ext uri="{FF2B5EF4-FFF2-40B4-BE49-F238E27FC236}">
                  <a16:creationId xmlns:a16="http://schemas.microsoft.com/office/drawing/2014/main" id="{202F7B79-22D9-4672-A82F-337E5410F5B4}"/>
                </a:ext>
              </a:extLst>
            </p:cNvPr>
            <p:cNvSpPr txBox="1"/>
            <p:nvPr/>
          </p:nvSpPr>
          <p:spPr>
            <a:xfrm>
              <a:off x="7691013" y="2161638"/>
              <a:ext cx="1887740" cy="575530"/>
            </a:xfrm>
            <a:prstGeom prst="rect">
              <a:avLst/>
            </a:prstGeom>
            <a:grpFill/>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6985" tIns="6985" rIns="6985" bIns="6985" numCol="1" spcCol="1270" anchor="ctr" anchorCtr="0">
              <a:noAutofit/>
            </a:bodyPr>
            <a:lstStyle/>
            <a:p>
              <a:pPr marL="0" marR="0" lvl="0" indent="0" algn="ctr" defTabSz="488950" rtl="0" eaLnBrk="1" fontAlgn="auto" latinLnBrk="0" hangingPunct="1">
                <a:lnSpc>
                  <a:spcPct val="90000"/>
                </a:lnSpc>
                <a:spcBef>
                  <a:spcPct val="0"/>
                </a:spcBef>
                <a:spcAft>
                  <a:spcPct val="35000"/>
                </a:spcAft>
                <a:buClrTx/>
                <a:buSzTx/>
                <a:buFontTx/>
                <a:buNone/>
                <a:tabLst/>
                <a:defRPr/>
              </a:pPr>
              <a:r>
                <a:rPr kumimoji="0" lang="es-ES" sz="1600" b="0" i="0"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Expropiación por Utilidad Publica o Servidumbre.</a:t>
              </a:r>
            </a:p>
          </p:txBody>
        </p:sp>
      </p:grpSp>
      <p:grpSp>
        <p:nvGrpSpPr>
          <p:cNvPr id="19" name="Grupo 18">
            <a:extLst>
              <a:ext uri="{FF2B5EF4-FFF2-40B4-BE49-F238E27FC236}">
                <a16:creationId xmlns:a16="http://schemas.microsoft.com/office/drawing/2014/main" id="{ED5D086A-BCD4-44E6-B89F-5E158A8C562B}"/>
              </a:ext>
            </a:extLst>
          </p:cNvPr>
          <p:cNvGrpSpPr/>
          <p:nvPr/>
        </p:nvGrpSpPr>
        <p:grpSpPr>
          <a:xfrm>
            <a:off x="2384125" y="4683804"/>
            <a:ext cx="1887740" cy="1540352"/>
            <a:chOff x="7691013" y="2881051"/>
            <a:chExt cx="1887740" cy="575530"/>
          </a:xfrm>
          <a:solidFill>
            <a:schemeClr val="accent1">
              <a:lumMod val="40000"/>
              <a:lumOff val="60000"/>
            </a:schemeClr>
          </a:solidFill>
        </p:grpSpPr>
        <p:sp>
          <p:nvSpPr>
            <p:cNvPr id="26" name="Rectángulo 25">
              <a:extLst>
                <a:ext uri="{FF2B5EF4-FFF2-40B4-BE49-F238E27FC236}">
                  <a16:creationId xmlns:a16="http://schemas.microsoft.com/office/drawing/2014/main" id="{9CB3489B-29ED-491A-B05D-126380236EF0}"/>
                </a:ext>
              </a:extLst>
            </p:cNvPr>
            <p:cNvSpPr/>
            <p:nvPr/>
          </p:nvSpPr>
          <p:spPr>
            <a:xfrm>
              <a:off x="7691013" y="2881051"/>
              <a:ext cx="1887740" cy="575530"/>
            </a:xfrm>
            <a:prstGeom prst="rect">
              <a:avLst/>
            </a:prstGeom>
            <a:grpFill/>
          </p:spPr>
          <p:style>
            <a:lnRef idx="2">
              <a:schemeClr val="accent1">
                <a:shade val="80000"/>
                <a:hueOff val="0"/>
                <a:satOff val="0"/>
                <a:lumOff val="0"/>
                <a:alphaOff val="0"/>
              </a:schemeClr>
            </a:lnRef>
            <a:fillRef idx="1">
              <a:scrgbClr r="0" g="0" b="0"/>
            </a:fillRef>
            <a:effectRef idx="0">
              <a:schemeClr val="lt1">
                <a:hueOff val="0"/>
                <a:satOff val="0"/>
                <a:lumOff val="0"/>
                <a:alphaOff val="0"/>
              </a:schemeClr>
            </a:effectRef>
            <a:fontRef idx="minor">
              <a:schemeClr val="dk1">
                <a:hueOff val="0"/>
                <a:satOff val="0"/>
                <a:lumOff val="0"/>
                <a:alphaOff val="0"/>
              </a:schemeClr>
            </a:fontRef>
          </p:style>
        </p:sp>
        <p:sp>
          <p:nvSpPr>
            <p:cNvPr id="27" name="CuadroTexto 26">
              <a:extLst>
                <a:ext uri="{FF2B5EF4-FFF2-40B4-BE49-F238E27FC236}">
                  <a16:creationId xmlns:a16="http://schemas.microsoft.com/office/drawing/2014/main" id="{1ECD1E1F-1CD3-414B-974F-317DDAF244DD}"/>
                </a:ext>
              </a:extLst>
            </p:cNvPr>
            <p:cNvSpPr txBox="1"/>
            <p:nvPr/>
          </p:nvSpPr>
          <p:spPr>
            <a:xfrm>
              <a:off x="7691013" y="2881051"/>
              <a:ext cx="1887740" cy="575530"/>
            </a:xfrm>
            <a:prstGeom prst="rect">
              <a:avLst/>
            </a:prstGeom>
            <a:grpFill/>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6350" tIns="6350" rIns="6350" bIns="6350" numCol="1" spcCol="1270" anchor="ctr" anchorCtr="0">
              <a:noAutofit/>
            </a:bodyPr>
            <a:lstStyle/>
            <a:p>
              <a:pPr marL="0" marR="0" lvl="0" indent="0" algn="ctr" defTabSz="444500" rtl="0" eaLnBrk="1" fontAlgn="auto" latinLnBrk="0" hangingPunct="1">
                <a:lnSpc>
                  <a:spcPct val="90000"/>
                </a:lnSpc>
                <a:spcBef>
                  <a:spcPct val="0"/>
                </a:spcBef>
                <a:spcAft>
                  <a:spcPct val="35000"/>
                </a:spcAft>
                <a:buClrTx/>
                <a:buSzTx/>
                <a:buFontTx/>
                <a:buNone/>
                <a:tabLst/>
                <a:defRPr/>
              </a:pPr>
              <a:r>
                <a:rPr kumimoji="0" lang="es-CO" sz="1600" b="0" i="0" u="none" strike="noStrike" kern="1200" cap="none" spc="0" normalizeH="0" baseline="0" noProof="0" dirty="0">
                  <a:ln>
                    <a:noFill/>
                  </a:ln>
                  <a:solidFill>
                    <a:prstClr val="black"/>
                  </a:solidFill>
                  <a:effectLst/>
                  <a:uLnTx/>
                  <a:uFillTx/>
                  <a:latin typeface="Lato Bold"/>
                  <a:ea typeface="+mn-ea"/>
                  <a:cs typeface="+mn-cs"/>
                </a:rPr>
                <a:t>Ubicación o condiciones de seguridad  que imposibiliten administración.</a:t>
              </a:r>
              <a:endParaRPr kumimoji="0" lang="es-ES" sz="1600" b="0" i="0"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endParaRPr>
            </a:p>
          </p:txBody>
        </p:sp>
      </p:grpSp>
      <p:grpSp>
        <p:nvGrpSpPr>
          <p:cNvPr id="20" name="Grupo 19">
            <a:extLst>
              <a:ext uri="{FF2B5EF4-FFF2-40B4-BE49-F238E27FC236}">
                <a16:creationId xmlns:a16="http://schemas.microsoft.com/office/drawing/2014/main" id="{8F3FF3F1-31A2-4A0D-98A9-B8C3FBC22FA3}"/>
              </a:ext>
            </a:extLst>
          </p:cNvPr>
          <p:cNvGrpSpPr/>
          <p:nvPr/>
        </p:nvGrpSpPr>
        <p:grpSpPr>
          <a:xfrm>
            <a:off x="4551281" y="4679438"/>
            <a:ext cx="1887740" cy="1540352"/>
            <a:chOff x="7691013" y="3600465"/>
            <a:chExt cx="1887740" cy="676939"/>
          </a:xfrm>
          <a:solidFill>
            <a:schemeClr val="accent1">
              <a:lumMod val="40000"/>
              <a:lumOff val="60000"/>
            </a:schemeClr>
          </a:solidFill>
        </p:grpSpPr>
        <p:sp>
          <p:nvSpPr>
            <p:cNvPr id="24" name="Rectángulo 23">
              <a:extLst>
                <a:ext uri="{FF2B5EF4-FFF2-40B4-BE49-F238E27FC236}">
                  <a16:creationId xmlns:a16="http://schemas.microsoft.com/office/drawing/2014/main" id="{45439066-A1D5-4907-A989-3C535FC66FC3}"/>
                </a:ext>
              </a:extLst>
            </p:cNvPr>
            <p:cNvSpPr/>
            <p:nvPr/>
          </p:nvSpPr>
          <p:spPr>
            <a:xfrm>
              <a:off x="7691013" y="3600465"/>
              <a:ext cx="1887740" cy="676939"/>
            </a:xfrm>
            <a:prstGeom prst="rect">
              <a:avLst/>
            </a:prstGeom>
            <a:grpFill/>
          </p:spPr>
          <p:style>
            <a:lnRef idx="2">
              <a:schemeClr val="accent1">
                <a:shade val="80000"/>
                <a:hueOff val="0"/>
                <a:satOff val="0"/>
                <a:lumOff val="0"/>
                <a:alphaOff val="0"/>
              </a:schemeClr>
            </a:lnRef>
            <a:fillRef idx="1">
              <a:scrgbClr r="0" g="0" b="0"/>
            </a:fillRef>
            <a:effectRef idx="0">
              <a:schemeClr val="lt1">
                <a:hueOff val="0"/>
                <a:satOff val="0"/>
                <a:lumOff val="0"/>
                <a:alphaOff val="0"/>
              </a:schemeClr>
            </a:effectRef>
            <a:fontRef idx="minor">
              <a:schemeClr val="dk1">
                <a:hueOff val="0"/>
                <a:satOff val="0"/>
                <a:lumOff val="0"/>
                <a:alphaOff val="0"/>
              </a:schemeClr>
            </a:fontRef>
          </p:style>
        </p:sp>
        <p:sp>
          <p:nvSpPr>
            <p:cNvPr id="25" name="CuadroTexto 24">
              <a:extLst>
                <a:ext uri="{FF2B5EF4-FFF2-40B4-BE49-F238E27FC236}">
                  <a16:creationId xmlns:a16="http://schemas.microsoft.com/office/drawing/2014/main" id="{F9F3F401-FC12-4651-A2F4-59A532162434}"/>
                </a:ext>
              </a:extLst>
            </p:cNvPr>
            <p:cNvSpPr txBox="1"/>
            <p:nvPr/>
          </p:nvSpPr>
          <p:spPr>
            <a:xfrm>
              <a:off x="7691013" y="3600465"/>
              <a:ext cx="1887740" cy="676939"/>
            </a:xfrm>
            <a:prstGeom prst="rect">
              <a:avLst/>
            </a:prstGeom>
            <a:grpFill/>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6985" tIns="6985" rIns="6985" bIns="6985" numCol="1" spcCol="1270" anchor="ctr" anchorCtr="0">
              <a:noAutofit/>
            </a:bodyPr>
            <a:lstStyle/>
            <a:p>
              <a:pPr marL="0" marR="0" lvl="0" indent="0" algn="ctr" defTabSz="488950" rtl="0" eaLnBrk="1" fontAlgn="auto" latinLnBrk="0" hangingPunct="1">
                <a:lnSpc>
                  <a:spcPct val="90000"/>
                </a:lnSpc>
                <a:spcBef>
                  <a:spcPct val="0"/>
                </a:spcBef>
                <a:spcAft>
                  <a:spcPct val="35000"/>
                </a:spcAft>
                <a:buClrTx/>
                <a:buSzTx/>
                <a:buFontTx/>
                <a:buNone/>
                <a:tabLst/>
                <a:defRPr/>
              </a:pPr>
              <a:r>
                <a:rPr kumimoji="0" lang="es-CO" sz="1600" b="0" i="0" u="none" strike="noStrike" kern="1200" cap="none" spc="0" normalizeH="0" baseline="0" noProof="0" dirty="0">
                  <a:ln>
                    <a:noFill/>
                  </a:ln>
                  <a:solidFill>
                    <a:prstClr val="black"/>
                  </a:solidFill>
                  <a:effectLst/>
                  <a:uLnTx/>
                  <a:uFillTx/>
                  <a:latin typeface="Lato Bold"/>
                  <a:ea typeface="+mn-ea"/>
                  <a:cs typeface="+mn-cs"/>
                </a:rPr>
                <a:t>Muebles sujetos a registro, perecederos, de género y semovientes.</a:t>
              </a:r>
              <a:endParaRPr kumimoji="0" lang="es-ES" sz="1600" b="0" i="0" u="none" strike="noStrike" kern="1200" cap="none" spc="0" normalizeH="0" baseline="0" noProof="0" dirty="0">
                <a:ln>
                  <a:noFill/>
                </a:ln>
                <a:solidFill>
                  <a:prstClr val="black"/>
                </a:solidFill>
                <a:effectLst/>
                <a:uLnTx/>
                <a:uFillTx/>
                <a:latin typeface="Lato Bold"/>
                <a:ea typeface="+mn-ea"/>
                <a:cs typeface="+mn-cs"/>
              </a:endParaRPr>
            </a:p>
          </p:txBody>
        </p:sp>
      </p:grpSp>
      <p:grpSp>
        <p:nvGrpSpPr>
          <p:cNvPr id="21" name="Grupo 20">
            <a:extLst>
              <a:ext uri="{FF2B5EF4-FFF2-40B4-BE49-F238E27FC236}">
                <a16:creationId xmlns:a16="http://schemas.microsoft.com/office/drawing/2014/main" id="{16EC146A-2AF0-41D2-8A51-304FD28B857E}"/>
              </a:ext>
            </a:extLst>
          </p:cNvPr>
          <p:cNvGrpSpPr/>
          <p:nvPr/>
        </p:nvGrpSpPr>
        <p:grpSpPr>
          <a:xfrm>
            <a:off x="207867" y="1731037"/>
            <a:ext cx="6231153" cy="963570"/>
            <a:chOff x="7691013" y="4421287"/>
            <a:chExt cx="1887740" cy="767355"/>
          </a:xfrm>
          <a:solidFill>
            <a:schemeClr val="accent1">
              <a:lumMod val="40000"/>
              <a:lumOff val="60000"/>
            </a:schemeClr>
          </a:solidFill>
        </p:grpSpPr>
        <p:sp>
          <p:nvSpPr>
            <p:cNvPr id="22" name="Rectángulo 21">
              <a:extLst>
                <a:ext uri="{FF2B5EF4-FFF2-40B4-BE49-F238E27FC236}">
                  <a16:creationId xmlns:a16="http://schemas.microsoft.com/office/drawing/2014/main" id="{E628F26B-54C6-47CA-B632-8B1FB6434D1F}"/>
                </a:ext>
              </a:extLst>
            </p:cNvPr>
            <p:cNvSpPr/>
            <p:nvPr/>
          </p:nvSpPr>
          <p:spPr>
            <a:xfrm>
              <a:off x="7691013" y="4421287"/>
              <a:ext cx="1887740" cy="767355"/>
            </a:xfrm>
            <a:prstGeom prst="rect">
              <a:avLst/>
            </a:prstGeom>
            <a:grpFill/>
          </p:spPr>
          <p:style>
            <a:lnRef idx="2">
              <a:schemeClr val="accent1">
                <a:shade val="80000"/>
                <a:hueOff val="0"/>
                <a:satOff val="0"/>
                <a:lumOff val="0"/>
                <a:alphaOff val="0"/>
              </a:schemeClr>
            </a:lnRef>
            <a:fillRef idx="1">
              <a:scrgbClr r="0" g="0" b="0"/>
            </a:fillRef>
            <a:effectRef idx="0">
              <a:schemeClr val="lt1">
                <a:hueOff val="0"/>
                <a:satOff val="0"/>
                <a:lumOff val="0"/>
                <a:alphaOff val="0"/>
              </a:schemeClr>
            </a:effectRef>
            <a:fontRef idx="minor">
              <a:schemeClr val="dk1">
                <a:hueOff val="0"/>
                <a:satOff val="0"/>
                <a:lumOff val="0"/>
                <a:alphaOff val="0"/>
              </a:schemeClr>
            </a:fontRef>
          </p:style>
        </p:sp>
        <p:sp>
          <p:nvSpPr>
            <p:cNvPr id="23" name="CuadroTexto 22">
              <a:extLst>
                <a:ext uri="{FF2B5EF4-FFF2-40B4-BE49-F238E27FC236}">
                  <a16:creationId xmlns:a16="http://schemas.microsoft.com/office/drawing/2014/main" id="{2940C0EA-348B-4DAE-AC9C-BD75435B71F5}"/>
                </a:ext>
              </a:extLst>
            </p:cNvPr>
            <p:cNvSpPr txBox="1"/>
            <p:nvPr/>
          </p:nvSpPr>
          <p:spPr>
            <a:xfrm>
              <a:off x="7691013" y="4421287"/>
              <a:ext cx="1887740" cy="767355"/>
            </a:xfrm>
            <a:prstGeom prst="rect">
              <a:avLst/>
            </a:prstGeom>
            <a:grpFill/>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6985" tIns="6985" rIns="6985" bIns="6985" numCol="1" spcCol="1270" anchor="ctr" anchorCtr="0">
              <a:noAutofit/>
            </a:bodyPr>
            <a:lstStyle/>
            <a:p>
              <a:pPr marL="0" marR="0" lvl="0" indent="0" algn="ctr" defTabSz="488950" rtl="0" eaLnBrk="1" fontAlgn="auto" latinLnBrk="0" hangingPunct="1">
                <a:lnSpc>
                  <a:spcPct val="90000"/>
                </a:lnSpc>
                <a:spcBef>
                  <a:spcPct val="0"/>
                </a:spcBef>
                <a:spcAft>
                  <a:spcPct val="35000"/>
                </a:spcAft>
                <a:buClrTx/>
                <a:buSzTx/>
                <a:buFontTx/>
                <a:buNone/>
                <a:tabLst/>
                <a:defRPr/>
              </a:pPr>
              <a:r>
                <a:rPr kumimoji="0" lang="es-ES" sz="1600" b="0" i="0"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Análisis de costo beneficio frente a gastos e ingresos</a:t>
              </a:r>
            </a:p>
          </p:txBody>
        </p:sp>
      </p:grpSp>
      <p:cxnSp>
        <p:nvCxnSpPr>
          <p:cNvPr id="38" name="Conector recto de flecha 37">
            <a:extLst>
              <a:ext uri="{FF2B5EF4-FFF2-40B4-BE49-F238E27FC236}">
                <a16:creationId xmlns:a16="http://schemas.microsoft.com/office/drawing/2014/main" id="{81CB15ED-6F89-4E41-977E-6C5D15C4A19D}"/>
              </a:ext>
            </a:extLst>
          </p:cNvPr>
          <p:cNvCxnSpPr>
            <a:cxnSpLocks/>
          </p:cNvCxnSpPr>
          <p:nvPr/>
        </p:nvCxnSpPr>
        <p:spPr>
          <a:xfrm flipH="1">
            <a:off x="8971989" y="4901260"/>
            <a:ext cx="1" cy="622903"/>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39" name="Rectángulo 38">
            <a:extLst>
              <a:ext uri="{FF2B5EF4-FFF2-40B4-BE49-F238E27FC236}">
                <a16:creationId xmlns:a16="http://schemas.microsoft.com/office/drawing/2014/main" id="{06CB9913-E485-4528-8DFE-27CA24DCFD26}"/>
              </a:ext>
            </a:extLst>
          </p:cNvPr>
          <p:cNvSpPr/>
          <p:nvPr/>
        </p:nvSpPr>
        <p:spPr>
          <a:xfrm>
            <a:off x="7066864" y="5589240"/>
            <a:ext cx="3720699" cy="369332"/>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1800" b="1" i="0" u="sng" strike="noStrike" kern="1200" cap="none" spc="0" normalizeH="0" baseline="0" noProof="0" dirty="0">
                <a:ln>
                  <a:noFill/>
                </a:ln>
                <a:solidFill>
                  <a:srgbClr val="1F497D"/>
                </a:solidFill>
                <a:effectLst/>
                <a:uLnTx/>
                <a:uFillTx/>
                <a:latin typeface="Calibri"/>
                <a:ea typeface="+mn-ea"/>
                <a:cs typeface="+mn-cs"/>
              </a:rPr>
              <a:t>Previa Autorización Comité Tripartito</a:t>
            </a:r>
          </a:p>
        </p:txBody>
      </p:sp>
    </p:spTree>
    <p:extLst>
      <p:ext uri="{BB962C8B-B14F-4D97-AF65-F5344CB8AC3E}">
        <p14:creationId xmlns:p14="http://schemas.microsoft.com/office/powerpoint/2010/main" val="55572318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6753252F-4873-4F63-801D-CC719279A7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047C8CCB-F95D-4249-92DD-651249D353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013557" cy="6858000"/>
          </a:xfrm>
          <a:prstGeom prst="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ángulo 11">
            <a:extLst>
              <a:ext uri="{FF2B5EF4-FFF2-40B4-BE49-F238E27FC236}">
                <a16:creationId xmlns:a16="http://schemas.microsoft.com/office/drawing/2014/main" id="{DAB73494-B272-433F-8697-452DFCB8CD06}"/>
              </a:ext>
            </a:extLst>
          </p:cNvPr>
          <p:cNvSpPr/>
          <p:nvPr/>
        </p:nvSpPr>
        <p:spPr>
          <a:xfrm>
            <a:off x="2012181" y="6526302"/>
            <a:ext cx="10179819" cy="33590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white"/>
                </a:solidFill>
                <a:effectLst/>
                <a:uLnTx/>
                <a:uFillTx/>
                <a:latin typeface="Calibri" panose="020F0502020204030204"/>
                <a:ea typeface="+mn-ea"/>
                <a:cs typeface="+mn-cs"/>
              </a:rPr>
              <a:t>Séptima Comisión Intersectorial de Extinción de Dominio</a:t>
            </a:r>
          </a:p>
        </p:txBody>
      </p:sp>
      <p:pic>
        <p:nvPicPr>
          <p:cNvPr id="14" name="Imagen 13">
            <a:extLst>
              <a:ext uri="{FF2B5EF4-FFF2-40B4-BE49-F238E27FC236}">
                <a16:creationId xmlns:a16="http://schemas.microsoft.com/office/drawing/2014/main" id="{C760BD5E-5D57-4541-B1D2-B9A5C4338C6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288916" y="-4208"/>
            <a:ext cx="2903084" cy="498801"/>
          </a:xfrm>
          <a:prstGeom prst="rect">
            <a:avLst/>
          </a:prstGeom>
        </p:spPr>
      </p:pic>
      <p:pic>
        <p:nvPicPr>
          <p:cNvPr id="16" name="Imagen 15">
            <a:extLst>
              <a:ext uri="{FF2B5EF4-FFF2-40B4-BE49-F238E27FC236}">
                <a16:creationId xmlns:a16="http://schemas.microsoft.com/office/drawing/2014/main" id="{88F3D304-9D0B-43C6-9A1E-D99CA8B599D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12181" y="31732"/>
            <a:ext cx="1380253" cy="599932"/>
          </a:xfrm>
          <a:prstGeom prst="rect">
            <a:avLst/>
          </a:prstGeom>
        </p:spPr>
      </p:pic>
      <p:sp>
        <p:nvSpPr>
          <p:cNvPr id="18" name="CuadroTexto 3">
            <a:extLst>
              <a:ext uri="{FF2B5EF4-FFF2-40B4-BE49-F238E27FC236}">
                <a16:creationId xmlns:a16="http://schemas.microsoft.com/office/drawing/2014/main" id="{CBA8B96F-2427-4BD7-9DB9-E8C2C8F64237}"/>
              </a:ext>
            </a:extLst>
          </p:cNvPr>
          <p:cNvSpPr txBox="1">
            <a:spLocks noChangeArrowheads="1"/>
          </p:cNvSpPr>
          <p:nvPr/>
        </p:nvSpPr>
        <p:spPr bwMode="auto">
          <a:xfrm>
            <a:off x="3464328" y="15766"/>
            <a:ext cx="5824587"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altLang="es-CO" sz="2400" b="1" i="0" u="none" strike="noStrike" kern="1200" cap="none" spc="0" normalizeH="0" baseline="0" noProof="0" dirty="0">
                <a:ln>
                  <a:noFill/>
                </a:ln>
                <a:solidFill>
                  <a:srgbClr val="000090"/>
                </a:solidFill>
                <a:effectLst/>
                <a:uLnTx/>
                <a:uFillTx/>
                <a:latin typeface="Calibri" panose="020F0502020204030204" pitchFamily="34" charset="0"/>
                <a:ea typeface="+mn-ea"/>
                <a:cs typeface="+mn-cs"/>
              </a:rPr>
              <a:t>Estado Legal del Inventario del FRISCO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altLang="es-CO" sz="1400" b="1" i="0" u="none" strike="noStrike" kern="1200" cap="none" spc="0" normalizeH="0" baseline="0" noProof="0" dirty="0">
                <a:ln>
                  <a:noFill/>
                </a:ln>
                <a:solidFill>
                  <a:srgbClr val="000090"/>
                </a:solidFill>
                <a:effectLst/>
                <a:uLnTx/>
                <a:uFillTx/>
                <a:latin typeface="Calibri" panose="020F0502020204030204" pitchFamily="34" charset="0"/>
                <a:ea typeface="+mn-ea"/>
                <a:cs typeface="+mn-cs"/>
              </a:rPr>
              <a:t>Fuente Oficina de Aseguramiento de la Información SAE Julio de 2021</a:t>
            </a:r>
            <a:endParaRPr kumimoji="0" lang="es-ES" altLang="es-CO" sz="1400" b="1" i="0" u="none" strike="noStrike" kern="1200" cap="none" spc="0" normalizeH="0" baseline="0" noProof="0" dirty="0">
              <a:ln>
                <a:noFill/>
              </a:ln>
              <a:solidFill>
                <a:srgbClr val="000A8B"/>
              </a:solidFill>
              <a:effectLst/>
              <a:uLnTx/>
              <a:uFillTx/>
              <a:latin typeface="Calibri" panose="020F0502020204030204" pitchFamily="34" charset="0"/>
              <a:ea typeface="+mn-ea"/>
              <a:cs typeface="+mn-cs"/>
            </a:endParaRPr>
          </a:p>
        </p:txBody>
      </p:sp>
      <p:sp>
        <p:nvSpPr>
          <p:cNvPr id="5" name="Rectángulo 4">
            <a:extLst>
              <a:ext uri="{FF2B5EF4-FFF2-40B4-BE49-F238E27FC236}">
                <a16:creationId xmlns:a16="http://schemas.microsoft.com/office/drawing/2014/main" id="{CD6B55FA-3527-4327-893C-25D70E6E3498}"/>
              </a:ext>
            </a:extLst>
          </p:cNvPr>
          <p:cNvSpPr/>
          <p:nvPr/>
        </p:nvSpPr>
        <p:spPr>
          <a:xfrm>
            <a:off x="2211864" y="1615413"/>
            <a:ext cx="1274708" cy="707886"/>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rPr>
              <a:t>22.924</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rPr>
              <a:t>Inmuebles</a:t>
            </a:r>
          </a:p>
        </p:txBody>
      </p:sp>
      <p:sp>
        <p:nvSpPr>
          <p:cNvPr id="29" name="Rectángulo 28">
            <a:extLst>
              <a:ext uri="{FF2B5EF4-FFF2-40B4-BE49-F238E27FC236}">
                <a16:creationId xmlns:a16="http://schemas.microsoft.com/office/drawing/2014/main" id="{45BA3E66-727A-4DA0-80C5-17E743ADBF18}"/>
              </a:ext>
            </a:extLst>
          </p:cNvPr>
          <p:cNvSpPr/>
          <p:nvPr/>
        </p:nvSpPr>
        <p:spPr>
          <a:xfrm>
            <a:off x="4026270" y="867450"/>
            <a:ext cx="1018932" cy="707886"/>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rPr>
              <a:t>3.304</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rPr>
              <a:t>Extintos</a:t>
            </a:r>
          </a:p>
        </p:txBody>
      </p:sp>
      <p:sp>
        <p:nvSpPr>
          <p:cNvPr id="30" name="Rectángulo 29">
            <a:extLst>
              <a:ext uri="{FF2B5EF4-FFF2-40B4-BE49-F238E27FC236}">
                <a16:creationId xmlns:a16="http://schemas.microsoft.com/office/drawing/2014/main" id="{CD1A4652-6E37-4BF2-AA3F-779257131991}"/>
              </a:ext>
            </a:extLst>
          </p:cNvPr>
          <p:cNvSpPr/>
          <p:nvPr/>
        </p:nvSpPr>
        <p:spPr>
          <a:xfrm>
            <a:off x="3919778" y="2308463"/>
            <a:ext cx="1329916" cy="707886"/>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rPr>
              <a:t>19.620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rPr>
              <a:t>En proceso</a:t>
            </a:r>
          </a:p>
        </p:txBody>
      </p:sp>
      <p:sp>
        <p:nvSpPr>
          <p:cNvPr id="31" name="Rectángulo 30">
            <a:extLst>
              <a:ext uri="{FF2B5EF4-FFF2-40B4-BE49-F238E27FC236}">
                <a16:creationId xmlns:a16="http://schemas.microsoft.com/office/drawing/2014/main" id="{2B83B09D-DC48-4754-A2C5-60D618D376D8}"/>
              </a:ext>
            </a:extLst>
          </p:cNvPr>
          <p:cNvSpPr/>
          <p:nvPr/>
        </p:nvSpPr>
        <p:spPr>
          <a:xfrm>
            <a:off x="5598157" y="1576459"/>
            <a:ext cx="1356462" cy="707886"/>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rPr>
              <a:t>1.733</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rPr>
              <a:t>Sociedades</a:t>
            </a:r>
          </a:p>
        </p:txBody>
      </p:sp>
      <p:sp>
        <p:nvSpPr>
          <p:cNvPr id="7" name="Abrir llave 6">
            <a:extLst>
              <a:ext uri="{FF2B5EF4-FFF2-40B4-BE49-F238E27FC236}">
                <a16:creationId xmlns:a16="http://schemas.microsoft.com/office/drawing/2014/main" id="{7920CBA6-EFB1-4638-AAED-DB86FA492511}"/>
              </a:ext>
            </a:extLst>
          </p:cNvPr>
          <p:cNvSpPr/>
          <p:nvPr/>
        </p:nvSpPr>
        <p:spPr>
          <a:xfrm>
            <a:off x="3566820" y="1206504"/>
            <a:ext cx="305574" cy="1444487"/>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4" name="Rectángulo 33">
            <a:extLst>
              <a:ext uri="{FF2B5EF4-FFF2-40B4-BE49-F238E27FC236}">
                <a16:creationId xmlns:a16="http://schemas.microsoft.com/office/drawing/2014/main" id="{CC71E84F-E77C-4D1C-84E1-5D02830158F6}"/>
              </a:ext>
            </a:extLst>
          </p:cNvPr>
          <p:cNvSpPr/>
          <p:nvPr/>
        </p:nvSpPr>
        <p:spPr>
          <a:xfrm>
            <a:off x="7392103" y="871219"/>
            <a:ext cx="1018932" cy="707886"/>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rPr>
              <a:t>223</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rPr>
              <a:t>Extintos</a:t>
            </a:r>
          </a:p>
        </p:txBody>
      </p:sp>
      <p:sp>
        <p:nvSpPr>
          <p:cNvPr id="35" name="Rectángulo 34">
            <a:extLst>
              <a:ext uri="{FF2B5EF4-FFF2-40B4-BE49-F238E27FC236}">
                <a16:creationId xmlns:a16="http://schemas.microsoft.com/office/drawing/2014/main" id="{99CC7357-4368-42C7-8E2A-D75A38398953}"/>
              </a:ext>
            </a:extLst>
          </p:cNvPr>
          <p:cNvSpPr/>
          <p:nvPr/>
        </p:nvSpPr>
        <p:spPr>
          <a:xfrm>
            <a:off x="7285611" y="2312232"/>
            <a:ext cx="1329916" cy="707886"/>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rPr>
              <a:t>1.510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rPr>
              <a:t>En proceso</a:t>
            </a:r>
          </a:p>
        </p:txBody>
      </p:sp>
      <p:sp>
        <p:nvSpPr>
          <p:cNvPr id="36" name="Abrir llave 35">
            <a:extLst>
              <a:ext uri="{FF2B5EF4-FFF2-40B4-BE49-F238E27FC236}">
                <a16:creationId xmlns:a16="http://schemas.microsoft.com/office/drawing/2014/main" id="{F041EB10-F42D-46A0-8C73-35918A55469A}"/>
              </a:ext>
            </a:extLst>
          </p:cNvPr>
          <p:cNvSpPr/>
          <p:nvPr/>
        </p:nvSpPr>
        <p:spPr>
          <a:xfrm>
            <a:off x="6932653" y="1210273"/>
            <a:ext cx="305574" cy="1444487"/>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7" name="Rectángulo 36">
            <a:extLst>
              <a:ext uri="{FF2B5EF4-FFF2-40B4-BE49-F238E27FC236}">
                <a16:creationId xmlns:a16="http://schemas.microsoft.com/office/drawing/2014/main" id="{386A94BC-4D39-4A38-8D4D-1F345649A075}"/>
              </a:ext>
            </a:extLst>
          </p:cNvPr>
          <p:cNvSpPr/>
          <p:nvPr/>
        </p:nvSpPr>
        <p:spPr>
          <a:xfrm>
            <a:off x="7441103" y="3086450"/>
            <a:ext cx="1018932" cy="400110"/>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rPr>
              <a:t>87%</a:t>
            </a:r>
          </a:p>
        </p:txBody>
      </p:sp>
      <p:sp>
        <p:nvSpPr>
          <p:cNvPr id="38" name="Rectángulo 37">
            <a:extLst>
              <a:ext uri="{FF2B5EF4-FFF2-40B4-BE49-F238E27FC236}">
                <a16:creationId xmlns:a16="http://schemas.microsoft.com/office/drawing/2014/main" id="{293CB7D7-F17A-4B1E-97C8-5649E5151537}"/>
              </a:ext>
            </a:extLst>
          </p:cNvPr>
          <p:cNvSpPr/>
          <p:nvPr/>
        </p:nvSpPr>
        <p:spPr>
          <a:xfrm>
            <a:off x="4075270" y="3031826"/>
            <a:ext cx="1018932" cy="400110"/>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rPr>
              <a:t>86%</a:t>
            </a:r>
          </a:p>
        </p:txBody>
      </p:sp>
      <p:sp>
        <p:nvSpPr>
          <p:cNvPr id="41" name="Rectángulo 40">
            <a:extLst>
              <a:ext uri="{FF2B5EF4-FFF2-40B4-BE49-F238E27FC236}">
                <a16:creationId xmlns:a16="http://schemas.microsoft.com/office/drawing/2014/main" id="{33AA16B5-F367-4A71-A63C-46690A961CEB}"/>
              </a:ext>
            </a:extLst>
          </p:cNvPr>
          <p:cNvSpPr/>
          <p:nvPr/>
        </p:nvSpPr>
        <p:spPr>
          <a:xfrm>
            <a:off x="8851543" y="1575336"/>
            <a:ext cx="1308500" cy="707886"/>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rPr>
              <a:t>5.405</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rPr>
              <a:t>Transporte</a:t>
            </a:r>
          </a:p>
        </p:txBody>
      </p:sp>
      <p:sp>
        <p:nvSpPr>
          <p:cNvPr id="42" name="Rectángulo 41">
            <a:extLst>
              <a:ext uri="{FF2B5EF4-FFF2-40B4-BE49-F238E27FC236}">
                <a16:creationId xmlns:a16="http://schemas.microsoft.com/office/drawing/2014/main" id="{11DCE5B3-8774-4F18-B77F-4398BA84334C}"/>
              </a:ext>
            </a:extLst>
          </p:cNvPr>
          <p:cNvSpPr/>
          <p:nvPr/>
        </p:nvSpPr>
        <p:spPr>
          <a:xfrm>
            <a:off x="10621507" y="870096"/>
            <a:ext cx="1018932" cy="707886"/>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rPr>
              <a:t>833</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rPr>
              <a:t>Extintos</a:t>
            </a:r>
          </a:p>
        </p:txBody>
      </p:sp>
      <p:sp>
        <p:nvSpPr>
          <p:cNvPr id="43" name="Rectángulo 42">
            <a:extLst>
              <a:ext uri="{FF2B5EF4-FFF2-40B4-BE49-F238E27FC236}">
                <a16:creationId xmlns:a16="http://schemas.microsoft.com/office/drawing/2014/main" id="{C29DA3DF-DE2A-456A-8F9B-C9294B80E5B2}"/>
              </a:ext>
            </a:extLst>
          </p:cNvPr>
          <p:cNvSpPr/>
          <p:nvPr/>
        </p:nvSpPr>
        <p:spPr>
          <a:xfrm>
            <a:off x="10515015" y="2311109"/>
            <a:ext cx="1329916" cy="707886"/>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rPr>
              <a:t>4.572</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rPr>
              <a:t>En proceso</a:t>
            </a:r>
          </a:p>
        </p:txBody>
      </p:sp>
      <p:sp>
        <p:nvSpPr>
          <p:cNvPr id="44" name="Abrir llave 43">
            <a:extLst>
              <a:ext uri="{FF2B5EF4-FFF2-40B4-BE49-F238E27FC236}">
                <a16:creationId xmlns:a16="http://schemas.microsoft.com/office/drawing/2014/main" id="{393A0634-07FA-439F-94EF-7BC478CE461D}"/>
              </a:ext>
            </a:extLst>
          </p:cNvPr>
          <p:cNvSpPr/>
          <p:nvPr/>
        </p:nvSpPr>
        <p:spPr>
          <a:xfrm>
            <a:off x="10162057" y="1209150"/>
            <a:ext cx="305574" cy="1444487"/>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5" name="Rectángulo 44">
            <a:extLst>
              <a:ext uri="{FF2B5EF4-FFF2-40B4-BE49-F238E27FC236}">
                <a16:creationId xmlns:a16="http://schemas.microsoft.com/office/drawing/2014/main" id="{C1368F88-DDAC-43DB-9ACE-227F733DFB79}"/>
              </a:ext>
            </a:extLst>
          </p:cNvPr>
          <p:cNvSpPr/>
          <p:nvPr/>
        </p:nvSpPr>
        <p:spPr>
          <a:xfrm>
            <a:off x="10670507" y="3085327"/>
            <a:ext cx="1018932" cy="400110"/>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rPr>
              <a:t>85%</a:t>
            </a:r>
          </a:p>
        </p:txBody>
      </p:sp>
      <p:cxnSp>
        <p:nvCxnSpPr>
          <p:cNvPr id="46" name="Conector recto 45">
            <a:extLst>
              <a:ext uri="{FF2B5EF4-FFF2-40B4-BE49-F238E27FC236}">
                <a16:creationId xmlns:a16="http://schemas.microsoft.com/office/drawing/2014/main" id="{014C2F28-F268-48AB-A2BC-F6A98F3FE574}"/>
              </a:ext>
            </a:extLst>
          </p:cNvPr>
          <p:cNvCxnSpPr>
            <a:cxnSpLocks/>
          </p:cNvCxnSpPr>
          <p:nvPr/>
        </p:nvCxnSpPr>
        <p:spPr>
          <a:xfrm>
            <a:off x="5427329" y="867450"/>
            <a:ext cx="20256" cy="4578007"/>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47" name="Conector recto 46">
            <a:extLst>
              <a:ext uri="{FF2B5EF4-FFF2-40B4-BE49-F238E27FC236}">
                <a16:creationId xmlns:a16="http://schemas.microsoft.com/office/drawing/2014/main" id="{9D321DFE-9E89-4E0A-BC77-48A475040DD3}"/>
              </a:ext>
            </a:extLst>
          </p:cNvPr>
          <p:cNvCxnSpPr>
            <a:cxnSpLocks/>
          </p:cNvCxnSpPr>
          <p:nvPr/>
        </p:nvCxnSpPr>
        <p:spPr>
          <a:xfrm>
            <a:off x="8743238" y="867450"/>
            <a:ext cx="32220" cy="4578007"/>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48" name="Conector recto 47">
            <a:extLst>
              <a:ext uri="{FF2B5EF4-FFF2-40B4-BE49-F238E27FC236}">
                <a16:creationId xmlns:a16="http://schemas.microsoft.com/office/drawing/2014/main" id="{02378A49-022B-418A-B5E9-6A5821D4C21E}"/>
              </a:ext>
            </a:extLst>
          </p:cNvPr>
          <p:cNvCxnSpPr>
            <a:cxnSpLocks/>
          </p:cNvCxnSpPr>
          <p:nvPr/>
        </p:nvCxnSpPr>
        <p:spPr>
          <a:xfrm flipH="1" flipV="1">
            <a:off x="2216099" y="3726817"/>
            <a:ext cx="9644597" cy="10296"/>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53" name="Rectángulo 52">
            <a:extLst>
              <a:ext uri="{FF2B5EF4-FFF2-40B4-BE49-F238E27FC236}">
                <a16:creationId xmlns:a16="http://schemas.microsoft.com/office/drawing/2014/main" id="{63B4D040-195A-434C-BDD8-09E078119E90}"/>
              </a:ext>
            </a:extLst>
          </p:cNvPr>
          <p:cNvSpPr/>
          <p:nvPr/>
        </p:nvSpPr>
        <p:spPr>
          <a:xfrm>
            <a:off x="2771048" y="3931189"/>
            <a:ext cx="1898789" cy="1015663"/>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rPr>
              <a:t>Inmuebles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rPr>
              <a:t>Enajenados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rPr>
              <a:t>Tempranamente</a:t>
            </a:r>
          </a:p>
        </p:txBody>
      </p:sp>
      <p:sp>
        <p:nvSpPr>
          <p:cNvPr id="57" name="Rectángulo 56">
            <a:extLst>
              <a:ext uri="{FF2B5EF4-FFF2-40B4-BE49-F238E27FC236}">
                <a16:creationId xmlns:a16="http://schemas.microsoft.com/office/drawing/2014/main" id="{03DE44B8-8995-426B-8F36-B97C261695A7}"/>
              </a:ext>
            </a:extLst>
          </p:cNvPr>
          <p:cNvSpPr/>
          <p:nvPr/>
        </p:nvSpPr>
        <p:spPr>
          <a:xfrm>
            <a:off x="2796459" y="4873884"/>
            <a:ext cx="1825821" cy="707886"/>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rPr>
              <a:t>$ 89.676</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rPr>
              <a:t>Reserva Técnica</a:t>
            </a:r>
          </a:p>
        </p:txBody>
      </p:sp>
      <p:sp>
        <p:nvSpPr>
          <p:cNvPr id="59" name="Rectángulo 58">
            <a:extLst>
              <a:ext uri="{FF2B5EF4-FFF2-40B4-BE49-F238E27FC236}">
                <a16:creationId xmlns:a16="http://schemas.microsoft.com/office/drawing/2014/main" id="{540E56B1-5875-41DB-9D69-B9B6E1428630}"/>
              </a:ext>
            </a:extLst>
          </p:cNvPr>
          <p:cNvSpPr/>
          <p:nvPr/>
        </p:nvSpPr>
        <p:spPr>
          <a:xfrm>
            <a:off x="6208502" y="3911572"/>
            <a:ext cx="1898789" cy="1015663"/>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rPr>
              <a:t>Sociedades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rPr>
              <a:t>Enajenados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rPr>
              <a:t>Tempranamente</a:t>
            </a:r>
          </a:p>
        </p:txBody>
      </p:sp>
      <p:sp>
        <p:nvSpPr>
          <p:cNvPr id="60" name="Rectángulo 59">
            <a:extLst>
              <a:ext uri="{FF2B5EF4-FFF2-40B4-BE49-F238E27FC236}">
                <a16:creationId xmlns:a16="http://schemas.microsoft.com/office/drawing/2014/main" id="{85AF04E6-2253-4D47-BF43-C17C7BD534A9}"/>
              </a:ext>
            </a:extLst>
          </p:cNvPr>
          <p:cNvSpPr/>
          <p:nvPr/>
        </p:nvSpPr>
        <p:spPr>
          <a:xfrm>
            <a:off x="6233913" y="4840619"/>
            <a:ext cx="1825821" cy="707886"/>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rPr>
              <a:t>$ 275,900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rPr>
              <a:t>Reserva Técnica</a:t>
            </a:r>
          </a:p>
        </p:txBody>
      </p:sp>
      <p:sp>
        <p:nvSpPr>
          <p:cNvPr id="61" name="Rectángulo 60">
            <a:extLst>
              <a:ext uri="{FF2B5EF4-FFF2-40B4-BE49-F238E27FC236}">
                <a16:creationId xmlns:a16="http://schemas.microsoft.com/office/drawing/2014/main" id="{74909621-6057-43EE-B2BE-079D0DA86285}"/>
              </a:ext>
            </a:extLst>
          </p:cNvPr>
          <p:cNvSpPr/>
          <p:nvPr/>
        </p:nvSpPr>
        <p:spPr>
          <a:xfrm>
            <a:off x="9491936" y="3915376"/>
            <a:ext cx="1898789" cy="1015663"/>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rPr>
              <a:t>Muebles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rPr>
              <a:t>Enajenados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rPr>
              <a:t>Tempranamente</a:t>
            </a:r>
          </a:p>
        </p:txBody>
      </p:sp>
      <p:sp>
        <p:nvSpPr>
          <p:cNvPr id="62" name="Rectángulo 61">
            <a:extLst>
              <a:ext uri="{FF2B5EF4-FFF2-40B4-BE49-F238E27FC236}">
                <a16:creationId xmlns:a16="http://schemas.microsoft.com/office/drawing/2014/main" id="{FAD86C22-CE3A-49E6-99BE-2E3C1BD0BEB7}"/>
              </a:ext>
            </a:extLst>
          </p:cNvPr>
          <p:cNvSpPr/>
          <p:nvPr/>
        </p:nvSpPr>
        <p:spPr>
          <a:xfrm>
            <a:off x="9517347" y="4844426"/>
            <a:ext cx="1825821" cy="707886"/>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rPr>
              <a:t>$ 27.621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rPr>
              <a:t>Reserva Técnica</a:t>
            </a:r>
          </a:p>
        </p:txBody>
      </p:sp>
      <p:sp>
        <p:nvSpPr>
          <p:cNvPr id="2" name="Rectángulo 1">
            <a:extLst>
              <a:ext uri="{FF2B5EF4-FFF2-40B4-BE49-F238E27FC236}">
                <a16:creationId xmlns:a16="http://schemas.microsoft.com/office/drawing/2014/main" id="{A277E03A-6AD3-4250-BBE8-564919FBD998}"/>
              </a:ext>
            </a:extLst>
          </p:cNvPr>
          <p:cNvSpPr/>
          <p:nvPr/>
        </p:nvSpPr>
        <p:spPr>
          <a:xfrm>
            <a:off x="4349009" y="5833668"/>
            <a:ext cx="5441618" cy="584775"/>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3200" b="1" i="0" u="none" strike="noStrike" kern="1200" cap="none" spc="0" normalizeH="0" baseline="0" noProof="0" dirty="0">
                <a:ln w="0"/>
                <a:solidFill>
                  <a:srgbClr val="002060"/>
                </a:solidFill>
                <a:effectLst>
                  <a:outerShdw blurRad="38100" dist="19050" dir="2700000" algn="tl" rotWithShape="0">
                    <a:prstClr val="black">
                      <a:alpha val="40000"/>
                    </a:prstClr>
                  </a:outerShdw>
                </a:effectLst>
                <a:uLnTx/>
                <a:uFillTx/>
                <a:latin typeface="Calibri" panose="020F0502020204030204"/>
                <a:ea typeface="+mn-ea"/>
                <a:cs typeface="+mn-cs"/>
              </a:rPr>
              <a:t>Total Reserva Técnica $393.197</a:t>
            </a:r>
          </a:p>
        </p:txBody>
      </p:sp>
    </p:spTree>
    <p:extLst>
      <p:ext uri="{BB962C8B-B14F-4D97-AF65-F5344CB8AC3E}">
        <p14:creationId xmlns:p14="http://schemas.microsoft.com/office/powerpoint/2010/main" val="112799132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8" name="CuadroTexto 7"/>
          <p:cNvSpPr txBox="1"/>
          <p:nvPr/>
        </p:nvSpPr>
        <p:spPr>
          <a:xfrm>
            <a:off x="7235190" y="6520419"/>
            <a:ext cx="4578984" cy="307777"/>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s-ES" sz="1400" b="0" i="0" u="none" strike="noStrike" kern="1200" cap="none" spc="0" normalizeH="0" baseline="0" noProof="0" dirty="0">
                <a:ln>
                  <a:noFill/>
                </a:ln>
                <a:solidFill>
                  <a:srgbClr val="A9A8A9"/>
                </a:solidFill>
                <a:effectLst/>
                <a:uLnTx/>
                <a:uFillTx/>
                <a:latin typeface="Lato Regular"/>
                <a:ea typeface="+mn-ea"/>
                <a:cs typeface="Lato Regular"/>
              </a:rPr>
              <a:t>Presidencia</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5" name="Rectángulo 4">
            <a:extLst>
              <a:ext uri="{FF2B5EF4-FFF2-40B4-BE49-F238E27FC236}">
                <a16:creationId xmlns:a16="http://schemas.microsoft.com/office/drawing/2014/main" id="{D28D61EB-0320-4B23-B7BF-7E8D78EF16D3}"/>
              </a:ext>
            </a:extLst>
          </p:cNvPr>
          <p:cNvSpPr/>
          <p:nvPr/>
        </p:nvSpPr>
        <p:spPr>
          <a:xfrm>
            <a:off x="283936" y="1040986"/>
            <a:ext cx="11699517" cy="5386090"/>
          </a:xfrm>
          <a:prstGeom prst="rect">
            <a:avLst/>
          </a:prstGeom>
        </p:spPr>
        <p:txBody>
          <a:bodyPr wrap="square">
            <a:spAutoFit/>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kumimoji="0" lang="es-ES" sz="1400" b="0" i="0" u="none" strike="noStrike" kern="1200" cap="none" spc="0" normalizeH="0" baseline="0" noProof="0" dirty="0">
                <a:ln>
                  <a:noFill/>
                </a:ln>
                <a:solidFill>
                  <a:prstClr val="black"/>
                </a:solidFill>
                <a:effectLst/>
                <a:uLnTx/>
                <a:uFillTx/>
                <a:latin typeface="Calibri"/>
                <a:ea typeface="+mn-ea"/>
                <a:cs typeface="+mn-cs"/>
              </a:rPr>
              <a:t>Demanda contra el artículo 24 de la Ley 1849 de 2017, que modificó el artículo 93 de la Ley 1708 de 2014. El actor considera que la enajenación temprana desconoce los derechos de propiedad y debido proceso, así como la regulación constitucional de la extinción de dominio, </a:t>
            </a:r>
            <a:r>
              <a:rPr kumimoji="0" lang="es-ES" sz="1400" b="1" i="0" u="none" strike="noStrike" kern="1200" cap="none" spc="0" normalizeH="0" baseline="0" noProof="0" dirty="0">
                <a:ln>
                  <a:noFill/>
                </a:ln>
                <a:solidFill>
                  <a:prstClr val="black"/>
                </a:solidFill>
                <a:effectLst/>
                <a:uLnTx/>
                <a:uFillTx/>
                <a:latin typeface="Calibri"/>
                <a:ea typeface="+mn-ea"/>
                <a:cs typeface="+mn-cs"/>
              </a:rPr>
              <a:t>porque, a su juicio, la norma suprime la propiedad de esos bienes, sin que haya concluido el proceso con sentencia definitiva.</a:t>
            </a:r>
          </a:p>
          <a:p>
            <a:pPr marL="0" marR="0" lvl="0" indent="0" algn="just" defTabSz="457200" rtl="0" eaLnBrk="1" fontAlgn="base" latinLnBrk="0" hangingPunct="1">
              <a:lnSpc>
                <a:spcPct val="100000"/>
              </a:lnSpc>
              <a:spcBef>
                <a:spcPts val="0"/>
              </a:spcBef>
              <a:spcAft>
                <a:spcPts val="0"/>
              </a:spcAft>
              <a:buClrTx/>
              <a:buSzTx/>
              <a:buFontTx/>
              <a:buNone/>
              <a:tabLst/>
              <a:defRPr/>
            </a:pPr>
            <a:r>
              <a:rPr kumimoji="0" lang="es-ES" sz="1400" b="0" i="0" u="none" strike="noStrike" kern="1200" cap="none" spc="0" normalizeH="0" baseline="0" noProof="0" dirty="0">
                <a:ln>
                  <a:noFill/>
                </a:ln>
                <a:solidFill>
                  <a:prstClr val="black"/>
                </a:solidFill>
                <a:effectLst/>
                <a:uLnTx/>
                <a:uFillTx/>
                <a:latin typeface="Calibri"/>
                <a:ea typeface="+mn-ea"/>
                <a:cs typeface="+mn-cs"/>
              </a:rPr>
              <a:t> </a:t>
            </a:r>
          </a:p>
          <a:p>
            <a:pPr marL="0" marR="0" lvl="0" indent="0" algn="just" defTabSz="457200" rtl="0" eaLnBrk="1" fontAlgn="base" latinLnBrk="0" hangingPunct="1">
              <a:lnSpc>
                <a:spcPct val="100000"/>
              </a:lnSpc>
              <a:spcBef>
                <a:spcPts val="0"/>
              </a:spcBef>
              <a:spcAft>
                <a:spcPts val="0"/>
              </a:spcAft>
              <a:buClrTx/>
              <a:buSzTx/>
              <a:buFontTx/>
              <a:buNone/>
              <a:tabLst/>
              <a:defRPr/>
            </a:pPr>
            <a:r>
              <a:rPr kumimoji="0" lang="es-ES" sz="1400" b="0" i="1" u="none" strike="noStrike" kern="1200" cap="none" spc="0" normalizeH="0" baseline="0" noProof="0" dirty="0">
                <a:ln>
                  <a:noFill/>
                </a:ln>
                <a:solidFill>
                  <a:prstClr val="black"/>
                </a:solidFill>
                <a:effectLst/>
                <a:uLnTx/>
                <a:uFillTx/>
                <a:latin typeface="Calibri"/>
                <a:ea typeface="+mn-ea"/>
                <a:cs typeface="+mn-cs"/>
              </a:rPr>
              <a:t>La medida seleccionada por el legislador </a:t>
            </a:r>
            <a:r>
              <a:rPr kumimoji="0" lang="es-ES" sz="1800" b="1" i="1" u="sng" strike="noStrike" kern="1200" cap="none" spc="0" normalizeH="0" baseline="0" noProof="0" dirty="0">
                <a:ln>
                  <a:noFill/>
                </a:ln>
                <a:solidFill>
                  <a:prstClr val="black"/>
                </a:solidFill>
                <a:effectLst/>
                <a:uLnTx/>
                <a:uFillTx/>
                <a:latin typeface="Calibri"/>
                <a:ea typeface="+mn-ea"/>
                <a:cs typeface="+mn-cs"/>
              </a:rPr>
              <a:t>es adecuada</a:t>
            </a:r>
            <a:r>
              <a:rPr kumimoji="0" lang="es-ES" sz="1400" b="0" i="1" u="none" strike="noStrike" kern="1200" cap="none" spc="0" normalizeH="0" baseline="0" noProof="0" dirty="0">
                <a:ln>
                  <a:noFill/>
                </a:ln>
                <a:solidFill>
                  <a:prstClr val="black"/>
                </a:solidFill>
                <a:effectLst/>
                <a:uLnTx/>
                <a:uFillTx/>
                <a:latin typeface="Calibri"/>
                <a:ea typeface="+mn-ea"/>
                <a:cs typeface="+mn-cs"/>
              </a:rPr>
              <a:t>, </a:t>
            </a:r>
            <a:r>
              <a:rPr kumimoji="0" lang="es-ES" sz="1400" b="1" i="1" u="none" strike="noStrike" kern="1200" cap="none" spc="0" normalizeH="0" baseline="0" noProof="0" dirty="0">
                <a:ln>
                  <a:noFill/>
                </a:ln>
                <a:solidFill>
                  <a:prstClr val="black"/>
                </a:solidFill>
                <a:effectLst/>
                <a:uLnTx/>
                <a:uFillTx/>
                <a:latin typeface="Calibri"/>
                <a:ea typeface="+mn-ea"/>
                <a:cs typeface="+mn-cs"/>
              </a:rPr>
              <a:t>por cuanto trasferir el derecho de dominio sobre los bienes objeto de medidas cautelares evita el desgaste de la administración y que ésta asuma cuantiosas erogaciones</a:t>
            </a:r>
            <a:r>
              <a:rPr kumimoji="0" lang="es-ES" sz="1400" b="0" i="1" u="none" strike="noStrike" kern="1200" cap="none" spc="0" normalizeH="0" baseline="0" noProof="0" dirty="0">
                <a:ln>
                  <a:noFill/>
                </a:ln>
                <a:solidFill>
                  <a:prstClr val="black"/>
                </a:solidFill>
                <a:effectLst/>
                <a:uLnTx/>
                <a:uFillTx/>
                <a:latin typeface="Calibri"/>
                <a:ea typeface="+mn-ea"/>
                <a:cs typeface="+mn-cs"/>
              </a:rPr>
              <a:t>. Así mismo </a:t>
            </a:r>
            <a:r>
              <a:rPr kumimoji="0" lang="es-ES" sz="1800" b="1" i="1" u="sng" strike="noStrike" kern="1200" cap="none" spc="0" normalizeH="0" baseline="0" noProof="0" dirty="0">
                <a:ln>
                  <a:noFill/>
                </a:ln>
                <a:solidFill>
                  <a:prstClr val="black"/>
                </a:solidFill>
                <a:effectLst/>
                <a:uLnTx/>
                <a:uFillTx/>
                <a:latin typeface="Calibri"/>
                <a:ea typeface="+mn-ea"/>
                <a:cs typeface="+mn-cs"/>
              </a:rPr>
              <a:t>es necesaria</a:t>
            </a:r>
            <a:r>
              <a:rPr kumimoji="0" lang="es-ES" sz="1400" b="0" i="1" u="none" strike="noStrike" kern="1200" cap="none" spc="0" normalizeH="0" baseline="0" noProof="0" dirty="0">
                <a:ln>
                  <a:noFill/>
                </a:ln>
                <a:solidFill>
                  <a:prstClr val="black"/>
                </a:solidFill>
                <a:effectLst/>
                <a:uLnTx/>
                <a:uFillTx/>
                <a:latin typeface="Calibri"/>
                <a:ea typeface="+mn-ea"/>
                <a:cs typeface="+mn-cs"/>
              </a:rPr>
              <a:t>, </a:t>
            </a:r>
            <a:r>
              <a:rPr kumimoji="0" lang="es-ES" sz="1400" b="1" i="1" u="none" strike="noStrike" kern="1200" cap="none" spc="0" normalizeH="0" baseline="0" noProof="0" dirty="0">
                <a:ln>
                  <a:noFill/>
                </a:ln>
                <a:solidFill>
                  <a:prstClr val="black"/>
                </a:solidFill>
                <a:effectLst/>
                <a:uLnTx/>
                <a:uFillTx/>
                <a:latin typeface="Calibri"/>
                <a:ea typeface="+mn-ea"/>
                <a:cs typeface="+mn-cs"/>
              </a:rPr>
              <a:t>toda vez que es la alternativa menos lesiva para los derechos a la propiedad y al debido proceso que a la par garantiza el fin pretendido por la norma y protege los principios que éste entraña. El legislador probó ese medio a lo largo de 20 años y fue ajustando su alcance para aumentar su eficacia.</a:t>
            </a:r>
          </a:p>
          <a:p>
            <a:pPr marL="0" marR="0" lvl="0" indent="0" algn="just" defTabSz="457200" rtl="0" eaLnBrk="1" fontAlgn="base" latinLnBrk="0" hangingPunct="1">
              <a:lnSpc>
                <a:spcPct val="100000"/>
              </a:lnSpc>
              <a:spcBef>
                <a:spcPts val="0"/>
              </a:spcBef>
              <a:spcAft>
                <a:spcPts val="0"/>
              </a:spcAft>
              <a:buClrTx/>
              <a:buSzTx/>
              <a:buFontTx/>
              <a:buNone/>
              <a:tabLst/>
              <a:defRPr/>
            </a:pPr>
            <a:r>
              <a:rPr kumimoji="0" lang="es-ES" sz="1400" b="0" i="1" u="none" strike="noStrike" kern="1200" cap="none" spc="0" normalizeH="0" baseline="0" noProof="0" dirty="0">
                <a:ln>
                  <a:noFill/>
                </a:ln>
                <a:solidFill>
                  <a:prstClr val="black"/>
                </a:solidFill>
                <a:effectLst/>
                <a:uLnTx/>
                <a:uFillTx/>
                <a:latin typeface="Calibri"/>
                <a:ea typeface="+mn-ea"/>
                <a:cs typeface="+mn-cs"/>
              </a:rPr>
              <a:t> </a:t>
            </a:r>
          </a:p>
          <a:p>
            <a:pPr marL="0" marR="0" lvl="0" indent="0" algn="just" defTabSz="457200" rtl="0" eaLnBrk="1" fontAlgn="base" latinLnBrk="0" hangingPunct="1">
              <a:lnSpc>
                <a:spcPct val="100000"/>
              </a:lnSpc>
              <a:spcBef>
                <a:spcPts val="0"/>
              </a:spcBef>
              <a:spcAft>
                <a:spcPts val="0"/>
              </a:spcAft>
              <a:buClrTx/>
              <a:buSzTx/>
              <a:buFontTx/>
              <a:buNone/>
              <a:tabLst/>
              <a:defRPr/>
            </a:pPr>
            <a:r>
              <a:rPr kumimoji="0" lang="es-ES" sz="1400" b="0" i="1" u="none" strike="noStrike" kern="1200" cap="none" spc="0" normalizeH="0" baseline="0" noProof="0" dirty="0">
                <a:ln>
                  <a:noFill/>
                </a:ln>
                <a:solidFill>
                  <a:prstClr val="black"/>
                </a:solidFill>
                <a:effectLst/>
                <a:uLnTx/>
                <a:uFillTx/>
                <a:latin typeface="Calibri"/>
                <a:ea typeface="+mn-ea"/>
                <a:cs typeface="+mn-cs"/>
              </a:rPr>
              <a:t>De igual forma, es una hipótesis normativa que fue avalada por la Corte Constitucional en la Sentencia C-539 de 1997. A su vez, </a:t>
            </a:r>
            <a:r>
              <a:rPr kumimoji="0" lang="es-ES" sz="1400" b="1" i="1" u="none" strike="noStrike" kern="1200" cap="none" spc="0" normalizeH="0" baseline="0" noProof="0" dirty="0">
                <a:ln>
                  <a:noFill/>
                </a:ln>
                <a:solidFill>
                  <a:prstClr val="black"/>
                </a:solidFill>
                <a:effectLst/>
                <a:uLnTx/>
                <a:uFillTx/>
                <a:latin typeface="Calibri"/>
                <a:ea typeface="+mn-ea"/>
                <a:cs typeface="+mn-cs"/>
              </a:rPr>
              <a:t>la ley implementó medidas para reducir el nivel de interferencia que padecen los derechos a la propiedad y al debido proceso</a:t>
            </a:r>
            <a:r>
              <a:rPr kumimoji="0" lang="es-ES" sz="1400" b="0" i="1" u="none" strike="noStrike" kern="1200" cap="none" spc="0" normalizeH="0" baseline="0" noProof="0" dirty="0">
                <a:ln>
                  <a:noFill/>
                </a:ln>
                <a:solidFill>
                  <a:prstClr val="black"/>
                </a:solidFill>
                <a:effectLst/>
                <a:uLnTx/>
                <a:uFillTx/>
                <a:latin typeface="Calibri"/>
                <a:ea typeface="+mn-ea"/>
                <a:cs typeface="+mn-cs"/>
              </a:rPr>
              <a:t>, a saber: </a:t>
            </a:r>
          </a:p>
          <a:p>
            <a:pPr marL="0" marR="0" lvl="0" indent="0" algn="just" defTabSz="457200" rtl="0" eaLnBrk="1" fontAlgn="base" latinLnBrk="0" hangingPunct="1">
              <a:lnSpc>
                <a:spcPct val="100000"/>
              </a:lnSpc>
              <a:spcBef>
                <a:spcPts val="0"/>
              </a:spcBef>
              <a:spcAft>
                <a:spcPts val="0"/>
              </a:spcAft>
              <a:buClrTx/>
              <a:buSzTx/>
              <a:buFontTx/>
              <a:buNone/>
              <a:tabLst/>
              <a:defRPr/>
            </a:pPr>
            <a:endParaRPr kumimoji="0" lang="es-ES" sz="1400" b="0" i="1" u="none" strike="noStrike" kern="1200" cap="none" spc="0" normalizeH="0" baseline="0" noProof="0" dirty="0">
              <a:ln>
                <a:noFill/>
              </a:ln>
              <a:solidFill>
                <a:prstClr val="black"/>
              </a:solidFill>
              <a:effectLst/>
              <a:uLnTx/>
              <a:uFillTx/>
              <a:latin typeface="Calibri"/>
              <a:ea typeface="+mn-ea"/>
              <a:cs typeface="+mn-cs"/>
            </a:endParaRPr>
          </a:p>
          <a:p>
            <a:pPr marL="400050" marR="0" lvl="0" indent="-400050" algn="just" defTabSz="457200" rtl="0" eaLnBrk="1" fontAlgn="base" latinLnBrk="0" hangingPunct="1">
              <a:lnSpc>
                <a:spcPct val="100000"/>
              </a:lnSpc>
              <a:spcBef>
                <a:spcPts val="0"/>
              </a:spcBef>
              <a:spcAft>
                <a:spcPts val="0"/>
              </a:spcAft>
              <a:buClrTx/>
              <a:buSzTx/>
              <a:buFontTx/>
              <a:buAutoNum type="romanLcParenR"/>
              <a:tabLst/>
              <a:defRPr/>
            </a:pPr>
            <a:r>
              <a:rPr kumimoji="0" lang="es-ES" sz="1400" b="0" i="1" u="none" strike="noStrike" kern="1200" cap="none" spc="0" normalizeH="0" baseline="0" noProof="0" dirty="0">
                <a:ln>
                  <a:noFill/>
                </a:ln>
                <a:solidFill>
                  <a:prstClr val="black"/>
                </a:solidFill>
                <a:effectLst/>
                <a:uLnTx/>
                <a:uFillTx/>
                <a:latin typeface="Calibri"/>
                <a:ea typeface="+mn-ea"/>
                <a:cs typeface="+mn-cs"/>
              </a:rPr>
              <a:t>La autorización judicial indirecta de la enajenación, representada en las medidas cautelares, que tienen un control integral por parte del juez de extinción de dominio; </a:t>
            </a:r>
          </a:p>
          <a:p>
            <a:pPr marL="400050" marR="0" lvl="0" indent="-400050" algn="just" defTabSz="457200" rtl="0" eaLnBrk="1" fontAlgn="base" latinLnBrk="0" hangingPunct="1">
              <a:lnSpc>
                <a:spcPct val="100000"/>
              </a:lnSpc>
              <a:spcBef>
                <a:spcPts val="0"/>
              </a:spcBef>
              <a:spcAft>
                <a:spcPts val="0"/>
              </a:spcAft>
              <a:buClrTx/>
              <a:buSzTx/>
              <a:buFontTx/>
              <a:buAutoNum type="romanLcParenR"/>
              <a:tabLst/>
              <a:defRPr/>
            </a:pPr>
            <a:r>
              <a:rPr kumimoji="0" lang="es-ES" sz="1400" b="0" i="1" u="none" strike="noStrike" kern="1200" cap="none" spc="0" normalizeH="0" baseline="0" noProof="0" dirty="0">
                <a:ln>
                  <a:noFill/>
                </a:ln>
                <a:solidFill>
                  <a:prstClr val="black"/>
                </a:solidFill>
                <a:effectLst/>
                <a:uLnTx/>
                <a:uFillTx/>
                <a:latin typeface="Calibri"/>
                <a:ea typeface="+mn-ea"/>
                <a:cs typeface="+mn-cs"/>
              </a:rPr>
              <a:t>La existencia de causales legales de activación de la medida de venta anticipada, hipótesis que son de interpretación restrictiva y de aplicación rigurosa; </a:t>
            </a:r>
          </a:p>
          <a:p>
            <a:pPr marL="400050" marR="0" lvl="0" indent="-400050" algn="just" defTabSz="457200" rtl="0" eaLnBrk="1" fontAlgn="base" latinLnBrk="0" hangingPunct="1">
              <a:lnSpc>
                <a:spcPct val="100000"/>
              </a:lnSpc>
              <a:spcBef>
                <a:spcPts val="0"/>
              </a:spcBef>
              <a:spcAft>
                <a:spcPts val="0"/>
              </a:spcAft>
              <a:buClrTx/>
              <a:buSzTx/>
              <a:buFontTx/>
              <a:buAutoNum type="romanLcParenR"/>
              <a:tabLst/>
              <a:defRPr/>
            </a:pPr>
            <a:r>
              <a:rPr kumimoji="0" lang="es-ES" sz="1400" b="0" i="1" u="none" strike="noStrike" kern="1200" cap="none" spc="0" normalizeH="0" baseline="0" noProof="0" dirty="0">
                <a:ln>
                  <a:noFill/>
                </a:ln>
                <a:solidFill>
                  <a:prstClr val="black"/>
                </a:solidFill>
                <a:effectLst/>
                <a:uLnTx/>
                <a:uFillTx/>
                <a:latin typeface="Calibri"/>
                <a:ea typeface="+mn-ea"/>
                <a:cs typeface="+mn-cs"/>
              </a:rPr>
              <a:t>La enajenación se encuentra sujeta a la autorización de un Comité conformado por un representante de la Presidencia de la República, un representante del Ministerio de Hacienda y Crédito Público y un representante del Ministerio de Justicia y del Derecho y la Sociedad de Activos Especiales SAS, el cual fundamenta su decisión en un concepto técnico de costo-beneficio; y </a:t>
            </a:r>
          </a:p>
          <a:p>
            <a:pPr marL="400050" marR="0" lvl="0" indent="-400050" algn="just" defTabSz="457200" rtl="0" eaLnBrk="1" fontAlgn="base" latinLnBrk="0" hangingPunct="1">
              <a:lnSpc>
                <a:spcPct val="100000"/>
              </a:lnSpc>
              <a:spcBef>
                <a:spcPts val="0"/>
              </a:spcBef>
              <a:spcAft>
                <a:spcPts val="0"/>
              </a:spcAft>
              <a:buClrTx/>
              <a:buSzTx/>
              <a:buFontTx/>
              <a:buAutoNum type="romanLcParenR"/>
              <a:tabLst/>
              <a:defRPr/>
            </a:pPr>
            <a:r>
              <a:rPr kumimoji="0" lang="es-ES" sz="1400" b="0" i="1" u="none" strike="noStrike" kern="1200" cap="none" spc="0" normalizeH="0" baseline="0" noProof="0" dirty="0">
                <a:ln>
                  <a:noFill/>
                </a:ln>
                <a:solidFill>
                  <a:prstClr val="black"/>
                </a:solidFill>
                <a:effectLst/>
                <a:uLnTx/>
                <a:uFillTx/>
                <a:latin typeface="Calibri"/>
                <a:ea typeface="+mn-ea"/>
                <a:cs typeface="+mn-cs"/>
              </a:rPr>
              <a:t>La compensación por  enajenar de manera temprana los bienes antes de la sentencia.</a:t>
            </a:r>
          </a:p>
          <a:p>
            <a:pPr marL="0" marR="0" lvl="0" indent="0" algn="just" defTabSz="457200" rtl="0" eaLnBrk="1" fontAlgn="base" latinLnBrk="0" hangingPunct="1">
              <a:lnSpc>
                <a:spcPct val="100000"/>
              </a:lnSpc>
              <a:spcBef>
                <a:spcPts val="0"/>
              </a:spcBef>
              <a:spcAft>
                <a:spcPts val="0"/>
              </a:spcAft>
              <a:buClrTx/>
              <a:buSzTx/>
              <a:buFontTx/>
              <a:buNone/>
              <a:tabLst/>
              <a:defRPr/>
            </a:pPr>
            <a:r>
              <a:rPr kumimoji="0" lang="es-ES" sz="1400" b="0" i="1" u="none" strike="noStrike" kern="1200" cap="none" spc="0" normalizeH="0" baseline="0" noProof="0" dirty="0">
                <a:ln>
                  <a:noFill/>
                </a:ln>
                <a:solidFill>
                  <a:prstClr val="black"/>
                </a:solidFill>
                <a:effectLst/>
                <a:uLnTx/>
                <a:uFillTx/>
                <a:latin typeface="Calibri"/>
                <a:ea typeface="+mn-ea"/>
                <a:cs typeface="+mn-cs"/>
              </a:rPr>
              <a:t> </a:t>
            </a:r>
          </a:p>
          <a:p>
            <a:pPr marL="0" marR="0" lvl="0" indent="0" algn="just" defTabSz="457200" rtl="0" eaLnBrk="1" fontAlgn="base" latinLnBrk="0" hangingPunct="1">
              <a:lnSpc>
                <a:spcPct val="100000"/>
              </a:lnSpc>
              <a:spcBef>
                <a:spcPts val="0"/>
              </a:spcBef>
              <a:spcAft>
                <a:spcPts val="0"/>
              </a:spcAft>
              <a:buClrTx/>
              <a:buSzTx/>
              <a:buFontTx/>
              <a:buNone/>
              <a:tabLst/>
              <a:defRPr/>
            </a:pPr>
            <a:r>
              <a:rPr kumimoji="0" lang="es-ES" sz="1400" b="0" i="1" u="none" strike="noStrike" kern="1200" cap="none" spc="0" normalizeH="0" baseline="0" noProof="0" dirty="0">
                <a:ln>
                  <a:noFill/>
                </a:ln>
                <a:solidFill>
                  <a:prstClr val="black"/>
                </a:solidFill>
                <a:effectLst/>
                <a:uLnTx/>
                <a:uFillTx/>
                <a:latin typeface="Calibri"/>
                <a:ea typeface="+mn-ea"/>
                <a:cs typeface="+mn-cs"/>
              </a:rPr>
              <a:t>La enajenación temprana tampoco desconoce la presunción de inocencia y la naturaleza de la acción de la extinción de dominio, en razón de que no implica declarar ilegitimo el título. En realidad </a:t>
            </a:r>
            <a:r>
              <a:rPr kumimoji="0" lang="es-ES" sz="1400" b="1" i="1" u="none" strike="noStrike" kern="1200" cap="none" spc="0" normalizeH="0" baseline="0" noProof="0" dirty="0">
                <a:ln>
                  <a:noFill/>
                </a:ln>
                <a:solidFill>
                  <a:prstClr val="black"/>
                </a:solidFill>
                <a:effectLst/>
                <a:uLnTx/>
                <a:uFillTx/>
                <a:latin typeface="Calibri"/>
                <a:ea typeface="+mn-ea"/>
                <a:cs typeface="+mn-cs"/>
              </a:rPr>
              <a:t>es una forma de administrar los bienes sujetos a medidas cautelares que tiene en cuenta el derecho de propiedad, al reconocer una compensación, porque el interesado no fue derrotado en el juicio</a:t>
            </a:r>
            <a:r>
              <a:rPr kumimoji="0" lang="es-ES" sz="1400" b="0" i="1" u="none" strike="noStrike" kern="1200" cap="none" spc="0" normalizeH="0" baseline="0" noProof="0" dirty="0">
                <a:ln>
                  <a:noFill/>
                </a:ln>
                <a:solidFill>
                  <a:prstClr val="black"/>
                </a:solidFill>
                <a:effectLst/>
                <a:uLnTx/>
                <a:uFillTx/>
                <a:latin typeface="Calibri"/>
                <a:ea typeface="+mn-ea"/>
                <a:cs typeface="+mn-cs"/>
              </a:rPr>
              <a:t>. Se trata una medida proporcional y razonable que tiene en cuenta los principios en juego.</a:t>
            </a:r>
          </a:p>
        </p:txBody>
      </p:sp>
      <p:sp>
        <p:nvSpPr>
          <p:cNvPr id="64" name="CuadroTexto 63">
            <a:extLst>
              <a:ext uri="{FF2B5EF4-FFF2-40B4-BE49-F238E27FC236}">
                <a16:creationId xmlns:a16="http://schemas.microsoft.com/office/drawing/2014/main" id="{B90E8D3B-27A7-4E5B-83FC-45B15FA1A69C}"/>
              </a:ext>
            </a:extLst>
          </p:cNvPr>
          <p:cNvSpPr txBox="1"/>
          <p:nvPr/>
        </p:nvSpPr>
        <p:spPr>
          <a:xfrm>
            <a:off x="378939" y="66202"/>
            <a:ext cx="9143999" cy="89255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S" sz="2800" b="1" i="0" u="none" strike="noStrike" kern="1200" cap="none" spc="0" normalizeH="0" baseline="0" noProof="0" dirty="0">
                <a:ln>
                  <a:noFill/>
                </a:ln>
                <a:solidFill>
                  <a:srgbClr val="000A8B"/>
                </a:solidFill>
                <a:effectLst/>
                <a:uLnTx/>
                <a:uFillTx/>
                <a:latin typeface="Calibri"/>
                <a:ea typeface="+mn-ea"/>
                <a:cs typeface="+mn-cs"/>
              </a:rPr>
              <a:t>Sentencia C-357/19</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S" sz="2400" b="1" i="0" u="none" strike="noStrike" kern="1200" cap="none" spc="0" normalizeH="0" baseline="0" noProof="0" dirty="0">
                <a:ln>
                  <a:noFill/>
                </a:ln>
                <a:solidFill>
                  <a:srgbClr val="000A8B"/>
                </a:solidFill>
                <a:effectLst/>
                <a:uLnTx/>
                <a:uFillTx/>
                <a:latin typeface="Calibri"/>
                <a:ea typeface="+mn-ea"/>
                <a:cs typeface="+mn-cs"/>
              </a:rPr>
              <a:t>Declara Exequible la Enajenación Temprana</a:t>
            </a:r>
          </a:p>
        </p:txBody>
      </p:sp>
    </p:spTree>
    <p:extLst>
      <p:ext uri="{BB962C8B-B14F-4D97-AF65-F5344CB8AC3E}">
        <p14:creationId xmlns:p14="http://schemas.microsoft.com/office/powerpoint/2010/main" val="308280538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4" name="Rectángulo 7">
            <a:extLst>
              <a:ext uri="{FF2B5EF4-FFF2-40B4-BE49-F238E27FC236}">
                <a16:creationId xmlns:a16="http://schemas.microsoft.com/office/drawing/2014/main" id="{ABE5829D-389E-4EA2-98AA-F91E59F4B61E}"/>
              </a:ext>
            </a:extLst>
          </p:cNvPr>
          <p:cNvSpPr>
            <a:spLocks noChangeArrowheads="1"/>
          </p:cNvSpPr>
          <p:nvPr/>
        </p:nvSpPr>
        <p:spPr bwMode="auto">
          <a:xfrm>
            <a:off x="630516" y="1718618"/>
            <a:ext cx="11099409" cy="341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s-CO" sz="7200" b="1" i="0" u="none" strike="noStrike" kern="1200" cap="none" spc="0" normalizeH="0" baseline="0" noProof="0" dirty="0">
                <a:ln>
                  <a:noFill/>
                </a:ln>
                <a:solidFill>
                  <a:srgbClr val="000A8B"/>
                </a:solidFill>
                <a:effectLst/>
                <a:uLnTx/>
                <a:uFillTx/>
                <a:latin typeface="Calibri" panose="020F0502020204030204" pitchFamily="34" charset="0"/>
                <a:ea typeface="+mn-ea"/>
                <a:cs typeface="+mn-cs"/>
              </a:rPr>
              <a:t>Venta </a:t>
            </a:r>
          </a:p>
          <a:p>
            <a:pPr marL="0" marR="0" lvl="0" indent="0" algn="r" defTabSz="457200" rtl="0" eaLnBrk="1" fontAlgn="auto" latinLnBrk="0" hangingPunct="1">
              <a:lnSpc>
                <a:spcPct val="100000"/>
              </a:lnSpc>
              <a:spcBef>
                <a:spcPts val="0"/>
              </a:spcBef>
              <a:spcAft>
                <a:spcPts val="0"/>
              </a:spcAft>
              <a:buClrTx/>
              <a:buSzTx/>
              <a:buFontTx/>
              <a:buNone/>
              <a:tabLst/>
              <a:defRPr/>
            </a:pPr>
            <a:r>
              <a:rPr kumimoji="0" lang="es-CO" sz="7200" b="1" i="0" u="none" strike="noStrike" kern="1200" cap="none" spc="0" normalizeH="0" baseline="0" noProof="0" dirty="0">
                <a:ln>
                  <a:noFill/>
                </a:ln>
                <a:solidFill>
                  <a:srgbClr val="000A8B"/>
                </a:solidFill>
                <a:effectLst/>
                <a:uLnTx/>
                <a:uFillTx/>
                <a:latin typeface="Calibri" panose="020F0502020204030204" pitchFamily="34" charset="0"/>
                <a:ea typeface="+mn-ea"/>
                <a:cs typeface="+mn-cs"/>
              </a:rPr>
              <a:t>Masiva de </a:t>
            </a:r>
          </a:p>
          <a:p>
            <a:pPr marL="0" marR="0" lvl="0" indent="0" algn="r" defTabSz="457200" rtl="0" eaLnBrk="1" fontAlgn="auto" latinLnBrk="0" hangingPunct="1">
              <a:lnSpc>
                <a:spcPct val="100000"/>
              </a:lnSpc>
              <a:spcBef>
                <a:spcPts val="0"/>
              </a:spcBef>
              <a:spcAft>
                <a:spcPts val="0"/>
              </a:spcAft>
              <a:buClrTx/>
              <a:buSzTx/>
              <a:buFontTx/>
              <a:buNone/>
              <a:tabLst/>
              <a:defRPr/>
            </a:pPr>
            <a:r>
              <a:rPr kumimoji="0" lang="es-CO" sz="7200" b="1" i="0" u="none" strike="noStrike" kern="1200" cap="none" spc="0" normalizeH="0" baseline="0" noProof="0" dirty="0">
                <a:ln>
                  <a:noFill/>
                </a:ln>
                <a:solidFill>
                  <a:srgbClr val="000A8B"/>
                </a:solidFill>
                <a:effectLst/>
                <a:uLnTx/>
                <a:uFillTx/>
                <a:latin typeface="Calibri" panose="020F0502020204030204" pitchFamily="34" charset="0"/>
                <a:ea typeface="+mn-ea"/>
                <a:cs typeface="+mn-cs"/>
              </a:rPr>
              <a:t>Bienes</a:t>
            </a:r>
          </a:p>
        </p:txBody>
      </p:sp>
      <p:sp>
        <p:nvSpPr>
          <p:cNvPr id="7" name="Rectángulo 6">
            <a:extLst>
              <a:ext uri="{FF2B5EF4-FFF2-40B4-BE49-F238E27FC236}">
                <a16:creationId xmlns:a16="http://schemas.microsoft.com/office/drawing/2014/main" id="{50F7ED04-3313-439E-BDE0-0D699C410F7C}"/>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white"/>
              </a:solidFill>
              <a:effectLst/>
              <a:uLnTx/>
              <a:uFillTx/>
              <a:latin typeface="Calibri"/>
              <a:ea typeface="+mn-ea"/>
              <a:cs typeface="+mn-cs"/>
            </a:endParaRPr>
          </a:p>
        </p:txBody>
      </p:sp>
      <p:sp>
        <p:nvSpPr>
          <p:cNvPr id="10" name="CuadroTexto 9">
            <a:extLst>
              <a:ext uri="{FF2B5EF4-FFF2-40B4-BE49-F238E27FC236}">
                <a16:creationId xmlns:a16="http://schemas.microsoft.com/office/drawing/2014/main" id="{EC6FAB80-12E2-424E-A1B9-CF01AEB8CB0D}"/>
              </a:ext>
            </a:extLst>
          </p:cNvPr>
          <p:cNvSpPr txBox="1"/>
          <p:nvPr/>
        </p:nvSpPr>
        <p:spPr>
          <a:xfrm>
            <a:off x="7235190" y="6520419"/>
            <a:ext cx="4578984" cy="307777"/>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s-ES" sz="1400" b="0" i="0" u="none" strike="noStrike" kern="1200" cap="none" spc="0" normalizeH="0" baseline="0" noProof="0" dirty="0">
                <a:ln>
                  <a:noFill/>
                </a:ln>
                <a:solidFill>
                  <a:srgbClr val="A9A8A9"/>
                </a:solidFill>
                <a:effectLst/>
                <a:uLnTx/>
                <a:uFillTx/>
                <a:latin typeface="Lato Regular"/>
                <a:ea typeface="+mn-ea"/>
                <a:cs typeface="Lato Regular"/>
              </a:rPr>
              <a:t>Presidencia</a:t>
            </a:r>
          </a:p>
        </p:txBody>
      </p:sp>
    </p:spTree>
    <p:extLst>
      <p:ext uri="{BB962C8B-B14F-4D97-AF65-F5344CB8AC3E}">
        <p14:creationId xmlns:p14="http://schemas.microsoft.com/office/powerpoint/2010/main" val="48733650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uadroTexto 8">
            <a:extLst>
              <a:ext uri="{FF2B5EF4-FFF2-40B4-BE49-F238E27FC236}">
                <a16:creationId xmlns:a16="http://schemas.microsoft.com/office/drawing/2014/main" id="{B1957775-5D67-4AF1-A23D-C795B035AE95}"/>
              </a:ext>
            </a:extLst>
          </p:cNvPr>
          <p:cNvSpPr txBox="1"/>
          <p:nvPr/>
        </p:nvSpPr>
        <p:spPr>
          <a:xfrm>
            <a:off x="9663867" y="5841414"/>
            <a:ext cx="2515432" cy="553998"/>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CO" sz="1000" b="0" i="0" u="none" strike="noStrike" kern="1200" cap="none" spc="0" normalizeH="0" baseline="0" noProof="0" dirty="0">
                <a:ln>
                  <a:noFill/>
                </a:ln>
                <a:solidFill>
                  <a:prstClr val="black"/>
                </a:solidFill>
                <a:effectLst/>
                <a:uLnTx/>
                <a:uFillTx/>
                <a:latin typeface="Calibri"/>
                <a:ea typeface="+mn-ea"/>
                <a:cs typeface="+mn-cs"/>
              </a:rPr>
              <a:t>Información con Corte 30 de Agosto de 2018</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s-CO" sz="1000" b="0" i="0" u="none" strike="noStrike" kern="1200" cap="none" spc="0" normalizeH="0" baseline="0" noProof="0" dirty="0">
                <a:ln>
                  <a:noFill/>
                </a:ln>
                <a:solidFill>
                  <a:prstClr val="black"/>
                </a:solidFill>
                <a:effectLst/>
                <a:uLnTx/>
                <a:uFillTx/>
                <a:latin typeface="Calibri"/>
                <a:ea typeface="+mn-ea"/>
                <a:cs typeface="+mn-cs"/>
              </a:rPr>
              <a:t>Cifras en miles de millones de pesos</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CO" sz="1000" b="0" i="0" u="none" strike="noStrike" kern="1200" cap="none" spc="0" normalizeH="0" baseline="0" noProof="0" dirty="0">
              <a:ln>
                <a:noFill/>
              </a:ln>
              <a:solidFill>
                <a:prstClr val="black"/>
              </a:solidFill>
              <a:effectLst/>
              <a:uLnTx/>
              <a:uFillTx/>
              <a:latin typeface="Calibri"/>
              <a:ea typeface="+mn-ea"/>
              <a:cs typeface="+mn-cs"/>
            </a:endParaRPr>
          </a:p>
        </p:txBody>
      </p:sp>
      <p:sp>
        <p:nvSpPr>
          <p:cNvPr id="15" name="CuadroTexto 14">
            <a:extLst>
              <a:ext uri="{FF2B5EF4-FFF2-40B4-BE49-F238E27FC236}">
                <a16:creationId xmlns:a16="http://schemas.microsoft.com/office/drawing/2014/main" id="{E80D7C07-71EB-498D-A17C-76497BA7C44C}"/>
              </a:ext>
            </a:extLst>
          </p:cNvPr>
          <p:cNvSpPr txBox="1"/>
          <p:nvPr/>
        </p:nvSpPr>
        <p:spPr>
          <a:xfrm>
            <a:off x="1596886" y="5631279"/>
            <a:ext cx="4462760" cy="646331"/>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CO" sz="1800" b="0" i="0" u="none" strike="noStrike" kern="1200" cap="none" spc="0" normalizeH="0" baseline="0" noProof="0" dirty="0">
                <a:ln>
                  <a:noFill/>
                </a:ln>
                <a:solidFill>
                  <a:prstClr val="black"/>
                </a:solidFill>
                <a:effectLst/>
                <a:uLnTx/>
                <a:uFillTx/>
                <a:latin typeface="Calibri"/>
                <a:ea typeface="+mn-ea"/>
                <a:cs typeface="+mn-cs"/>
              </a:rPr>
              <a:t>Las Cifras de Valor Disponible son Constantes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s-CO" sz="1800" b="0" i="0" u="none" strike="noStrike" kern="1200" cap="none" spc="0" normalizeH="0" baseline="0" noProof="0" dirty="0">
                <a:ln>
                  <a:noFill/>
                </a:ln>
                <a:solidFill>
                  <a:prstClr val="black"/>
                </a:solidFill>
                <a:effectLst/>
                <a:uLnTx/>
                <a:uFillTx/>
                <a:latin typeface="Calibri"/>
                <a:ea typeface="+mn-ea"/>
                <a:cs typeface="+mn-cs"/>
              </a:rPr>
              <a:t>Las Cifras de Venta son Acumuladas</a:t>
            </a:r>
          </a:p>
        </p:txBody>
      </p:sp>
      <p:graphicFrame>
        <p:nvGraphicFramePr>
          <p:cNvPr id="13" name="Gráfico 12">
            <a:extLst>
              <a:ext uri="{FF2B5EF4-FFF2-40B4-BE49-F238E27FC236}">
                <a16:creationId xmlns:a16="http://schemas.microsoft.com/office/drawing/2014/main" id="{E61557AD-CF4D-4671-A118-987C0C78F1A7}"/>
              </a:ext>
            </a:extLst>
          </p:cNvPr>
          <p:cNvGraphicFramePr>
            <a:graphicFrameLocks/>
          </p:cNvGraphicFramePr>
          <p:nvPr/>
        </p:nvGraphicFramePr>
        <p:xfrm>
          <a:off x="556591" y="1733953"/>
          <a:ext cx="10906539" cy="3634436"/>
        </p:xfrm>
        <a:graphic>
          <a:graphicData uri="http://schemas.openxmlformats.org/drawingml/2006/chart">
            <c:chart xmlns:c="http://schemas.openxmlformats.org/drawingml/2006/chart" xmlns:r="http://schemas.openxmlformats.org/officeDocument/2006/relationships" r:id="rId2"/>
          </a:graphicData>
        </a:graphic>
      </p:graphicFrame>
      <p:sp>
        <p:nvSpPr>
          <p:cNvPr id="19" name="CuadroTexto 3">
            <a:extLst>
              <a:ext uri="{FF2B5EF4-FFF2-40B4-BE49-F238E27FC236}">
                <a16:creationId xmlns:a16="http://schemas.microsoft.com/office/drawing/2014/main" id="{2E26E71E-7BCB-423B-B6FB-785881B8DD7A}"/>
              </a:ext>
            </a:extLst>
          </p:cNvPr>
          <p:cNvSpPr txBox="1">
            <a:spLocks noChangeArrowheads="1"/>
          </p:cNvSpPr>
          <p:nvPr/>
        </p:nvSpPr>
        <p:spPr bwMode="auto">
          <a:xfrm>
            <a:off x="2315226" y="171348"/>
            <a:ext cx="5126323"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S" altLang="es-CO" sz="2800" b="1" i="0" u="none" strike="noStrike" kern="1200" cap="none" spc="0" normalizeH="0" baseline="0" noProof="0" dirty="0">
                <a:ln>
                  <a:noFill/>
                </a:ln>
                <a:solidFill>
                  <a:srgbClr val="002060"/>
                </a:solidFill>
                <a:effectLst/>
                <a:uLnTx/>
                <a:uFillTx/>
                <a:latin typeface="Calibri" panose="020F0502020204030204" pitchFamily="34" charset="0"/>
                <a:ea typeface="+mn-ea"/>
                <a:cs typeface="+mn-cs"/>
              </a:rPr>
              <a:t>Proyección de valor disponible para venta vs Proyección Ventas</a:t>
            </a:r>
            <a:endParaRPr kumimoji="0" lang="es-CO" altLang="es-CO" sz="2800" b="1" i="0" u="none" strike="noStrike" kern="1200" cap="none" spc="0" normalizeH="0" baseline="0" noProof="0" dirty="0">
              <a:ln>
                <a:noFill/>
              </a:ln>
              <a:solidFill>
                <a:srgbClr val="002060"/>
              </a:solidFill>
              <a:effectLst/>
              <a:uLnTx/>
              <a:uFillTx/>
              <a:latin typeface="Calibri" panose="020F0502020204030204" pitchFamily="34" charset="0"/>
              <a:ea typeface="+mn-ea"/>
              <a:cs typeface="+mn-cs"/>
            </a:endParaRPr>
          </a:p>
        </p:txBody>
      </p:sp>
      <p:pic>
        <p:nvPicPr>
          <p:cNvPr id="10" name="Imagen 9">
            <a:extLst>
              <a:ext uri="{FF2B5EF4-FFF2-40B4-BE49-F238E27FC236}">
                <a16:creationId xmlns:a16="http://schemas.microsoft.com/office/drawing/2014/main" id="{4C143B96-0F32-4512-9397-C2539BBF23F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617E493C-F9D0-48FD-9134-204D0B45E76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8" name="Rectángulo 7">
            <a:extLst>
              <a:ext uri="{FF2B5EF4-FFF2-40B4-BE49-F238E27FC236}">
                <a16:creationId xmlns:a16="http://schemas.microsoft.com/office/drawing/2014/main" id="{E9D57473-96A3-4104-9BB8-65988845A8A6}"/>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white"/>
              </a:solidFill>
              <a:effectLst/>
              <a:uLnTx/>
              <a:uFillTx/>
              <a:latin typeface="Calibri"/>
              <a:ea typeface="+mn-ea"/>
              <a:cs typeface="+mn-cs"/>
            </a:endParaRPr>
          </a:p>
        </p:txBody>
      </p:sp>
      <p:sp>
        <p:nvSpPr>
          <p:cNvPr id="12" name="CuadroTexto 11">
            <a:extLst>
              <a:ext uri="{FF2B5EF4-FFF2-40B4-BE49-F238E27FC236}">
                <a16:creationId xmlns:a16="http://schemas.microsoft.com/office/drawing/2014/main" id="{ED59CD0B-3D11-4203-BA38-67AF99BF45EB}"/>
              </a:ext>
            </a:extLst>
          </p:cNvPr>
          <p:cNvSpPr txBox="1"/>
          <p:nvPr/>
        </p:nvSpPr>
        <p:spPr>
          <a:xfrm>
            <a:off x="7235190" y="6520419"/>
            <a:ext cx="4578984" cy="307777"/>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s-ES" sz="1400" b="0" i="0" u="none" strike="noStrike" kern="1200" cap="none" spc="0" normalizeH="0" baseline="0" noProof="0" dirty="0">
                <a:ln>
                  <a:noFill/>
                </a:ln>
                <a:solidFill>
                  <a:srgbClr val="A9A8A9"/>
                </a:solidFill>
                <a:effectLst/>
                <a:uLnTx/>
                <a:uFillTx/>
                <a:latin typeface="Lato Regular"/>
                <a:ea typeface="+mn-ea"/>
                <a:cs typeface="Lato Regular"/>
              </a:rPr>
              <a:t>Presidencia</a:t>
            </a:r>
          </a:p>
        </p:txBody>
      </p:sp>
    </p:spTree>
    <p:extLst>
      <p:ext uri="{BB962C8B-B14F-4D97-AF65-F5344CB8AC3E}">
        <p14:creationId xmlns:p14="http://schemas.microsoft.com/office/powerpoint/2010/main" val="358741994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CuadroTexto 5">
            <a:extLst>
              <a:ext uri="{FF2B5EF4-FFF2-40B4-BE49-F238E27FC236}">
                <a16:creationId xmlns:a16="http://schemas.microsoft.com/office/drawing/2014/main" id="{FC59D7EF-B913-4B32-8D10-E8913ED8B297}"/>
              </a:ext>
            </a:extLst>
          </p:cNvPr>
          <p:cNvSpPr txBox="1">
            <a:spLocks noChangeArrowheads="1"/>
          </p:cNvSpPr>
          <p:nvPr/>
        </p:nvSpPr>
        <p:spPr bwMode="auto">
          <a:xfrm>
            <a:off x="604751" y="858669"/>
            <a:ext cx="10650538"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s-ES" altLang="es-CO" sz="4000" b="1" i="0" u="none" strike="noStrike" kern="1200" cap="none" spc="0" normalizeH="0" baseline="0" noProof="0" dirty="0">
                <a:ln>
                  <a:noFill/>
                </a:ln>
                <a:solidFill>
                  <a:srgbClr val="000A8B"/>
                </a:solidFill>
                <a:effectLst/>
                <a:uLnTx/>
                <a:uFillTx/>
                <a:latin typeface="Calibri" panose="020F0502020204030204" pitchFamily="34" charset="0"/>
                <a:ea typeface="+mn-ea"/>
                <a:cs typeface="+mn-cs"/>
              </a:rPr>
              <a:t>¿POR QUÉ LA VENTA MASIVA DE INMUEBLES?</a:t>
            </a:r>
          </a:p>
        </p:txBody>
      </p:sp>
      <p:pic>
        <p:nvPicPr>
          <p:cNvPr id="14341" name="Imagen 8">
            <a:extLst>
              <a:ext uri="{FF2B5EF4-FFF2-40B4-BE49-F238E27FC236}">
                <a16:creationId xmlns:a16="http://schemas.microsoft.com/office/drawing/2014/main" id="{D88DEE6E-D3A5-406B-B25C-E12CC111AB2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913" y="47625"/>
            <a:ext cx="1714500" cy="74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2" name="Imagen 12">
            <a:extLst>
              <a:ext uri="{FF2B5EF4-FFF2-40B4-BE49-F238E27FC236}">
                <a16:creationId xmlns:a16="http://schemas.microsoft.com/office/drawing/2014/main" id="{B45F0625-1A9C-4026-8EF3-BB6AB8ED58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80363" y="76200"/>
            <a:ext cx="4149725" cy="71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3" name="Rectángulo 2">
            <a:extLst>
              <a:ext uri="{FF2B5EF4-FFF2-40B4-BE49-F238E27FC236}">
                <a16:creationId xmlns:a16="http://schemas.microsoft.com/office/drawing/2014/main" id="{E0791262-5834-4CDD-B1B3-16842D84DA6B}"/>
              </a:ext>
            </a:extLst>
          </p:cNvPr>
          <p:cNvSpPr>
            <a:spLocks noChangeArrowheads="1"/>
          </p:cNvSpPr>
          <p:nvPr/>
        </p:nvSpPr>
        <p:spPr bwMode="auto">
          <a:xfrm>
            <a:off x="738188" y="2644775"/>
            <a:ext cx="10820400"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just" defTabSz="457200" rtl="0" eaLnBrk="1" fontAlgn="auto" latinLnBrk="0" hangingPunct="1">
              <a:lnSpc>
                <a:spcPct val="100000"/>
              </a:lnSpc>
              <a:spcBef>
                <a:spcPct val="0"/>
              </a:spcBef>
              <a:spcAft>
                <a:spcPts val="0"/>
              </a:spcAft>
              <a:buClrTx/>
              <a:buSzTx/>
              <a:buFontTx/>
              <a:buNone/>
              <a:tabLst/>
              <a:defRPr/>
            </a:pPr>
            <a:endParaRPr kumimoji="0" lang="es-ES_tradnl" altLang="es-CO" sz="2800" b="1" i="0" u="none" strike="noStrike" kern="1200" cap="none" spc="0" normalizeH="0" baseline="0" noProof="0">
              <a:ln>
                <a:noFill/>
              </a:ln>
              <a:solidFill>
                <a:srgbClr val="000090"/>
              </a:solidFill>
              <a:effectLst/>
              <a:uLnTx/>
              <a:uFillTx/>
              <a:latin typeface="Calibri" panose="020F0502020204030204" pitchFamily="34" charset="0"/>
              <a:ea typeface="+mn-ea"/>
              <a:cs typeface="+mn-cs"/>
            </a:endParaRPr>
          </a:p>
        </p:txBody>
      </p:sp>
      <p:graphicFrame>
        <p:nvGraphicFramePr>
          <p:cNvPr id="8" name="Gráfico 7">
            <a:extLst>
              <a:ext uri="{FF2B5EF4-FFF2-40B4-BE49-F238E27FC236}">
                <a16:creationId xmlns:a16="http://schemas.microsoft.com/office/drawing/2014/main" id="{B2A2A078-7CDB-4F11-B2BA-3F1F313365B5}"/>
              </a:ext>
            </a:extLst>
          </p:cNvPr>
          <p:cNvGraphicFramePr>
            <a:graphicFrameLocks/>
          </p:cNvGraphicFramePr>
          <p:nvPr/>
        </p:nvGraphicFramePr>
        <p:xfrm>
          <a:off x="395563" y="2056873"/>
          <a:ext cx="11400873" cy="2941431"/>
        </p:xfrm>
        <a:graphic>
          <a:graphicData uri="http://schemas.openxmlformats.org/drawingml/2006/chart">
            <c:chart xmlns:c="http://schemas.openxmlformats.org/drawingml/2006/chart" xmlns:r="http://schemas.openxmlformats.org/officeDocument/2006/relationships" r:id="rId4"/>
          </a:graphicData>
        </a:graphic>
      </p:graphicFrame>
      <p:cxnSp>
        <p:nvCxnSpPr>
          <p:cNvPr id="9" name="Conector recto 8">
            <a:extLst>
              <a:ext uri="{FF2B5EF4-FFF2-40B4-BE49-F238E27FC236}">
                <a16:creationId xmlns:a16="http://schemas.microsoft.com/office/drawing/2014/main" id="{76B3A6F4-0052-45DA-9A34-BBAEDF111C8F}"/>
              </a:ext>
            </a:extLst>
          </p:cNvPr>
          <p:cNvCxnSpPr>
            <a:cxnSpLocks/>
          </p:cNvCxnSpPr>
          <p:nvPr/>
        </p:nvCxnSpPr>
        <p:spPr>
          <a:xfrm>
            <a:off x="868363" y="5729288"/>
            <a:ext cx="908050" cy="0"/>
          </a:xfrm>
          <a:prstGeom prst="line">
            <a:avLst/>
          </a:prstGeom>
          <a:ln>
            <a:prstDash val="sysDash"/>
          </a:ln>
        </p:spPr>
        <p:style>
          <a:lnRef idx="3">
            <a:schemeClr val="accent2"/>
          </a:lnRef>
          <a:fillRef idx="0">
            <a:schemeClr val="accent2"/>
          </a:fillRef>
          <a:effectRef idx="2">
            <a:schemeClr val="accent2"/>
          </a:effectRef>
          <a:fontRef idx="minor">
            <a:schemeClr val="tx1"/>
          </a:fontRef>
        </p:style>
      </p:cxnSp>
      <p:cxnSp>
        <p:nvCxnSpPr>
          <p:cNvPr id="10" name="Conector recto 9">
            <a:extLst>
              <a:ext uri="{FF2B5EF4-FFF2-40B4-BE49-F238E27FC236}">
                <a16:creationId xmlns:a16="http://schemas.microsoft.com/office/drawing/2014/main" id="{04C61BDF-F62B-45BD-82D4-0DE9FD2B1BB6}"/>
              </a:ext>
            </a:extLst>
          </p:cNvPr>
          <p:cNvCxnSpPr>
            <a:cxnSpLocks/>
          </p:cNvCxnSpPr>
          <p:nvPr/>
        </p:nvCxnSpPr>
        <p:spPr>
          <a:xfrm>
            <a:off x="5902325" y="1633538"/>
            <a:ext cx="0" cy="3590925"/>
          </a:xfrm>
          <a:prstGeom prst="line">
            <a:avLst/>
          </a:prstGeom>
          <a:ln>
            <a:prstDash val="sysDash"/>
          </a:ln>
        </p:spPr>
        <p:style>
          <a:lnRef idx="3">
            <a:schemeClr val="accent2"/>
          </a:lnRef>
          <a:fillRef idx="0">
            <a:schemeClr val="accent2"/>
          </a:fillRef>
          <a:effectRef idx="2">
            <a:schemeClr val="accent2"/>
          </a:effectRef>
          <a:fontRef idx="minor">
            <a:schemeClr val="tx1"/>
          </a:fontRef>
        </p:style>
      </p:cxnSp>
      <p:sp>
        <p:nvSpPr>
          <p:cNvPr id="14347" name="CuadroTexto 4">
            <a:extLst>
              <a:ext uri="{FF2B5EF4-FFF2-40B4-BE49-F238E27FC236}">
                <a16:creationId xmlns:a16="http://schemas.microsoft.com/office/drawing/2014/main" id="{E5599FA5-0499-4EED-895F-4C0CD096A537}"/>
              </a:ext>
            </a:extLst>
          </p:cNvPr>
          <p:cNvSpPr txBox="1">
            <a:spLocks noChangeArrowheads="1"/>
          </p:cNvSpPr>
          <p:nvPr/>
        </p:nvSpPr>
        <p:spPr bwMode="auto">
          <a:xfrm>
            <a:off x="2022475" y="5518150"/>
            <a:ext cx="8253413"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s-CO" altLang="es-CO"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Proceso De Venta Masiva, Ahorraría Gastos de $ 447.355 millones de Pesos. </a:t>
            </a:r>
          </a:p>
          <a:p>
            <a:pPr marL="0" marR="0" lvl="0" indent="0" algn="l" defTabSz="457200" rtl="0" eaLnBrk="1" fontAlgn="auto" latinLnBrk="0" hangingPunct="1">
              <a:lnSpc>
                <a:spcPct val="100000"/>
              </a:lnSpc>
              <a:spcBef>
                <a:spcPct val="0"/>
              </a:spcBef>
              <a:spcAft>
                <a:spcPts val="0"/>
              </a:spcAft>
              <a:buClrTx/>
              <a:buSzTx/>
              <a:buFontTx/>
              <a:buNone/>
              <a:tabLst/>
              <a:defRPr/>
            </a:pPr>
            <a:r>
              <a:rPr kumimoji="0" lang="es-CO" altLang="es-CO"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					Generaría Ingresos de $1.3 billones de Pesos</a:t>
            </a:r>
          </a:p>
          <a:p>
            <a:pPr marL="0" marR="0" lvl="0" indent="0" algn="ctr" defTabSz="457200" rtl="0" eaLnBrk="1" fontAlgn="auto" latinLnBrk="0" hangingPunct="1">
              <a:lnSpc>
                <a:spcPct val="100000"/>
              </a:lnSpc>
              <a:spcBef>
                <a:spcPct val="0"/>
              </a:spcBef>
              <a:spcAft>
                <a:spcPts val="0"/>
              </a:spcAft>
              <a:buClrTx/>
              <a:buSzTx/>
              <a:buFontTx/>
              <a:buNone/>
              <a:tabLst/>
              <a:defRPr/>
            </a:pPr>
            <a:r>
              <a:rPr kumimoji="0" lang="es-ES" altLang="es-CO"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Transferencia de 800 mil millones</a:t>
            </a:r>
            <a:endParaRPr kumimoji="0" lang="es-CO" altLang="es-CO"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
        <p:nvSpPr>
          <p:cNvPr id="12" name="CuadroTexto 11">
            <a:extLst>
              <a:ext uri="{FF2B5EF4-FFF2-40B4-BE49-F238E27FC236}">
                <a16:creationId xmlns:a16="http://schemas.microsoft.com/office/drawing/2014/main" id="{F4179CC6-70F4-4401-A397-555E4F7E6982}"/>
              </a:ext>
            </a:extLst>
          </p:cNvPr>
          <p:cNvSpPr txBox="1"/>
          <p:nvPr/>
        </p:nvSpPr>
        <p:spPr>
          <a:xfrm>
            <a:off x="9663867" y="5841414"/>
            <a:ext cx="2515432" cy="553998"/>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CO" sz="1000" b="0" i="0" u="none" strike="noStrike" kern="1200" cap="none" spc="0" normalizeH="0" baseline="0" noProof="0" dirty="0">
                <a:ln>
                  <a:noFill/>
                </a:ln>
                <a:solidFill>
                  <a:prstClr val="black"/>
                </a:solidFill>
                <a:effectLst/>
                <a:uLnTx/>
                <a:uFillTx/>
                <a:latin typeface="Calibri"/>
                <a:ea typeface="+mn-ea"/>
                <a:cs typeface="+mn-cs"/>
              </a:rPr>
              <a:t>Información con Corte 30 de Agosto de 2018</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s-CO" sz="1000" b="0" i="0" u="none" strike="noStrike" kern="1200" cap="none" spc="0" normalizeH="0" baseline="0" noProof="0" dirty="0">
                <a:ln>
                  <a:noFill/>
                </a:ln>
                <a:solidFill>
                  <a:prstClr val="black"/>
                </a:solidFill>
                <a:effectLst/>
                <a:uLnTx/>
                <a:uFillTx/>
                <a:latin typeface="Calibri"/>
                <a:ea typeface="+mn-ea"/>
                <a:cs typeface="+mn-cs"/>
              </a:rPr>
              <a:t>Cifras en miles de millones de pesos</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CO" sz="1000" b="0" i="0" u="none" strike="noStrike" kern="1200" cap="none" spc="0" normalizeH="0" baseline="0" noProof="0" dirty="0">
              <a:ln>
                <a:noFill/>
              </a:ln>
              <a:solidFill>
                <a:prstClr val="black"/>
              </a:solidFill>
              <a:effectLst/>
              <a:uLnTx/>
              <a:uFillTx/>
              <a:latin typeface="Calibri"/>
              <a:ea typeface="+mn-ea"/>
              <a:cs typeface="+mn-cs"/>
            </a:endParaRPr>
          </a:p>
        </p:txBody>
      </p:sp>
      <p:sp>
        <p:nvSpPr>
          <p:cNvPr id="11" name="Rectángulo 10">
            <a:extLst>
              <a:ext uri="{FF2B5EF4-FFF2-40B4-BE49-F238E27FC236}">
                <a16:creationId xmlns:a16="http://schemas.microsoft.com/office/drawing/2014/main" id="{FA80BA92-680B-4A02-967D-212288F5E51B}"/>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CuadroTexto 12">
            <a:extLst>
              <a:ext uri="{FF2B5EF4-FFF2-40B4-BE49-F238E27FC236}">
                <a16:creationId xmlns:a16="http://schemas.microsoft.com/office/drawing/2014/main" id="{F1A10C2B-1BB5-461C-AB88-04B981D4C6A9}"/>
              </a:ext>
            </a:extLst>
          </p:cNvPr>
          <p:cNvSpPr txBox="1"/>
          <p:nvPr/>
        </p:nvSpPr>
        <p:spPr>
          <a:xfrm>
            <a:off x="7235190" y="6520419"/>
            <a:ext cx="4578984" cy="307777"/>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s-ES" sz="1400" b="0" i="0" u="none" strike="noStrike" kern="1200" cap="none" spc="0" normalizeH="0" baseline="0" noProof="0" dirty="0">
                <a:ln>
                  <a:noFill/>
                </a:ln>
                <a:solidFill>
                  <a:srgbClr val="A9A8A9"/>
                </a:solidFill>
                <a:effectLst/>
                <a:uLnTx/>
                <a:uFillTx/>
                <a:latin typeface="Lato Regular"/>
                <a:ea typeface="+mn-ea"/>
                <a:cs typeface="Lato Regular"/>
              </a:rPr>
              <a:t>Presidencia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Rectángulo: esquinas redondeadas 63">
            <a:extLst>
              <a:ext uri="{FF2B5EF4-FFF2-40B4-BE49-F238E27FC236}">
                <a16:creationId xmlns:a16="http://schemas.microsoft.com/office/drawing/2014/main" id="{47065120-6E92-4C31-9DE3-082B7E4F695B}"/>
              </a:ext>
            </a:extLst>
          </p:cNvPr>
          <p:cNvSpPr/>
          <p:nvPr/>
        </p:nvSpPr>
        <p:spPr>
          <a:xfrm>
            <a:off x="1834953" y="2184737"/>
            <a:ext cx="2354745" cy="1172185"/>
          </a:xfrm>
          <a:prstGeom prst="roundRect">
            <a:avLst/>
          </a:prstGeom>
          <a:solidFill>
            <a:schemeClr val="tx1"/>
          </a:solidFill>
          <a:ln>
            <a:solidFill>
              <a:schemeClr val="bg1"/>
            </a:solidFill>
          </a:ln>
        </p:spPr>
        <p:style>
          <a:lnRef idx="2">
            <a:schemeClr val="accent2"/>
          </a:lnRef>
          <a:fillRef idx="1">
            <a:schemeClr val="lt1"/>
          </a:fillRef>
          <a:effectRef idx="0">
            <a:schemeClr val="accent2"/>
          </a:effectRef>
          <a:fontRef idx="minor">
            <a:schemeClr val="dk1"/>
          </a:fontRef>
        </p:style>
        <p:txBody>
          <a:bodyPr anchor="ctr"/>
          <a:lstStyle>
            <a:defPPr>
              <a:defRPr lang="es-ES"/>
            </a:defPPr>
            <a:lvl1pPr algn="l" defTabSz="457200" rtl="0" eaLnBrk="0" fontAlgn="base" hangingPunct="0">
              <a:spcBef>
                <a:spcPct val="0"/>
              </a:spcBef>
              <a:spcAft>
                <a:spcPct val="0"/>
              </a:spcAft>
              <a:defRPr kern="1200">
                <a:solidFill>
                  <a:schemeClr val="lt1"/>
                </a:solidFill>
                <a:latin typeface="+mn-lt"/>
                <a:ea typeface="+mn-ea"/>
                <a:cs typeface="+mn-cs"/>
              </a:defRPr>
            </a:lvl1pPr>
            <a:lvl2pPr marL="457200" algn="l" defTabSz="457200" rtl="0" eaLnBrk="0" fontAlgn="base" hangingPunct="0">
              <a:spcBef>
                <a:spcPct val="0"/>
              </a:spcBef>
              <a:spcAft>
                <a:spcPct val="0"/>
              </a:spcAft>
              <a:defRPr kern="1200">
                <a:solidFill>
                  <a:schemeClr val="lt1"/>
                </a:solidFill>
                <a:latin typeface="+mn-lt"/>
                <a:ea typeface="+mn-ea"/>
                <a:cs typeface="+mn-cs"/>
              </a:defRPr>
            </a:lvl2pPr>
            <a:lvl3pPr marL="914400" algn="l" defTabSz="457200" rtl="0" eaLnBrk="0" fontAlgn="base" hangingPunct="0">
              <a:spcBef>
                <a:spcPct val="0"/>
              </a:spcBef>
              <a:spcAft>
                <a:spcPct val="0"/>
              </a:spcAft>
              <a:defRPr kern="1200">
                <a:solidFill>
                  <a:schemeClr val="lt1"/>
                </a:solidFill>
                <a:latin typeface="+mn-lt"/>
                <a:ea typeface="+mn-ea"/>
                <a:cs typeface="+mn-cs"/>
              </a:defRPr>
            </a:lvl3pPr>
            <a:lvl4pPr marL="1371600" algn="l" defTabSz="457200" rtl="0" eaLnBrk="0" fontAlgn="base" hangingPunct="0">
              <a:spcBef>
                <a:spcPct val="0"/>
              </a:spcBef>
              <a:spcAft>
                <a:spcPct val="0"/>
              </a:spcAft>
              <a:defRPr kern="1200">
                <a:solidFill>
                  <a:schemeClr val="lt1"/>
                </a:solidFill>
                <a:latin typeface="+mn-lt"/>
                <a:ea typeface="+mn-ea"/>
                <a:cs typeface="+mn-cs"/>
              </a:defRPr>
            </a:lvl4pPr>
            <a:lvl5pPr marL="1828800" algn="l" defTabSz="457200"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marL="214313" marR="0" lvl="0" indent="-214313" algn="just"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es-CO" sz="1050" b="1" i="0" u="none" strike="noStrike" kern="1200" cap="none" spc="0" normalizeH="0" baseline="0" noProof="0" dirty="0">
                <a:ln>
                  <a:noFill/>
                </a:ln>
                <a:solidFill>
                  <a:prstClr val="white"/>
                </a:solidFill>
                <a:effectLst/>
                <a:uLnTx/>
                <a:uFillTx/>
                <a:latin typeface="Calibri"/>
                <a:ea typeface="+mn-ea"/>
                <a:cs typeface="+mn-cs"/>
              </a:rPr>
              <a:t>Venta de $ 1,3 billones – 5204 activos</a:t>
            </a:r>
          </a:p>
          <a:p>
            <a:pPr marL="214313" marR="0" lvl="0" indent="-214313" algn="just"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es-CO" sz="1050" b="1" i="0" u="none" strike="noStrike" kern="1200" cap="none" spc="0" normalizeH="0" baseline="0" noProof="0" dirty="0">
                <a:ln>
                  <a:noFill/>
                </a:ln>
                <a:solidFill>
                  <a:prstClr val="white"/>
                </a:solidFill>
                <a:effectLst/>
                <a:uLnTx/>
                <a:uFillTx/>
                <a:latin typeface="Calibri"/>
                <a:ea typeface="+mn-ea"/>
                <a:cs typeface="+mn-cs"/>
              </a:rPr>
              <a:t>Ahorros estado :        $ 450.000 millones</a:t>
            </a:r>
          </a:p>
          <a:p>
            <a:pPr marL="214313" marR="0" lvl="0" indent="-214313" algn="just"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es-CO" sz="1050" b="1" i="0" u="none" strike="noStrike" kern="1200" cap="none" spc="0" normalizeH="0" baseline="0" noProof="0" dirty="0">
                <a:ln>
                  <a:noFill/>
                </a:ln>
                <a:solidFill>
                  <a:prstClr val="white"/>
                </a:solidFill>
                <a:effectLst/>
                <a:uLnTx/>
                <a:uFillTx/>
                <a:latin typeface="Calibri"/>
                <a:ea typeface="+mn-ea"/>
                <a:cs typeface="+mn-cs"/>
              </a:rPr>
              <a:t>Ingresos estado :    $800.000 millones </a:t>
            </a:r>
          </a:p>
        </p:txBody>
      </p:sp>
      <p:cxnSp>
        <p:nvCxnSpPr>
          <p:cNvPr id="96" name="Conector recto 95">
            <a:extLst>
              <a:ext uri="{FF2B5EF4-FFF2-40B4-BE49-F238E27FC236}">
                <a16:creationId xmlns:a16="http://schemas.microsoft.com/office/drawing/2014/main" id="{B84DAA5A-4EED-472C-A20B-5DA682B69FBF}"/>
              </a:ext>
            </a:extLst>
          </p:cNvPr>
          <p:cNvCxnSpPr>
            <a:cxnSpLocks/>
          </p:cNvCxnSpPr>
          <p:nvPr/>
        </p:nvCxnSpPr>
        <p:spPr>
          <a:xfrm>
            <a:off x="4331994" y="1918222"/>
            <a:ext cx="0" cy="3328004"/>
          </a:xfrm>
          <a:prstGeom prst="line">
            <a:avLst/>
          </a:prstGeom>
        </p:spPr>
        <p:style>
          <a:lnRef idx="2">
            <a:schemeClr val="accent1"/>
          </a:lnRef>
          <a:fillRef idx="0">
            <a:schemeClr val="accent1"/>
          </a:fillRef>
          <a:effectRef idx="1">
            <a:schemeClr val="accent1"/>
          </a:effectRef>
          <a:fontRef idx="minor">
            <a:schemeClr val="tx1"/>
          </a:fontRef>
        </p:style>
      </p:cxnSp>
      <p:cxnSp>
        <p:nvCxnSpPr>
          <p:cNvPr id="111" name="Conector recto 110">
            <a:extLst>
              <a:ext uri="{FF2B5EF4-FFF2-40B4-BE49-F238E27FC236}">
                <a16:creationId xmlns:a16="http://schemas.microsoft.com/office/drawing/2014/main" id="{7E82BCF2-C52C-4AD8-9A89-84A7D17AE884}"/>
              </a:ext>
            </a:extLst>
          </p:cNvPr>
          <p:cNvCxnSpPr>
            <a:cxnSpLocks/>
          </p:cNvCxnSpPr>
          <p:nvPr/>
        </p:nvCxnSpPr>
        <p:spPr>
          <a:xfrm>
            <a:off x="8017226" y="1918222"/>
            <a:ext cx="0" cy="3312968"/>
          </a:xfrm>
          <a:prstGeom prst="line">
            <a:avLst/>
          </a:prstGeom>
        </p:spPr>
        <p:style>
          <a:lnRef idx="2">
            <a:schemeClr val="accent1"/>
          </a:lnRef>
          <a:fillRef idx="0">
            <a:schemeClr val="accent1"/>
          </a:fillRef>
          <a:effectRef idx="1">
            <a:schemeClr val="accent1"/>
          </a:effectRef>
          <a:fontRef idx="minor">
            <a:schemeClr val="tx1"/>
          </a:fontRef>
        </p:style>
      </p:cxnSp>
      <p:sp>
        <p:nvSpPr>
          <p:cNvPr id="115" name="Rectángulo: esquinas redondeadas 114">
            <a:extLst>
              <a:ext uri="{FF2B5EF4-FFF2-40B4-BE49-F238E27FC236}">
                <a16:creationId xmlns:a16="http://schemas.microsoft.com/office/drawing/2014/main" id="{A1231B8A-8D38-4E7F-9FC3-A7B5964C4766}"/>
              </a:ext>
            </a:extLst>
          </p:cNvPr>
          <p:cNvSpPr/>
          <p:nvPr/>
        </p:nvSpPr>
        <p:spPr>
          <a:xfrm>
            <a:off x="8307509" y="1927177"/>
            <a:ext cx="1918409" cy="1653959"/>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s-ES"/>
            </a:defPPr>
            <a:lvl1pPr algn="l" defTabSz="457200" rtl="0" eaLnBrk="0" fontAlgn="base" hangingPunct="0">
              <a:spcBef>
                <a:spcPct val="0"/>
              </a:spcBef>
              <a:spcAft>
                <a:spcPct val="0"/>
              </a:spcAft>
              <a:defRPr kern="1200">
                <a:solidFill>
                  <a:schemeClr val="lt1"/>
                </a:solidFill>
                <a:latin typeface="+mn-lt"/>
                <a:ea typeface="+mn-ea"/>
                <a:cs typeface="+mn-cs"/>
              </a:defRPr>
            </a:lvl1pPr>
            <a:lvl2pPr marL="457200" algn="l" defTabSz="457200" rtl="0" eaLnBrk="0" fontAlgn="base" hangingPunct="0">
              <a:spcBef>
                <a:spcPct val="0"/>
              </a:spcBef>
              <a:spcAft>
                <a:spcPct val="0"/>
              </a:spcAft>
              <a:defRPr kern="1200">
                <a:solidFill>
                  <a:schemeClr val="lt1"/>
                </a:solidFill>
                <a:latin typeface="+mn-lt"/>
                <a:ea typeface="+mn-ea"/>
                <a:cs typeface="+mn-cs"/>
              </a:defRPr>
            </a:lvl2pPr>
            <a:lvl3pPr marL="914400" algn="l" defTabSz="457200" rtl="0" eaLnBrk="0" fontAlgn="base" hangingPunct="0">
              <a:spcBef>
                <a:spcPct val="0"/>
              </a:spcBef>
              <a:spcAft>
                <a:spcPct val="0"/>
              </a:spcAft>
              <a:defRPr kern="1200">
                <a:solidFill>
                  <a:schemeClr val="lt1"/>
                </a:solidFill>
                <a:latin typeface="+mn-lt"/>
                <a:ea typeface="+mn-ea"/>
                <a:cs typeface="+mn-cs"/>
              </a:defRPr>
            </a:lvl3pPr>
            <a:lvl4pPr marL="1371600" algn="l" defTabSz="457200" rtl="0" eaLnBrk="0" fontAlgn="base" hangingPunct="0">
              <a:spcBef>
                <a:spcPct val="0"/>
              </a:spcBef>
              <a:spcAft>
                <a:spcPct val="0"/>
              </a:spcAft>
              <a:defRPr kern="1200">
                <a:solidFill>
                  <a:schemeClr val="lt1"/>
                </a:solidFill>
                <a:latin typeface="+mn-lt"/>
                <a:ea typeface="+mn-ea"/>
                <a:cs typeface="+mn-cs"/>
              </a:defRPr>
            </a:lvl4pPr>
            <a:lvl5pPr marL="1828800" algn="l" defTabSz="457200"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marL="214313" marR="0" lvl="0" indent="-214313" algn="just"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es-ES" sz="1050" b="1" i="0" u="none" strike="noStrike" kern="1200" cap="none" spc="0" normalizeH="0" baseline="0" noProof="0" dirty="0">
                <a:ln>
                  <a:noFill/>
                </a:ln>
                <a:solidFill>
                  <a:prstClr val="white"/>
                </a:solidFill>
                <a:effectLst/>
                <a:uLnTx/>
                <a:uFillTx/>
                <a:latin typeface="Calibri"/>
                <a:ea typeface="+mn-ea"/>
                <a:cs typeface="+mn-cs"/>
              </a:rPr>
              <a:t>Estructurador </a:t>
            </a:r>
          </a:p>
          <a:p>
            <a:pPr marL="214313" marR="0" lvl="0" indent="-214313" algn="just"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es-ES" sz="1050" b="1" i="0" u="none" strike="noStrike" kern="1200" cap="none" spc="0" normalizeH="0" baseline="0" noProof="0" dirty="0">
                <a:ln>
                  <a:noFill/>
                </a:ln>
                <a:solidFill>
                  <a:prstClr val="white"/>
                </a:solidFill>
                <a:effectLst/>
                <a:uLnTx/>
                <a:uFillTx/>
                <a:latin typeface="Calibri"/>
                <a:ea typeface="+mn-ea"/>
                <a:cs typeface="+mn-cs"/>
              </a:rPr>
              <a:t>Auditoria de avalúos</a:t>
            </a:r>
          </a:p>
          <a:p>
            <a:pPr marL="214313" marR="0" lvl="0" indent="-214313" algn="just"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es-ES" sz="1050" b="1" i="0" u="none" strike="noStrike" kern="1200" cap="none" spc="0" normalizeH="0" baseline="0" noProof="0" dirty="0">
                <a:ln>
                  <a:noFill/>
                </a:ln>
                <a:solidFill>
                  <a:prstClr val="white"/>
                </a:solidFill>
                <a:effectLst/>
                <a:uLnTx/>
                <a:uFillTx/>
                <a:latin typeface="Calibri"/>
                <a:ea typeface="+mn-ea"/>
                <a:cs typeface="+mn-cs"/>
              </a:rPr>
              <a:t>Investigación y pago de pasivos.</a:t>
            </a:r>
          </a:p>
          <a:p>
            <a:pPr marL="214313" marR="0" lvl="0" indent="-214313" algn="just"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es-ES" sz="1050" b="1" i="0" u="none" strike="noStrike" kern="1200" cap="none" spc="0" normalizeH="0" baseline="0" noProof="0" dirty="0">
                <a:ln>
                  <a:noFill/>
                </a:ln>
                <a:solidFill>
                  <a:prstClr val="white"/>
                </a:solidFill>
                <a:effectLst/>
                <a:uLnTx/>
                <a:uFillTx/>
                <a:latin typeface="Calibri"/>
                <a:ea typeface="+mn-ea"/>
                <a:cs typeface="+mn-cs"/>
              </a:rPr>
              <a:t>Transparencia Internacional</a:t>
            </a:r>
          </a:p>
          <a:p>
            <a:pPr marL="214313" marR="0" lvl="0" indent="-214313" algn="just"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es-ES" sz="1050" b="1" i="0" u="none" strike="noStrike" kern="1200" cap="none" spc="0" normalizeH="0" baseline="0" noProof="0" dirty="0">
                <a:ln>
                  <a:noFill/>
                </a:ln>
                <a:solidFill>
                  <a:prstClr val="white"/>
                </a:solidFill>
                <a:effectLst/>
                <a:uLnTx/>
                <a:uFillTx/>
                <a:latin typeface="Calibri"/>
                <a:ea typeface="+mn-ea"/>
                <a:cs typeface="+mn-cs"/>
              </a:rPr>
              <a:t>Formalización de la venta</a:t>
            </a:r>
          </a:p>
        </p:txBody>
      </p:sp>
      <p:sp>
        <p:nvSpPr>
          <p:cNvPr id="45" name="CuadroTexto 5">
            <a:extLst>
              <a:ext uri="{FF2B5EF4-FFF2-40B4-BE49-F238E27FC236}">
                <a16:creationId xmlns:a16="http://schemas.microsoft.com/office/drawing/2014/main" id="{470BDC70-414F-4B89-8F52-C5F1B9D85704}"/>
              </a:ext>
            </a:extLst>
          </p:cNvPr>
          <p:cNvSpPr txBox="1">
            <a:spLocks noChangeArrowheads="1"/>
          </p:cNvSpPr>
          <p:nvPr/>
        </p:nvSpPr>
        <p:spPr bwMode="auto">
          <a:xfrm>
            <a:off x="3025215" y="462813"/>
            <a:ext cx="4524096" cy="415498"/>
          </a:xfrm>
          <a:prstGeom prst="rect">
            <a:avLst/>
          </a:prstGeom>
          <a:ln/>
        </p:spPr>
        <p:style>
          <a:lnRef idx="2">
            <a:schemeClr val="accent1"/>
          </a:lnRef>
          <a:fillRef idx="1">
            <a:schemeClr val="lt1"/>
          </a:fillRef>
          <a:effectRef idx="0">
            <a:schemeClr val="accent1"/>
          </a:effectRef>
          <a:fontRef idx="minor">
            <a:schemeClr val="dk1"/>
          </a:fontRef>
        </p:style>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s-ES" altLang="es-CO" sz="2100" b="1" i="0" u="none" strike="noStrike" kern="1200" cap="none" spc="0" normalizeH="0" baseline="0" noProof="0" dirty="0">
                <a:ln>
                  <a:noFill/>
                </a:ln>
                <a:solidFill>
                  <a:srgbClr val="000A8B"/>
                </a:solidFill>
                <a:effectLst/>
                <a:uLnTx/>
                <a:uFillTx/>
                <a:latin typeface="Calibri" panose="020F0502020204030204" pitchFamily="34" charset="0"/>
                <a:ea typeface="+mn-ea"/>
                <a:cs typeface="+mn-cs"/>
              </a:rPr>
              <a:t>Generalidades de la venta masiva </a:t>
            </a:r>
          </a:p>
        </p:txBody>
      </p:sp>
      <p:sp>
        <p:nvSpPr>
          <p:cNvPr id="3" name="CuadroTexto 2">
            <a:extLst>
              <a:ext uri="{FF2B5EF4-FFF2-40B4-BE49-F238E27FC236}">
                <a16:creationId xmlns:a16="http://schemas.microsoft.com/office/drawing/2014/main" id="{0DA5EC17-03A9-4F8C-888F-6D835F87D06E}"/>
              </a:ext>
            </a:extLst>
          </p:cNvPr>
          <p:cNvSpPr txBox="1"/>
          <p:nvPr/>
        </p:nvSpPr>
        <p:spPr>
          <a:xfrm>
            <a:off x="2007779" y="1067811"/>
            <a:ext cx="2034872" cy="646331"/>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CO" sz="1800" b="1" i="0" u="none" strike="noStrike" kern="1200" cap="none" spc="0" normalizeH="0" baseline="0" noProof="0" dirty="0">
                <a:ln>
                  <a:noFill/>
                </a:ln>
                <a:solidFill>
                  <a:prstClr val="black"/>
                </a:solidFill>
                <a:effectLst/>
                <a:uLnTx/>
                <a:uFillTx/>
                <a:latin typeface="Calibri"/>
                <a:ea typeface="+mn-ea"/>
                <a:cs typeface="+mn-cs"/>
              </a:rPr>
              <a:t>Venta masiva de Activos</a:t>
            </a:r>
          </a:p>
        </p:txBody>
      </p:sp>
      <p:sp>
        <p:nvSpPr>
          <p:cNvPr id="46" name="CuadroTexto 45">
            <a:extLst>
              <a:ext uri="{FF2B5EF4-FFF2-40B4-BE49-F238E27FC236}">
                <a16:creationId xmlns:a16="http://schemas.microsoft.com/office/drawing/2014/main" id="{A2388311-D036-49D4-8B45-9B2EE27748E9}"/>
              </a:ext>
            </a:extLst>
          </p:cNvPr>
          <p:cNvSpPr txBox="1"/>
          <p:nvPr/>
        </p:nvSpPr>
        <p:spPr>
          <a:xfrm>
            <a:off x="5211836" y="1086176"/>
            <a:ext cx="1743234" cy="369332"/>
          </a:xfrm>
          <a:prstGeom prst="rect">
            <a:avLst/>
          </a:prstGeom>
        </p:spPr>
        <p:style>
          <a:lnRef idx="2">
            <a:schemeClr val="accent1"/>
          </a:lnRef>
          <a:fillRef idx="1">
            <a:schemeClr val="lt1"/>
          </a:fillRef>
          <a:effectRef idx="0">
            <a:schemeClr val="accent1"/>
          </a:effectRef>
          <a:fontRef idx="minor">
            <a:schemeClr val="dk1"/>
          </a:fontRef>
        </p:style>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CO" sz="1800" b="1" i="0" u="none" strike="noStrike" kern="1200" cap="none" spc="0" normalizeH="0" baseline="0" noProof="0" dirty="0">
                <a:ln>
                  <a:noFill/>
                </a:ln>
                <a:solidFill>
                  <a:prstClr val="black"/>
                </a:solidFill>
                <a:effectLst/>
                <a:uLnTx/>
                <a:uFillTx/>
                <a:latin typeface="Calibri"/>
                <a:ea typeface="+mn-ea"/>
                <a:cs typeface="+mn-cs"/>
              </a:rPr>
              <a:t>Implementación</a:t>
            </a:r>
          </a:p>
        </p:txBody>
      </p:sp>
      <p:sp>
        <p:nvSpPr>
          <p:cNvPr id="47" name="CuadroTexto 46">
            <a:extLst>
              <a:ext uri="{FF2B5EF4-FFF2-40B4-BE49-F238E27FC236}">
                <a16:creationId xmlns:a16="http://schemas.microsoft.com/office/drawing/2014/main" id="{9E86B4BB-E7E9-4AE9-A62F-02A56AEAC69E}"/>
              </a:ext>
            </a:extLst>
          </p:cNvPr>
          <p:cNvSpPr txBox="1"/>
          <p:nvPr/>
        </p:nvSpPr>
        <p:spPr>
          <a:xfrm>
            <a:off x="8608487" y="1033749"/>
            <a:ext cx="1617430" cy="369332"/>
          </a:xfrm>
          <a:prstGeom prst="rect">
            <a:avLst/>
          </a:prstGeom>
        </p:spPr>
        <p:style>
          <a:lnRef idx="2">
            <a:schemeClr val="accent1"/>
          </a:lnRef>
          <a:fillRef idx="1">
            <a:schemeClr val="lt1"/>
          </a:fillRef>
          <a:effectRef idx="0">
            <a:schemeClr val="accent1"/>
          </a:effectRef>
          <a:fontRef idx="minor">
            <a:schemeClr val="dk1"/>
          </a:fontRef>
        </p:style>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CO" sz="1800" b="1" i="0" u="none" strike="noStrike" kern="1200" cap="none" spc="0" normalizeH="0" baseline="0" noProof="0" dirty="0">
                <a:ln>
                  <a:noFill/>
                </a:ln>
                <a:solidFill>
                  <a:prstClr val="black"/>
                </a:solidFill>
                <a:effectLst/>
                <a:uLnTx/>
                <a:uFillTx/>
                <a:latin typeface="Calibri"/>
                <a:ea typeface="+mn-ea"/>
                <a:cs typeface="+mn-cs"/>
              </a:rPr>
              <a:t>Contrataciones</a:t>
            </a:r>
          </a:p>
        </p:txBody>
      </p:sp>
      <p:sp>
        <p:nvSpPr>
          <p:cNvPr id="49" name="Rectángulo: esquinas redondeadas 48">
            <a:extLst>
              <a:ext uri="{FF2B5EF4-FFF2-40B4-BE49-F238E27FC236}">
                <a16:creationId xmlns:a16="http://schemas.microsoft.com/office/drawing/2014/main" id="{CAF167C0-42C9-4C2D-B3B8-E690BE701C79}"/>
              </a:ext>
            </a:extLst>
          </p:cNvPr>
          <p:cNvSpPr/>
          <p:nvPr/>
        </p:nvSpPr>
        <p:spPr>
          <a:xfrm>
            <a:off x="1768774" y="3905988"/>
            <a:ext cx="2398711" cy="2222567"/>
          </a:xfrm>
          <a:prstGeom prst="roundRect">
            <a:avLst/>
          </a:prstGeom>
          <a:solidFill>
            <a:schemeClr val="accent1">
              <a:lumMod val="50000"/>
            </a:schemeClr>
          </a:solidFill>
          <a:ln>
            <a:solidFill>
              <a:schemeClr val="bg1"/>
            </a:solidFill>
          </a:ln>
        </p:spPr>
        <p:style>
          <a:lnRef idx="2">
            <a:schemeClr val="accent2"/>
          </a:lnRef>
          <a:fillRef idx="1">
            <a:schemeClr val="lt1"/>
          </a:fillRef>
          <a:effectRef idx="0">
            <a:schemeClr val="accent2"/>
          </a:effectRef>
          <a:fontRef idx="minor">
            <a:schemeClr val="dk1"/>
          </a:fontRef>
        </p:style>
        <p:txBody>
          <a:bodyPr anchor="ctr"/>
          <a:lstStyle>
            <a:defPPr>
              <a:defRPr lang="es-ES"/>
            </a:defPPr>
            <a:lvl1pPr algn="l" defTabSz="457200" rtl="0" eaLnBrk="0" fontAlgn="base" hangingPunct="0">
              <a:spcBef>
                <a:spcPct val="0"/>
              </a:spcBef>
              <a:spcAft>
                <a:spcPct val="0"/>
              </a:spcAft>
              <a:defRPr kern="1200">
                <a:solidFill>
                  <a:schemeClr val="lt1"/>
                </a:solidFill>
                <a:latin typeface="+mn-lt"/>
                <a:ea typeface="+mn-ea"/>
                <a:cs typeface="+mn-cs"/>
              </a:defRPr>
            </a:lvl1pPr>
            <a:lvl2pPr marL="457200" algn="l" defTabSz="457200" rtl="0" eaLnBrk="0" fontAlgn="base" hangingPunct="0">
              <a:spcBef>
                <a:spcPct val="0"/>
              </a:spcBef>
              <a:spcAft>
                <a:spcPct val="0"/>
              </a:spcAft>
              <a:defRPr kern="1200">
                <a:solidFill>
                  <a:schemeClr val="lt1"/>
                </a:solidFill>
                <a:latin typeface="+mn-lt"/>
                <a:ea typeface="+mn-ea"/>
                <a:cs typeface="+mn-cs"/>
              </a:defRPr>
            </a:lvl2pPr>
            <a:lvl3pPr marL="914400" algn="l" defTabSz="457200" rtl="0" eaLnBrk="0" fontAlgn="base" hangingPunct="0">
              <a:spcBef>
                <a:spcPct val="0"/>
              </a:spcBef>
              <a:spcAft>
                <a:spcPct val="0"/>
              </a:spcAft>
              <a:defRPr kern="1200">
                <a:solidFill>
                  <a:schemeClr val="lt1"/>
                </a:solidFill>
                <a:latin typeface="+mn-lt"/>
                <a:ea typeface="+mn-ea"/>
                <a:cs typeface="+mn-cs"/>
              </a:defRPr>
            </a:lvl3pPr>
            <a:lvl4pPr marL="1371600" algn="l" defTabSz="457200" rtl="0" eaLnBrk="0" fontAlgn="base" hangingPunct="0">
              <a:spcBef>
                <a:spcPct val="0"/>
              </a:spcBef>
              <a:spcAft>
                <a:spcPct val="0"/>
              </a:spcAft>
              <a:defRPr kern="1200">
                <a:solidFill>
                  <a:schemeClr val="lt1"/>
                </a:solidFill>
                <a:latin typeface="+mn-lt"/>
                <a:ea typeface="+mn-ea"/>
                <a:cs typeface="+mn-cs"/>
              </a:defRPr>
            </a:lvl4pPr>
            <a:lvl5pPr marL="1828800" algn="l" defTabSz="457200"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marL="214313" marR="0" lvl="0" indent="-214313" algn="just"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es-CO" sz="1050" b="1" i="0" u="none" strike="noStrike" kern="1200" cap="none" spc="0" normalizeH="0" baseline="0" noProof="0" dirty="0">
                <a:ln>
                  <a:noFill/>
                </a:ln>
                <a:solidFill>
                  <a:prstClr val="white"/>
                </a:solidFill>
                <a:effectLst/>
                <a:uLnTx/>
                <a:uFillTx/>
                <a:latin typeface="Calibri"/>
                <a:ea typeface="+mn-ea"/>
                <a:cs typeface="+mn-cs"/>
              </a:rPr>
              <a:t>Modelo econométrico por valor de activos . Ley 1955/19 art.72</a:t>
            </a:r>
          </a:p>
          <a:p>
            <a:pPr marL="214313" marR="0" lvl="0" indent="-214313" algn="just"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es-CO" sz="1050" b="1" i="0" u="none" strike="noStrike" kern="1200" cap="none" spc="0" normalizeH="0" baseline="0" noProof="0" dirty="0">
                <a:ln>
                  <a:noFill/>
                </a:ln>
                <a:solidFill>
                  <a:prstClr val="white"/>
                </a:solidFill>
                <a:effectLst/>
                <a:uLnTx/>
                <a:uFillTx/>
                <a:latin typeface="Calibri"/>
                <a:ea typeface="+mn-ea"/>
                <a:cs typeface="+mn-cs"/>
              </a:rPr>
              <a:t>Determinación de precio mínimo descuento. Ley 1943/18 art.116</a:t>
            </a:r>
          </a:p>
          <a:p>
            <a:pPr marL="214313" marR="0" lvl="0" indent="-214313" algn="just"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es-CO" sz="1050" b="1" i="0" u="none" strike="noStrike" kern="1200" cap="none" spc="0" normalizeH="0" baseline="0" noProof="0" dirty="0">
                <a:ln>
                  <a:noFill/>
                </a:ln>
                <a:solidFill>
                  <a:prstClr val="white"/>
                </a:solidFill>
                <a:effectLst/>
                <a:uLnTx/>
                <a:uFillTx/>
                <a:latin typeface="Calibri"/>
                <a:ea typeface="+mn-ea"/>
                <a:cs typeface="+mn-cs"/>
              </a:rPr>
              <a:t>Acto administrativo de transferencia masiva. Ley 1955/19 art 72 </a:t>
            </a:r>
          </a:p>
          <a:p>
            <a:pPr marL="214313" marR="0" lvl="0" indent="-214313" algn="just"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es-CO" sz="1050" b="1" i="0" u="none" strike="noStrike" kern="1200" cap="none" spc="0" normalizeH="0" baseline="0" noProof="0" dirty="0">
                <a:ln>
                  <a:noFill/>
                </a:ln>
                <a:solidFill>
                  <a:prstClr val="white"/>
                </a:solidFill>
                <a:effectLst/>
                <a:uLnTx/>
                <a:uFillTx/>
                <a:latin typeface="Calibri"/>
                <a:ea typeface="+mn-ea"/>
                <a:cs typeface="+mn-cs"/>
              </a:rPr>
              <a:t>Saneamiento automático. Ley 1955 / 19 </a:t>
            </a:r>
          </a:p>
          <a:p>
            <a:pPr marL="214313" marR="0" lvl="0" indent="-214313" algn="just"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es-CO" sz="1050" b="1" i="0" u="none" strike="noStrike" kern="1200" cap="none" spc="0" normalizeH="0" baseline="0" noProof="0" dirty="0">
                <a:ln>
                  <a:noFill/>
                </a:ln>
                <a:solidFill>
                  <a:prstClr val="white"/>
                </a:solidFill>
                <a:effectLst/>
                <a:uLnTx/>
                <a:uFillTx/>
                <a:latin typeface="Calibri"/>
                <a:ea typeface="+mn-ea"/>
                <a:cs typeface="+mn-cs"/>
              </a:rPr>
              <a:t>Ley 2063 de 2020 ( presupuesto)</a:t>
            </a:r>
          </a:p>
          <a:p>
            <a:pPr marL="0" marR="0" lvl="0" indent="0" algn="just" defTabSz="457200" rtl="0" eaLnBrk="0" fontAlgn="base" latinLnBrk="0" hangingPunct="0">
              <a:lnSpc>
                <a:spcPct val="100000"/>
              </a:lnSpc>
              <a:spcBef>
                <a:spcPct val="0"/>
              </a:spcBef>
              <a:spcAft>
                <a:spcPct val="0"/>
              </a:spcAft>
              <a:buClrTx/>
              <a:buSzTx/>
              <a:buFontTx/>
              <a:buNone/>
              <a:tabLst/>
              <a:defRPr/>
            </a:pPr>
            <a:r>
              <a:rPr kumimoji="0" lang="es-CO" sz="1050" b="1" i="0" u="none" strike="noStrike" kern="1200" cap="none" spc="0" normalizeH="0" baseline="0" noProof="0" dirty="0">
                <a:ln>
                  <a:noFill/>
                </a:ln>
                <a:solidFill>
                  <a:prstClr val="white"/>
                </a:solidFill>
                <a:effectLst/>
                <a:uLnTx/>
                <a:uFillTx/>
                <a:latin typeface="Calibri"/>
                <a:ea typeface="+mn-ea"/>
                <a:cs typeface="+mn-cs"/>
              </a:rPr>
              <a:t>       Precio mínimo . Costo beneficio</a:t>
            </a:r>
          </a:p>
          <a:p>
            <a:pPr marL="214313" marR="0" lvl="0" indent="-214313" algn="just"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kumimoji="0" lang="es-CO" sz="1050" b="0" i="0" u="none" strike="noStrike" kern="1200" cap="none" spc="0" normalizeH="0" baseline="0" noProof="0" dirty="0">
              <a:ln>
                <a:noFill/>
              </a:ln>
              <a:solidFill>
                <a:prstClr val="black"/>
              </a:solidFill>
              <a:effectLst/>
              <a:uLnTx/>
              <a:uFillTx/>
              <a:latin typeface="Calibri"/>
              <a:ea typeface="+mn-ea"/>
              <a:cs typeface="+mn-cs"/>
            </a:endParaRPr>
          </a:p>
        </p:txBody>
      </p:sp>
      <p:sp>
        <p:nvSpPr>
          <p:cNvPr id="4" name="CuadroTexto 3">
            <a:extLst>
              <a:ext uri="{FF2B5EF4-FFF2-40B4-BE49-F238E27FC236}">
                <a16:creationId xmlns:a16="http://schemas.microsoft.com/office/drawing/2014/main" id="{3529C463-1B8C-469A-824A-473C0A1E31BB}"/>
              </a:ext>
            </a:extLst>
          </p:cNvPr>
          <p:cNvSpPr txBox="1"/>
          <p:nvPr/>
        </p:nvSpPr>
        <p:spPr>
          <a:xfrm>
            <a:off x="2060488" y="1707479"/>
            <a:ext cx="2180149"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CO" sz="1800" b="1" i="0" u="none" strike="noStrike" kern="1200" cap="none" spc="0" normalizeH="0" baseline="0" noProof="0" dirty="0">
                <a:ln>
                  <a:noFill/>
                </a:ln>
                <a:solidFill>
                  <a:prstClr val="black"/>
                </a:solidFill>
                <a:effectLst/>
                <a:uLnTx/>
                <a:uFillTx/>
                <a:latin typeface="Calibri"/>
                <a:ea typeface="+mn-ea"/>
                <a:cs typeface="+mn-cs"/>
              </a:rPr>
              <a:t>Aspectos Financieros</a:t>
            </a:r>
          </a:p>
        </p:txBody>
      </p:sp>
      <p:sp>
        <p:nvSpPr>
          <p:cNvPr id="51" name="CuadroTexto 50">
            <a:extLst>
              <a:ext uri="{FF2B5EF4-FFF2-40B4-BE49-F238E27FC236}">
                <a16:creationId xmlns:a16="http://schemas.microsoft.com/office/drawing/2014/main" id="{9461EC70-C8F0-44EC-B562-EECE142AC423}"/>
              </a:ext>
            </a:extLst>
          </p:cNvPr>
          <p:cNvSpPr txBox="1"/>
          <p:nvPr/>
        </p:nvSpPr>
        <p:spPr>
          <a:xfrm>
            <a:off x="2084884" y="3500945"/>
            <a:ext cx="1923732"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CO" sz="1800" b="1" i="0" u="none" strike="noStrike" kern="1200" cap="none" spc="0" normalizeH="0" baseline="0" noProof="0" dirty="0">
                <a:ln>
                  <a:noFill/>
                </a:ln>
                <a:solidFill>
                  <a:prstClr val="black"/>
                </a:solidFill>
                <a:effectLst/>
                <a:uLnTx/>
                <a:uFillTx/>
                <a:latin typeface="Calibri"/>
                <a:ea typeface="+mn-ea"/>
                <a:cs typeface="+mn-cs"/>
              </a:rPr>
              <a:t>Aspectos Jurídicos</a:t>
            </a:r>
          </a:p>
        </p:txBody>
      </p:sp>
      <p:pic>
        <p:nvPicPr>
          <p:cNvPr id="6" name="Imagen 5" descr="Imagen que contiene dibujo&#10;&#10;Descripción generada automáticamente">
            <a:extLst>
              <a:ext uri="{FF2B5EF4-FFF2-40B4-BE49-F238E27FC236}">
                <a16:creationId xmlns:a16="http://schemas.microsoft.com/office/drawing/2014/main" id="{FE62E698-BCDC-4755-A90B-6F65CE7B105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27815" y="1987777"/>
            <a:ext cx="826752" cy="409489"/>
          </a:xfrm>
          <a:prstGeom prst="rect">
            <a:avLst/>
          </a:prstGeom>
        </p:spPr>
      </p:pic>
      <p:pic>
        <p:nvPicPr>
          <p:cNvPr id="54" name="Imagen 53">
            <a:extLst>
              <a:ext uri="{FF2B5EF4-FFF2-40B4-BE49-F238E27FC236}">
                <a16:creationId xmlns:a16="http://schemas.microsoft.com/office/drawing/2014/main" id="{A53DECA4-D184-4328-B0E9-72195FF2266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61736" y="1783658"/>
            <a:ext cx="628954" cy="628954"/>
          </a:xfrm>
          <a:prstGeom prst="rect">
            <a:avLst/>
          </a:prstGeom>
        </p:spPr>
      </p:pic>
      <p:pic>
        <p:nvPicPr>
          <p:cNvPr id="55" name="Imagen 54">
            <a:extLst>
              <a:ext uri="{FF2B5EF4-FFF2-40B4-BE49-F238E27FC236}">
                <a16:creationId xmlns:a16="http://schemas.microsoft.com/office/drawing/2014/main" id="{B525326D-C0C4-4F4E-9C74-E965DC82B31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48224" y="5606457"/>
            <a:ext cx="1019643" cy="571000"/>
          </a:xfrm>
          <a:prstGeom prst="rect">
            <a:avLst/>
          </a:prstGeom>
        </p:spPr>
      </p:pic>
      <p:pic>
        <p:nvPicPr>
          <p:cNvPr id="10" name="Imagen 9" descr="Imagen que contiene alimentos&#10;&#10;Descripción generada automáticamente">
            <a:extLst>
              <a:ext uri="{FF2B5EF4-FFF2-40B4-BE49-F238E27FC236}">
                <a16:creationId xmlns:a16="http://schemas.microsoft.com/office/drawing/2014/main" id="{71CF6AC6-0BF9-4DB4-9971-0097C58DD0C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00854" y="3705638"/>
            <a:ext cx="774679" cy="625988"/>
          </a:xfrm>
          <a:prstGeom prst="rect">
            <a:avLst/>
          </a:prstGeom>
        </p:spPr>
      </p:pic>
      <p:pic>
        <p:nvPicPr>
          <p:cNvPr id="58" name="Imagen 57">
            <a:extLst>
              <a:ext uri="{FF2B5EF4-FFF2-40B4-BE49-F238E27FC236}">
                <a16:creationId xmlns:a16="http://schemas.microsoft.com/office/drawing/2014/main" id="{DABBA0CC-E846-4A81-9766-0AE370BD26D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549408" y="3258379"/>
            <a:ext cx="1147058" cy="197085"/>
          </a:xfrm>
          <a:prstGeom prst="rect">
            <a:avLst/>
          </a:prstGeom>
        </p:spPr>
      </p:pic>
      <p:pic>
        <p:nvPicPr>
          <p:cNvPr id="12" name="Imagen 11" descr="Imagen que contiene dibujo&#10;&#10;Descripción generada automáticamente">
            <a:extLst>
              <a:ext uri="{FF2B5EF4-FFF2-40B4-BE49-F238E27FC236}">
                <a16:creationId xmlns:a16="http://schemas.microsoft.com/office/drawing/2014/main" id="{A8036E29-A317-4412-9EF4-75F76A3C29D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910783" y="2950977"/>
            <a:ext cx="816162" cy="816162"/>
          </a:xfrm>
          <a:prstGeom prst="rect">
            <a:avLst/>
          </a:prstGeom>
        </p:spPr>
      </p:pic>
      <p:pic>
        <p:nvPicPr>
          <p:cNvPr id="61" name="Imagen 60" descr="Imagen que contiene dibujo&#10;&#10;Descripción generada automáticamente">
            <a:extLst>
              <a:ext uri="{FF2B5EF4-FFF2-40B4-BE49-F238E27FC236}">
                <a16:creationId xmlns:a16="http://schemas.microsoft.com/office/drawing/2014/main" id="{4065D4C0-B796-4B88-9068-115865A3B96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902483" y="3701204"/>
            <a:ext cx="816162" cy="816162"/>
          </a:xfrm>
          <a:prstGeom prst="rect">
            <a:avLst/>
          </a:prstGeom>
        </p:spPr>
      </p:pic>
      <p:cxnSp>
        <p:nvCxnSpPr>
          <p:cNvPr id="17" name="Conector recto de flecha 16">
            <a:extLst>
              <a:ext uri="{FF2B5EF4-FFF2-40B4-BE49-F238E27FC236}">
                <a16:creationId xmlns:a16="http://schemas.microsoft.com/office/drawing/2014/main" id="{6D072CE0-98F9-44D0-AD2C-A3D40B41C210}"/>
              </a:ext>
            </a:extLst>
          </p:cNvPr>
          <p:cNvCxnSpPr>
            <a:cxnSpLocks/>
          </p:cNvCxnSpPr>
          <p:nvPr/>
        </p:nvCxnSpPr>
        <p:spPr>
          <a:xfrm>
            <a:off x="5934616" y="3356921"/>
            <a:ext cx="577274"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9" name="Conector recto de flecha 68">
            <a:extLst>
              <a:ext uri="{FF2B5EF4-FFF2-40B4-BE49-F238E27FC236}">
                <a16:creationId xmlns:a16="http://schemas.microsoft.com/office/drawing/2014/main" id="{3FFBAF5C-E895-488C-8C36-5513441C6163}"/>
              </a:ext>
            </a:extLst>
          </p:cNvPr>
          <p:cNvCxnSpPr>
            <a:cxnSpLocks/>
          </p:cNvCxnSpPr>
          <p:nvPr/>
        </p:nvCxnSpPr>
        <p:spPr>
          <a:xfrm>
            <a:off x="5925829" y="4109285"/>
            <a:ext cx="608227"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0" name="Conector recto de flecha 69">
            <a:extLst>
              <a:ext uri="{FF2B5EF4-FFF2-40B4-BE49-F238E27FC236}">
                <a16:creationId xmlns:a16="http://schemas.microsoft.com/office/drawing/2014/main" id="{246B639F-B8B3-4BC2-9328-9D51AA071B19}"/>
              </a:ext>
            </a:extLst>
          </p:cNvPr>
          <p:cNvCxnSpPr>
            <a:cxnSpLocks/>
          </p:cNvCxnSpPr>
          <p:nvPr/>
        </p:nvCxnSpPr>
        <p:spPr>
          <a:xfrm>
            <a:off x="5917719" y="2162353"/>
            <a:ext cx="616337"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71" name="Imagen 70" descr="Imagen que contiene dibujo&#10;&#10;Descripción generada automáticamente">
            <a:extLst>
              <a:ext uri="{FF2B5EF4-FFF2-40B4-BE49-F238E27FC236}">
                <a16:creationId xmlns:a16="http://schemas.microsoft.com/office/drawing/2014/main" id="{E3B52078-334A-41DD-AE7F-85B6EB40D02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16725" y="4929489"/>
            <a:ext cx="1070513" cy="530223"/>
          </a:xfrm>
          <a:prstGeom prst="rect">
            <a:avLst/>
          </a:prstGeom>
        </p:spPr>
      </p:pic>
      <p:pic>
        <p:nvPicPr>
          <p:cNvPr id="72" name="Imagen 71">
            <a:extLst>
              <a:ext uri="{FF2B5EF4-FFF2-40B4-BE49-F238E27FC236}">
                <a16:creationId xmlns:a16="http://schemas.microsoft.com/office/drawing/2014/main" id="{E159F68A-BBCA-4CF2-9CE9-AE71136BBF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16289" y="4965143"/>
            <a:ext cx="630595" cy="630595"/>
          </a:xfrm>
          <a:prstGeom prst="rect">
            <a:avLst/>
          </a:prstGeom>
        </p:spPr>
      </p:pic>
      <p:sp>
        <p:nvSpPr>
          <p:cNvPr id="74" name="CuadroTexto 73">
            <a:extLst>
              <a:ext uri="{FF2B5EF4-FFF2-40B4-BE49-F238E27FC236}">
                <a16:creationId xmlns:a16="http://schemas.microsoft.com/office/drawing/2014/main" id="{4750341F-C92A-4894-9C2B-449BB0C71576}"/>
              </a:ext>
            </a:extLst>
          </p:cNvPr>
          <p:cNvSpPr txBox="1"/>
          <p:nvPr/>
        </p:nvSpPr>
        <p:spPr>
          <a:xfrm>
            <a:off x="5425704" y="1580474"/>
            <a:ext cx="1166730"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CO" sz="1800" b="1" i="0" u="none" strike="noStrike" kern="1200" cap="none" spc="0" normalizeH="0" baseline="0" noProof="0" dirty="0">
                <a:ln>
                  <a:noFill/>
                </a:ln>
                <a:solidFill>
                  <a:prstClr val="black"/>
                </a:solidFill>
                <a:effectLst/>
                <a:uLnTx/>
                <a:uFillTx/>
                <a:latin typeface="Calibri"/>
                <a:ea typeface="+mn-ea"/>
                <a:cs typeface="+mn-cs"/>
              </a:rPr>
              <a:t>Convenios</a:t>
            </a:r>
          </a:p>
        </p:txBody>
      </p:sp>
      <p:sp>
        <p:nvSpPr>
          <p:cNvPr id="75" name="CuadroTexto 74">
            <a:extLst>
              <a:ext uri="{FF2B5EF4-FFF2-40B4-BE49-F238E27FC236}">
                <a16:creationId xmlns:a16="http://schemas.microsoft.com/office/drawing/2014/main" id="{1CCC83BA-802E-43FC-B88C-AB0530D0D64E}"/>
              </a:ext>
            </a:extLst>
          </p:cNvPr>
          <p:cNvSpPr txBox="1"/>
          <p:nvPr/>
        </p:nvSpPr>
        <p:spPr>
          <a:xfrm>
            <a:off x="4588591" y="2469736"/>
            <a:ext cx="3144901" cy="64633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CO" sz="1800" b="1" i="0" u="none" strike="noStrike" kern="1200" cap="none" spc="0" normalizeH="0" baseline="0" noProof="0" dirty="0">
                <a:ln>
                  <a:noFill/>
                </a:ln>
                <a:solidFill>
                  <a:prstClr val="black"/>
                </a:solidFill>
                <a:effectLst/>
                <a:uLnTx/>
                <a:uFillTx/>
                <a:latin typeface="Calibri"/>
                <a:ea typeface="+mn-ea"/>
                <a:cs typeface="+mn-cs"/>
              </a:rPr>
              <a:t>Cooperación  US 3,5 millones / 21 de Junio 2019 </a:t>
            </a:r>
          </a:p>
        </p:txBody>
      </p:sp>
      <p:sp>
        <p:nvSpPr>
          <p:cNvPr id="77" name="CuadroTexto 76">
            <a:extLst>
              <a:ext uri="{FF2B5EF4-FFF2-40B4-BE49-F238E27FC236}">
                <a16:creationId xmlns:a16="http://schemas.microsoft.com/office/drawing/2014/main" id="{B48F0EA5-3D7B-40A9-B57B-7034D61BA6C4}"/>
              </a:ext>
            </a:extLst>
          </p:cNvPr>
          <p:cNvSpPr txBox="1"/>
          <p:nvPr/>
        </p:nvSpPr>
        <p:spPr>
          <a:xfrm>
            <a:off x="5025964" y="4405186"/>
            <a:ext cx="2140073"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CO" sz="1800" b="1" i="0" u="none" strike="noStrike" kern="1200" cap="none" spc="0" normalizeH="0" baseline="0" noProof="0" dirty="0">
                <a:ln>
                  <a:noFill/>
                </a:ln>
                <a:solidFill>
                  <a:prstClr val="black"/>
                </a:solidFill>
                <a:effectLst/>
                <a:uLnTx/>
                <a:uFillTx/>
                <a:latin typeface="Calibri"/>
                <a:ea typeface="+mn-ea"/>
                <a:cs typeface="+mn-cs"/>
              </a:rPr>
              <a:t>Esquema de trabajo </a:t>
            </a:r>
          </a:p>
        </p:txBody>
      </p:sp>
      <p:cxnSp>
        <p:nvCxnSpPr>
          <p:cNvPr id="79" name="Conector recto de flecha 78">
            <a:extLst>
              <a:ext uri="{FF2B5EF4-FFF2-40B4-BE49-F238E27FC236}">
                <a16:creationId xmlns:a16="http://schemas.microsoft.com/office/drawing/2014/main" id="{619FC52D-D074-4E37-9F66-B6DE3CFAD2D4}"/>
              </a:ext>
            </a:extLst>
          </p:cNvPr>
          <p:cNvCxnSpPr>
            <a:cxnSpLocks/>
          </p:cNvCxnSpPr>
          <p:nvPr/>
        </p:nvCxnSpPr>
        <p:spPr>
          <a:xfrm flipH="1">
            <a:off x="6461671" y="5513195"/>
            <a:ext cx="309829" cy="14783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1" name="Conector recto de flecha 10">
            <a:extLst>
              <a:ext uri="{FF2B5EF4-FFF2-40B4-BE49-F238E27FC236}">
                <a16:creationId xmlns:a16="http://schemas.microsoft.com/office/drawing/2014/main" id="{3820B4C4-BD0A-41DB-A0BA-5FE337441CC3}"/>
              </a:ext>
            </a:extLst>
          </p:cNvPr>
          <p:cNvCxnSpPr>
            <a:cxnSpLocks/>
          </p:cNvCxnSpPr>
          <p:nvPr/>
        </p:nvCxnSpPr>
        <p:spPr>
          <a:xfrm>
            <a:off x="5896173" y="5182252"/>
            <a:ext cx="658773" cy="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34" name="CuadroTexto 33">
            <a:extLst>
              <a:ext uri="{FF2B5EF4-FFF2-40B4-BE49-F238E27FC236}">
                <a16:creationId xmlns:a16="http://schemas.microsoft.com/office/drawing/2014/main" id="{6860AF14-0FD8-4D9E-A2C8-907396466786}"/>
              </a:ext>
            </a:extLst>
          </p:cNvPr>
          <p:cNvSpPr txBox="1"/>
          <p:nvPr/>
        </p:nvSpPr>
        <p:spPr>
          <a:xfrm>
            <a:off x="8642303" y="3732318"/>
            <a:ext cx="1886350" cy="369332"/>
          </a:xfrm>
          <a:prstGeom prst="rect">
            <a:avLst/>
          </a:prstGeom>
        </p:spPr>
        <p:style>
          <a:lnRef idx="2">
            <a:schemeClr val="accent1"/>
          </a:lnRef>
          <a:fillRef idx="1">
            <a:schemeClr val="lt1"/>
          </a:fillRef>
          <a:effectRef idx="0">
            <a:schemeClr val="accent1"/>
          </a:effectRef>
          <a:fontRef idx="minor">
            <a:schemeClr val="dk1"/>
          </a:fontRef>
        </p:style>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CO" sz="1800" b="1" i="0" u="none" strike="noStrike" kern="1200" cap="none" spc="0" normalizeH="0" baseline="0" noProof="0" dirty="0">
                <a:ln>
                  <a:noFill/>
                </a:ln>
                <a:solidFill>
                  <a:prstClr val="black"/>
                </a:solidFill>
                <a:effectLst/>
                <a:uLnTx/>
                <a:uFillTx/>
                <a:latin typeface="Calibri"/>
                <a:ea typeface="+mn-ea"/>
                <a:cs typeface="+mn-cs"/>
              </a:rPr>
              <a:t>Acompañamiento</a:t>
            </a:r>
          </a:p>
        </p:txBody>
      </p:sp>
      <p:pic>
        <p:nvPicPr>
          <p:cNvPr id="7" name="Imagen 6" descr="Imagen que contiene dibujo&#10;&#10;Descripción generada automáticamente">
            <a:extLst>
              <a:ext uri="{FF2B5EF4-FFF2-40B4-BE49-F238E27FC236}">
                <a16:creationId xmlns:a16="http://schemas.microsoft.com/office/drawing/2014/main" id="{138174B5-412D-4F41-BAE7-B0D24182146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986798" y="4612971"/>
            <a:ext cx="520691" cy="404301"/>
          </a:xfrm>
          <a:prstGeom prst="rect">
            <a:avLst/>
          </a:prstGeom>
        </p:spPr>
      </p:pic>
      <p:pic>
        <p:nvPicPr>
          <p:cNvPr id="15" name="Imagen 14" descr="Imagen que contiene pájaro, ave, dibujo&#10;&#10;Descripción generada automáticamente">
            <a:extLst>
              <a:ext uri="{FF2B5EF4-FFF2-40B4-BE49-F238E27FC236}">
                <a16:creationId xmlns:a16="http://schemas.microsoft.com/office/drawing/2014/main" id="{71528215-1CFC-4C1E-94F2-42E14C44822F}"/>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292638" y="4209198"/>
            <a:ext cx="1735066" cy="272348"/>
          </a:xfrm>
          <a:prstGeom prst="rect">
            <a:avLst/>
          </a:prstGeom>
        </p:spPr>
      </p:pic>
      <p:pic>
        <p:nvPicPr>
          <p:cNvPr id="18" name="Imagen 17" descr="Imagen que contiene dibujo, alimentos, señal&#10;&#10;Descripción generada automáticamente">
            <a:extLst>
              <a:ext uri="{FF2B5EF4-FFF2-40B4-BE49-F238E27FC236}">
                <a16:creationId xmlns:a16="http://schemas.microsoft.com/office/drawing/2014/main" id="{4895A6FC-D57A-408A-81AD-D2E3F89BC560}"/>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9065687" y="5194601"/>
            <a:ext cx="402051" cy="530177"/>
          </a:xfrm>
          <a:prstGeom prst="rect">
            <a:avLst/>
          </a:prstGeom>
        </p:spPr>
      </p:pic>
      <p:pic>
        <p:nvPicPr>
          <p:cNvPr id="37" name="Imagen 8">
            <a:extLst>
              <a:ext uri="{FF2B5EF4-FFF2-40B4-BE49-F238E27FC236}">
                <a16:creationId xmlns:a16="http://schemas.microsoft.com/office/drawing/2014/main" id="{D344CC80-5F31-433F-872F-A71EFBAEC578}"/>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1913" y="47625"/>
            <a:ext cx="1714500" cy="74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 name="Imagen 12">
            <a:extLst>
              <a:ext uri="{FF2B5EF4-FFF2-40B4-BE49-F238E27FC236}">
                <a16:creationId xmlns:a16="http://schemas.microsoft.com/office/drawing/2014/main" id="{31731184-A193-45D4-9703-2753ED239C5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980363" y="76200"/>
            <a:ext cx="4149725" cy="71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 name="Rectángulo 39">
            <a:extLst>
              <a:ext uri="{FF2B5EF4-FFF2-40B4-BE49-F238E27FC236}">
                <a16:creationId xmlns:a16="http://schemas.microsoft.com/office/drawing/2014/main" id="{93868D7C-C383-4AC9-BF2E-7DD502732E5B}"/>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white"/>
              </a:solidFill>
              <a:effectLst/>
              <a:uLnTx/>
              <a:uFillTx/>
              <a:latin typeface="Calibri"/>
              <a:ea typeface="+mn-ea"/>
              <a:cs typeface="+mn-cs"/>
            </a:endParaRPr>
          </a:p>
        </p:txBody>
      </p:sp>
      <p:sp>
        <p:nvSpPr>
          <p:cNvPr id="41" name="CuadroTexto 40">
            <a:extLst>
              <a:ext uri="{FF2B5EF4-FFF2-40B4-BE49-F238E27FC236}">
                <a16:creationId xmlns:a16="http://schemas.microsoft.com/office/drawing/2014/main" id="{88F3A4F0-4EA1-42FA-B150-115701478E71}"/>
              </a:ext>
            </a:extLst>
          </p:cNvPr>
          <p:cNvSpPr txBox="1"/>
          <p:nvPr/>
        </p:nvSpPr>
        <p:spPr>
          <a:xfrm>
            <a:off x="7235190" y="6520419"/>
            <a:ext cx="4578984" cy="307777"/>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s-ES" sz="1400" b="0" i="0" u="none" strike="noStrike" kern="1200" cap="none" spc="0" normalizeH="0" baseline="0" noProof="0" dirty="0">
                <a:ln>
                  <a:noFill/>
                </a:ln>
                <a:solidFill>
                  <a:srgbClr val="A9A8A9"/>
                </a:solidFill>
                <a:effectLst/>
                <a:uLnTx/>
                <a:uFillTx/>
                <a:latin typeface="Lato Regular"/>
                <a:ea typeface="+mn-ea"/>
                <a:cs typeface="Lato Regular"/>
              </a:rPr>
              <a:t>Presidencia</a:t>
            </a:r>
          </a:p>
        </p:txBody>
      </p:sp>
    </p:spTree>
    <p:extLst>
      <p:ext uri="{BB962C8B-B14F-4D97-AF65-F5344CB8AC3E}">
        <p14:creationId xmlns:p14="http://schemas.microsoft.com/office/powerpoint/2010/main" val="346049865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Elipse 35">
            <a:extLst>
              <a:ext uri="{FF2B5EF4-FFF2-40B4-BE49-F238E27FC236}">
                <a16:creationId xmlns:a16="http://schemas.microsoft.com/office/drawing/2014/main" id="{7801D336-2598-492F-A62E-C35A39078BBC}"/>
              </a:ext>
            </a:extLst>
          </p:cNvPr>
          <p:cNvSpPr/>
          <p:nvPr/>
        </p:nvSpPr>
        <p:spPr>
          <a:xfrm>
            <a:off x="1969416" y="1814166"/>
            <a:ext cx="416273" cy="402645"/>
          </a:xfrm>
          <a:prstGeom prst="ellipse">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S" sz="2400" b="1" i="0" u="none" strike="noStrike" kern="1200" cap="none" spc="0" normalizeH="0" baseline="0" noProof="0" dirty="0">
                <a:ln>
                  <a:noFill/>
                </a:ln>
                <a:solidFill>
                  <a:prstClr val="white"/>
                </a:solidFill>
                <a:effectLst/>
                <a:uLnTx/>
                <a:uFillTx/>
                <a:latin typeface="Calibri"/>
                <a:ea typeface="+mn-ea"/>
                <a:cs typeface="+mn-cs"/>
              </a:rPr>
              <a:t>0</a:t>
            </a:r>
            <a:endParaRPr kumimoji="0" lang="es-CO" sz="2400" b="1" i="0" u="none" strike="noStrike" kern="1200" cap="none" spc="0" normalizeH="0" baseline="0" noProof="0" dirty="0">
              <a:ln>
                <a:noFill/>
              </a:ln>
              <a:solidFill>
                <a:prstClr val="white"/>
              </a:solidFill>
              <a:effectLst/>
              <a:uLnTx/>
              <a:uFillTx/>
              <a:latin typeface="Calibri"/>
              <a:ea typeface="+mn-ea"/>
              <a:cs typeface="+mn-cs"/>
            </a:endParaRPr>
          </a:p>
        </p:txBody>
      </p:sp>
      <p:sp>
        <p:nvSpPr>
          <p:cNvPr id="37" name="Rectángulo 36">
            <a:extLst>
              <a:ext uri="{FF2B5EF4-FFF2-40B4-BE49-F238E27FC236}">
                <a16:creationId xmlns:a16="http://schemas.microsoft.com/office/drawing/2014/main" id="{9EE2B1CA-F12A-43DB-8B60-6AF0B2932F9B}"/>
              </a:ext>
            </a:extLst>
          </p:cNvPr>
          <p:cNvSpPr/>
          <p:nvPr/>
        </p:nvSpPr>
        <p:spPr>
          <a:xfrm>
            <a:off x="2801176" y="2204395"/>
            <a:ext cx="741197" cy="507831"/>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S" sz="900" b="1" i="0" u="none" strike="noStrike" kern="1200" cap="none" spc="0" normalizeH="0" baseline="0" noProof="0" dirty="0">
                <a:ln>
                  <a:noFill/>
                </a:ln>
                <a:solidFill>
                  <a:srgbClr val="4B4949"/>
                </a:solidFill>
                <a:effectLst/>
                <a:uLnTx/>
                <a:uFillTx/>
                <a:latin typeface="Calibri"/>
                <a:ea typeface="+mn-ea"/>
                <a:cs typeface="+mn-cs"/>
              </a:rPr>
              <a:t>FASE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S" sz="900" b="1" i="0" u="none" strike="noStrike" kern="1200" cap="none" spc="0" normalizeH="0" baseline="0" noProof="0" dirty="0">
                <a:ln>
                  <a:noFill/>
                </a:ln>
                <a:solidFill>
                  <a:srgbClr val="4B4949"/>
                </a:solidFill>
                <a:effectLst/>
                <a:uLnTx/>
                <a:uFillTx/>
                <a:latin typeface="Calibri"/>
                <a:ea typeface="+mn-ea"/>
                <a:cs typeface="+mn-cs"/>
              </a:rPr>
              <a:t>PRELIMINAR</a:t>
            </a:r>
          </a:p>
        </p:txBody>
      </p:sp>
      <p:sp>
        <p:nvSpPr>
          <p:cNvPr id="64" name="Rectángulo: esquinas redondeadas 63">
            <a:extLst>
              <a:ext uri="{FF2B5EF4-FFF2-40B4-BE49-F238E27FC236}">
                <a16:creationId xmlns:a16="http://schemas.microsoft.com/office/drawing/2014/main" id="{47065120-6E92-4C31-9DE3-082B7E4F695B}"/>
              </a:ext>
            </a:extLst>
          </p:cNvPr>
          <p:cNvSpPr/>
          <p:nvPr/>
        </p:nvSpPr>
        <p:spPr>
          <a:xfrm>
            <a:off x="1882623" y="2701837"/>
            <a:ext cx="1802071" cy="165395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s-ES"/>
            </a:defPPr>
            <a:lvl1pPr algn="l" defTabSz="457200" rtl="0" eaLnBrk="0" fontAlgn="base" hangingPunct="0">
              <a:spcBef>
                <a:spcPct val="0"/>
              </a:spcBef>
              <a:spcAft>
                <a:spcPct val="0"/>
              </a:spcAft>
              <a:defRPr kern="1200">
                <a:solidFill>
                  <a:schemeClr val="lt1"/>
                </a:solidFill>
                <a:latin typeface="+mn-lt"/>
                <a:ea typeface="+mn-ea"/>
                <a:cs typeface="+mn-cs"/>
              </a:defRPr>
            </a:lvl1pPr>
            <a:lvl2pPr marL="457200" algn="l" defTabSz="457200" rtl="0" eaLnBrk="0" fontAlgn="base" hangingPunct="0">
              <a:spcBef>
                <a:spcPct val="0"/>
              </a:spcBef>
              <a:spcAft>
                <a:spcPct val="0"/>
              </a:spcAft>
              <a:defRPr kern="1200">
                <a:solidFill>
                  <a:schemeClr val="lt1"/>
                </a:solidFill>
                <a:latin typeface="+mn-lt"/>
                <a:ea typeface="+mn-ea"/>
                <a:cs typeface="+mn-cs"/>
              </a:defRPr>
            </a:lvl2pPr>
            <a:lvl3pPr marL="914400" algn="l" defTabSz="457200" rtl="0" eaLnBrk="0" fontAlgn="base" hangingPunct="0">
              <a:spcBef>
                <a:spcPct val="0"/>
              </a:spcBef>
              <a:spcAft>
                <a:spcPct val="0"/>
              </a:spcAft>
              <a:defRPr kern="1200">
                <a:solidFill>
                  <a:schemeClr val="lt1"/>
                </a:solidFill>
                <a:latin typeface="+mn-lt"/>
                <a:ea typeface="+mn-ea"/>
                <a:cs typeface="+mn-cs"/>
              </a:defRPr>
            </a:lvl3pPr>
            <a:lvl4pPr marL="1371600" algn="l" defTabSz="457200" rtl="0" eaLnBrk="0" fontAlgn="base" hangingPunct="0">
              <a:spcBef>
                <a:spcPct val="0"/>
              </a:spcBef>
              <a:spcAft>
                <a:spcPct val="0"/>
              </a:spcAft>
              <a:defRPr kern="1200">
                <a:solidFill>
                  <a:schemeClr val="lt1"/>
                </a:solidFill>
                <a:latin typeface="+mn-lt"/>
                <a:ea typeface="+mn-ea"/>
                <a:cs typeface="+mn-cs"/>
              </a:defRPr>
            </a:lvl4pPr>
            <a:lvl5pPr marL="1828800" algn="l" defTabSz="457200"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marL="214313" marR="0" lvl="0" indent="-214313" algn="just"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es-CO" sz="1050" b="0" i="0" u="none" strike="noStrike" kern="1200" cap="none" spc="0" normalizeH="0" baseline="0" noProof="0" dirty="0">
                <a:ln>
                  <a:noFill/>
                </a:ln>
                <a:solidFill>
                  <a:prstClr val="black"/>
                </a:solidFill>
                <a:effectLst/>
                <a:uLnTx/>
                <a:uFillTx/>
                <a:latin typeface="Calibri"/>
                <a:ea typeface="+mn-ea"/>
                <a:cs typeface="+mn-cs"/>
              </a:rPr>
              <a:t>Estudio legal, técnico y económico para identificar las diferentes variables para la venta masiva de inmuebles. </a:t>
            </a:r>
          </a:p>
          <a:p>
            <a:pPr marL="214313" marR="0" lvl="0" indent="-214313" algn="just"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es-CO" sz="1050" b="0" i="0" u="none" strike="noStrike" kern="1200" cap="none" spc="0" normalizeH="0" baseline="0" noProof="0" dirty="0">
                <a:ln>
                  <a:noFill/>
                </a:ln>
                <a:solidFill>
                  <a:prstClr val="black"/>
                </a:solidFill>
                <a:effectLst/>
                <a:uLnTx/>
                <a:uFillTx/>
                <a:latin typeface="Calibri"/>
                <a:ea typeface="+mn-ea"/>
                <a:cs typeface="+mn-cs"/>
              </a:rPr>
              <a:t>Elaboración de pliegos de contratación de las empresas de apoyo en las tres fases.</a:t>
            </a:r>
          </a:p>
          <a:p>
            <a:pPr marL="0" marR="0" lvl="0" indent="0" algn="just" defTabSz="457200" rtl="0" eaLnBrk="0" fontAlgn="base" latinLnBrk="0" hangingPunct="0">
              <a:lnSpc>
                <a:spcPct val="100000"/>
              </a:lnSpc>
              <a:spcBef>
                <a:spcPct val="0"/>
              </a:spcBef>
              <a:spcAft>
                <a:spcPct val="0"/>
              </a:spcAft>
              <a:buClrTx/>
              <a:buSzTx/>
              <a:buFontTx/>
              <a:buNone/>
              <a:tabLst/>
              <a:defRPr/>
            </a:pPr>
            <a:r>
              <a:rPr kumimoji="0" lang="es-CO" sz="1050" b="0" i="0" u="none" strike="noStrike" kern="1200" cap="none" spc="0" normalizeH="0" baseline="0" noProof="0" dirty="0">
                <a:ln>
                  <a:noFill/>
                </a:ln>
                <a:solidFill>
                  <a:prstClr val="black"/>
                </a:solidFill>
                <a:effectLst/>
                <a:uLnTx/>
                <a:uFillTx/>
                <a:latin typeface="Calibri"/>
                <a:ea typeface="+mn-ea"/>
                <a:cs typeface="+mn-cs"/>
              </a:rPr>
              <a:t>      </a:t>
            </a:r>
          </a:p>
        </p:txBody>
      </p:sp>
      <p:cxnSp>
        <p:nvCxnSpPr>
          <p:cNvPr id="76" name="Conector recto 75">
            <a:extLst>
              <a:ext uri="{FF2B5EF4-FFF2-40B4-BE49-F238E27FC236}">
                <a16:creationId xmlns:a16="http://schemas.microsoft.com/office/drawing/2014/main" id="{67D65DAA-D579-4310-99F2-16FEB9C3C1CB}"/>
              </a:ext>
            </a:extLst>
          </p:cNvPr>
          <p:cNvCxnSpPr>
            <a:cxnSpLocks/>
          </p:cNvCxnSpPr>
          <p:nvPr/>
        </p:nvCxnSpPr>
        <p:spPr>
          <a:xfrm>
            <a:off x="2849345" y="2117475"/>
            <a:ext cx="907" cy="519069"/>
          </a:xfrm>
          <a:prstGeom prst="line">
            <a:avLst/>
          </a:prstGeom>
        </p:spPr>
        <p:style>
          <a:lnRef idx="2">
            <a:schemeClr val="accent1"/>
          </a:lnRef>
          <a:fillRef idx="0">
            <a:schemeClr val="accent1"/>
          </a:fillRef>
          <a:effectRef idx="1">
            <a:schemeClr val="accent1"/>
          </a:effectRef>
          <a:fontRef idx="minor">
            <a:schemeClr val="tx1"/>
          </a:fontRef>
        </p:style>
      </p:cxnSp>
      <p:cxnSp>
        <p:nvCxnSpPr>
          <p:cNvPr id="96" name="Conector recto 95">
            <a:extLst>
              <a:ext uri="{FF2B5EF4-FFF2-40B4-BE49-F238E27FC236}">
                <a16:creationId xmlns:a16="http://schemas.microsoft.com/office/drawing/2014/main" id="{B84DAA5A-4EED-472C-A20B-5DA682B69FBF}"/>
              </a:ext>
            </a:extLst>
          </p:cNvPr>
          <p:cNvCxnSpPr>
            <a:cxnSpLocks/>
          </p:cNvCxnSpPr>
          <p:nvPr/>
        </p:nvCxnSpPr>
        <p:spPr>
          <a:xfrm flipH="1">
            <a:off x="3870020" y="1809608"/>
            <a:ext cx="10280" cy="2653435"/>
          </a:xfrm>
          <a:prstGeom prst="line">
            <a:avLst/>
          </a:prstGeom>
        </p:spPr>
        <p:style>
          <a:lnRef idx="2">
            <a:schemeClr val="accent1"/>
          </a:lnRef>
          <a:fillRef idx="0">
            <a:schemeClr val="accent1"/>
          </a:fillRef>
          <a:effectRef idx="1">
            <a:schemeClr val="accent1"/>
          </a:effectRef>
          <a:fontRef idx="minor">
            <a:schemeClr val="tx1"/>
          </a:fontRef>
        </p:style>
      </p:cxnSp>
      <p:sp>
        <p:nvSpPr>
          <p:cNvPr id="98" name="Elipse 97">
            <a:extLst>
              <a:ext uri="{FF2B5EF4-FFF2-40B4-BE49-F238E27FC236}">
                <a16:creationId xmlns:a16="http://schemas.microsoft.com/office/drawing/2014/main" id="{5F85A2DA-864A-42D8-8F67-30C17956A0E2}"/>
              </a:ext>
            </a:extLst>
          </p:cNvPr>
          <p:cNvSpPr/>
          <p:nvPr/>
        </p:nvSpPr>
        <p:spPr>
          <a:xfrm>
            <a:off x="4090363" y="1818179"/>
            <a:ext cx="416273" cy="402645"/>
          </a:xfrm>
          <a:prstGeom prst="ellipse">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S" sz="2400" b="1" i="0" u="none" strike="noStrike" kern="1200" cap="none" spc="0" normalizeH="0" baseline="0" noProof="0" dirty="0">
                <a:ln>
                  <a:noFill/>
                </a:ln>
                <a:solidFill>
                  <a:prstClr val="white"/>
                </a:solidFill>
                <a:effectLst/>
                <a:uLnTx/>
                <a:uFillTx/>
                <a:latin typeface="Calibri"/>
                <a:ea typeface="+mn-ea"/>
                <a:cs typeface="+mn-cs"/>
              </a:rPr>
              <a:t>1</a:t>
            </a:r>
            <a:endParaRPr kumimoji="0" lang="es-CO" sz="2400" b="1" i="0" u="none" strike="noStrike" kern="1200" cap="none" spc="0" normalizeH="0" baseline="0" noProof="0" dirty="0">
              <a:ln>
                <a:noFill/>
              </a:ln>
              <a:solidFill>
                <a:prstClr val="white"/>
              </a:solidFill>
              <a:effectLst/>
              <a:uLnTx/>
              <a:uFillTx/>
              <a:latin typeface="Calibri"/>
              <a:ea typeface="+mn-ea"/>
              <a:cs typeface="+mn-cs"/>
            </a:endParaRPr>
          </a:p>
        </p:txBody>
      </p:sp>
      <p:sp>
        <p:nvSpPr>
          <p:cNvPr id="99" name="Rectángulo 98">
            <a:extLst>
              <a:ext uri="{FF2B5EF4-FFF2-40B4-BE49-F238E27FC236}">
                <a16:creationId xmlns:a16="http://schemas.microsoft.com/office/drawing/2014/main" id="{93736003-15A0-4019-A5DB-A12DECFA3841}"/>
              </a:ext>
            </a:extLst>
          </p:cNvPr>
          <p:cNvSpPr/>
          <p:nvPr/>
        </p:nvSpPr>
        <p:spPr>
          <a:xfrm>
            <a:off x="4842000" y="2172185"/>
            <a:ext cx="923132" cy="369332"/>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S" sz="900" b="1" i="0" u="none" strike="noStrike" kern="1200" cap="none" spc="0" normalizeH="0" baseline="0" noProof="0" dirty="0">
                <a:ln>
                  <a:noFill/>
                </a:ln>
                <a:solidFill>
                  <a:srgbClr val="4B4949"/>
                </a:solidFill>
                <a:effectLst/>
                <a:uLnTx/>
                <a:uFillTx/>
                <a:latin typeface="Calibri"/>
                <a:ea typeface="+mn-ea"/>
                <a:cs typeface="+mn-cs"/>
              </a:rPr>
              <a:t>ALISTAMIENTO INMUEBLES</a:t>
            </a:r>
          </a:p>
        </p:txBody>
      </p:sp>
      <p:sp>
        <p:nvSpPr>
          <p:cNvPr id="100" name="Rectángulo: esquinas redondeadas 99">
            <a:extLst>
              <a:ext uri="{FF2B5EF4-FFF2-40B4-BE49-F238E27FC236}">
                <a16:creationId xmlns:a16="http://schemas.microsoft.com/office/drawing/2014/main" id="{380E20E7-5527-4053-9A72-5D697C42B0E0}"/>
              </a:ext>
            </a:extLst>
          </p:cNvPr>
          <p:cNvSpPr/>
          <p:nvPr/>
        </p:nvSpPr>
        <p:spPr>
          <a:xfrm>
            <a:off x="4025373" y="2712476"/>
            <a:ext cx="1914125" cy="165395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s-ES"/>
            </a:defPPr>
            <a:lvl1pPr algn="l" defTabSz="457200" rtl="0" eaLnBrk="0" fontAlgn="base" hangingPunct="0">
              <a:spcBef>
                <a:spcPct val="0"/>
              </a:spcBef>
              <a:spcAft>
                <a:spcPct val="0"/>
              </a:spcAft>
              <a:defRPr kern="1200">
                <a:solidFill>
                  <a:schemeClr val="lt1"/>
                </a:solidFill>
                <a:latin typeface="+mn-lt"/>
                <a:ea typeface="+mn-ea"/>
                <a:cs typeface="+mn-cs"/>
              </a:defRPr>
            </a:lvl1pPr>
            <a:lvl2pPr marL="457200" algn="l" defTabSz="457200" rtl="0" eaLnBrk="0" fontAlgn="base" hangingPunct="0">
              <a:spcBef>
                <a:spcPct val="0"/>
              </a:spcBef>
              <a:spcAft>
                <a:spcPct val="0"/>
              </a:spcAft>
              <a:defRPr kern="1200">
                <a:solidFill>
                  <a:schemeClr val="lt1"/>
                </a:solidFill>
                <a:latin typeface="+mn-lt"/>
                <a:ea typeface="+mn-ea"/>
                <a:cs typeface="+mn-cs"/>
              </a:defRPr>
            </a:lvl2pPr>
            <a:lvl3pPr marL="914400" algn="l" defTabSz="457200" rtl="0" eaLnBrk="0" fontAlgn="base" hangingPunct="0">
              <a:spcBef>
                <a:spcPct val="0"/>
              </a:spcBef>
              <a:spcAft>
                <a:spcPct val="0"/>
              </a:spcAft>
              <a:defRPr kern="1200">
                <a:solidFill>
                  <a:schemeClr val="lt1"/>
                </a:solidFill>
                <a:latin typeface="+mn-lt"/>
                <a:ea typeface="+mn-ea"/>
                <a:cs typeface="+mn-cs"/>
              </a:defRPr>
            </a:lvl3pPr>
            <a:lvl4pPr marL="1371600" algn="l" defTabSz="457200" rtl="0" eaLnBrk="0" fontAlgn="base" hangingPunct="0">
              <a:spcBef>
                <a:spcPct val="0"/>
              </a:spcBef>
              <a:spcAft>
                <a:spcPct val="0"/>
              </a:spcAft>
              <a:defRPr kern="1200">
                <a:solidFill>
                  <a:schemeClr val="lt1"/>
                </a:solidFill>
                <a:latin typeface="+mn-lt"/>
                <a:ea typeface="+mn-ea"/>
                <a:cs typeface="+mn-cs"/>
              </a:defRPr>
            </a:lvl4pPr>
            <a:lvl5pPr marL="1828800" algn="l" defTabSz="457200"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marL="214313" marR="0" lvl="0" indent="-214313" algn="just"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es-ES" sz="1050" b="0" i="0" u="none" strike="noStrike" kern="1200" cap="none" spc="0" normalizeH="0" baseline="0" noProof="0" dirty="0">
                <a:ln>
                  <a:noFill/>
                </a:ln>
                <a:solidFill>
                  <a:prstClr val="black"/>
                </a:solidFill>
                <a:effectLst/>
                <a:uLnTx/>
                <a:uFillTx/>
                <a:latin typeface="Calibri"/>
                <a:ea typeface="+mn-ea"/>
                <a:cs typeface="+mn-cs"/>
              </a:rPr>
              <a:t>Revisión de certificados de tradición y libertad y entrega de ficha jurídica. </a:t>
            </a:r>
          </a:p>
          <a:p>
            <a:pPr marL="0" marR="0" lvl="0" indent="0" algn="just" defTabSz="457200" rtl="0" eaLnBrk="0" fontAlgn="base" latinLnBrk="0" hangingPunct="0">
              <a:lnSpc>
                <a:spcPct val="100000"/>
              </a:lnSpc>
              <a:spcBef>
                <a:spcPct val="0"/>
              </a:spcBef>
              <a:spcAft>
                <a:spcPct val="0"/>
              </a:spcAft>
              <a:buClrTx/>
              <a:buSzTx/>
              <a:buFontTx/>
              <a:buNone/>
              <a:tabLst/>
              <a:defRPr/>
            </a:pPr>
            <a:endParaRPr kumimoji="0" lang="es-ES" sz="1050" b="0" i="0" u="none" strike="noStrike" kern="1200" cap="none" spc="0" normalizeH="0" baseline="0" noProof="0" dirty="0">
              <a:ln>
                <a:noFill/>
              </a:ln>
              <a:solidFill>
                <a:prstClr val="black"/>
              </a:solidFill>
              <a:effectLst/>
              <a:uLnTx/>
              <a:uFillTx/>
              <a:latin typeface="Calibri"/>
              <a:ea typeface="+mn-ea"/>
              <a:cs typeface="+mn-cs"/>
            </a:endParaRPr>
          </a:p>
          <a:p>
            <a:pPr marL="214313" marR="0" lvl="0" indent="-214313" algn="just"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es-ES" sz="1050" b="0" i="0" u="none" strike="noStrike" kern="1200" cap="none" spc="0" normalizeH="0" baseline="0" noProof="0" dirty="0">
                <a:ln>
                  <a:noFill/>
                </a:ln>
                <a:solidFill>
                  <a:prstClr val="black"/>
                </a:solidFill>
                <a:effectLst/>
                <a:uLnTx/>
                <a:uFillTx/>
                <a:latin typeface="Calibri"/>
                <a:ea typeface="+mn-ea"/>
                <a:cs typeface="+mn-cs"/>
              </a:rPr>
              <a:t>Avalúos comerciales. </a:t>
            </a:r>
          </a:p>
          <a:p>
            <a:pPr marL="214313" marR="0" lvl="0" indent="-214313" algn="just"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kumimoji="0" lang="es-ES" sz="1050" b="0" i="0" u="none" strike="noStrike" kern="1200" cap="none" spc="0" normalizeH="0" baseline="0" noProof="0" dirty="0">
              <a:ln>
                <a:noFill/>
              </a:ln>
              <a:solidFill>
                <a:prstClr val="black"/>
              </a:solidFill>
              <a:effectLst/>
              <a:uLnTx/>
              <a:uFillTx/>
              <a:latin typeface="Calibri"/>
              <a:ea typeface="+mn-ea"/>
              <a:cs typeface="+mn-cs"/>
            </a:endParaRPr>
          </a:p>
          <a:p>
            <a:pPr marL="214313" marR="0" lvl="0" indent="-214313" algn="just"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es-ES" sz="1050" b="0" i="0" u="none" strike="noStrike" kern="1200" cap="none" spc="0" normalizeH="0" baseline="0" noProof="0" dirty="0">
                <a:ln>
                  <a:noFill/>
                </a:ln>
                <a:solidFill>
                  <a:prstClr val="black"/>
                </a:solidFill>
                <a:effectLst/>
                <a:uLnTx/>
                <a:uFillTx/>
                <a:latin typeface="Calibri"/>
                <a:ea typeface="+mn-ea"/>
                <a:cs typeface="+mn-cs"/>
              </a:rPr>
              <a:t>Panel de expertos.           </a:t>
            </a:r>
          </a:p>
          <a:p>
            <a:pPr marL="0" marR="0" lvl="0" indent="0" algn="just" defTabSz="457200" rtl="0" eaLnBrk="0" fontAlgn="base" latinLnBrk="0" hangingPunct="0">
              <a:lnSpc>
                <a:spcPct val="100000"/>
              </a:lnSpc>
              <a:spcBef>
                <a:spcPct val="0"/>
              </a:spcBef>
              <a:spcAft>
                <a:spcPct val="0"/>
              </a:spcAft>
              <a:buClrTx/>
              <a:buSzTx/>
              <a:buFontTx/>
              <a:buNone/>
              <a:tabLst/>
              <a:defRPr/>
            </a:pPr>
            <a:r>
              <a:rPr kumimoji="0" lang="es-ES" sz="1050" b="0" i="0" u="none" strike="noStrike" kern="1200" cap="none" spc="0" normalizeH="0" baseline="0" noProof="0" dirty="0">
                <a:ln>
                  <a:noFill/>
                </a:ln>
                <a:solidFill>
                  <a:prstClr val="black"/>
                </a:solidFill>
                <a:effectLst/>
                <a:uLnTx/>
                <a:uFillTx/>
                <a:latin typeface="Calibri"/>
                <a:ea typeface="+mn-ea"/>
                <a:cs typeface="+mn-cs"/>
              </a:rPr>
              <a:t> </a:t>
            </a:r>
          </a:p>
          <a:p>
            <a:pPr marL="214313" marR="0" lvl="0" indent="-214313" algn="just"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es-ES" sz="1050" b="0" i="0" u="none" strike="noStrike" kern="1200" cap="none" spc="0" normalizeH="0" baseline="0" noProof="0" dirty="0">
                <a:ln>
                  <a:noFill/>
                </a:ln>
                <a:solidFill>
                  <a:prstClr val="black"/>
                </a:solidFill>
                <a:effectLst/>
                <a:uLnTx/>
                <a:uFillTx/>
                <a:latin typeface="Calibri"/>
                <a:ea typeface="+mn-ea"/>
                <a:cs typeface="+mn-cs"/>
              </a:rPr>
              <a:t>Investigación y pago de pasivos. </a:t>
            </a:r>
          </a:p>
          <a:p>
            <a:pPr marL="0" marR="0" lvl="0" indent="0" algn="just" defTabSz="457200" rtl="0" eaLnBrk="0" fontAlgn="base" latinLnBrk="0" hangingPunct="0">
              <a:lnSpc>
                <a:spcPct val="100000"/>
              </a:lnSpc>
              <a:spcBef>
                <a:spcPct val="0"/>
              </a:spcBef>
              <a:spcAft>
                <a:spcPct val="0"/>
              </a:spcAft>
              <a:buClrTx/>
              <a:buSzTx/>
              <a:buFontTx/>
              <a:buNone/>
              <a:tabLst/>
              <a:defRPr/>
            </a:pPr>
            <a:r>
              <a:rPr kumimoji="0" lang="es-ES" sz="1050" b="0" i="0" u="none" strike="noStrike" kern="1200" cap="none" spc="0" normalizeH="0" baseline="0" noProof="0" dirty="0">
                <a:ln>
                  <a:noFill/>
                </a:ln>
                <a:solidFill>
                  <a:prstClr val="black"/>
                </a:solidFill>
                <a:effectLst/>
                <a:uLnTx/>
                <a:uFillTx/>
                <a:latin typeface="Calibri"/>
                <a:ea typeface="+mn-ea"/>
                <a:cs typeface="+mn-cs"/>
              </a:rPr>
              <a:t>        </a:t>
            </a:r>
          </a:p>
        </p:txBody>
      </p:sp>
      <p:cxnSp>
        <p:nvCxnSpPr>
          <p:cNvPr id="109" name="Conector recto 108">
            <a:extLst>
              <a:ext uri="{FF2B5EF4-FFF2-40B4-BE49-F238E27FC236}">
                <a16:creationId xmlns:a16="http://schemas.microsoft.com/office/drawing/2014/main" id="{BE941F4B-4B0F-4E4B-8967-636A97B59606}"/>
              </a:ext>
            </a:extLst>
          </p:cNvPr>
          <p:cNvCxnSpPr>
            <a:cxnSpLocks/>
          </p:cNvCxnSpPr>
          <p:nvPr/>
        </p:nvCxnSpPr>
        <p:spPr>
          <a:xfrm>
            <a:off x="4859143" y="2117985"/>
            <a:ext cx="907" cy="519069"/>
          </a:xfrm>
          <a:prstGeom prst="line">
            <a:avLst/>
          </a:prstGeom>
        </p:spPr>
        <p:style>
          <a:lnRef idx="2">
            <a:schemeClr val="accent1"/>
          </a:lnRef>
          <a:fillRef idx="0">
            <a:schemeClr val="accent1"/>
          </a:fillRef>
          <a:effectRef idx="1">
            <a:schemeClr val="accent1"/>
          </a:effectRef>
          <a:fontRef idx="minor">
            <a:schemeClr val="tx1"/>
          </a:fontRef>
        </p:style>
      </p:cxnSp>
      <p:pic>
        <p:nvPicPr>
          <p:cNvPr id="110" name="Picture 2" descr="Check premium icon">
            <a:extLst>
              <a:ext uri="{FF2B5EF4-FFF2-40B4-BE49-F238E27FC236}">
                <a16:creationId xmlns:a16="http://schemas.microsoft.com/office/drawing/2014/main" id="{62122B02-00F6-4D8D-AA5E-1725A28CEDC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12207" y="2145715"/>
            <a:ext cx="320350" cy="320350"/>
          </a:xfrm>
          <a:prstGeom prst="rect">
            <a:avLst/>
          </a:prstGeom>
          <a:noFill/>
          <a:extLst>
            <a:ext uri="{909E8E84-426E-40DD-AFC4-6F175D3DCCD1}">
              <a14:hiddenFill xmlns:a14="http://schemas.microsoft.com/office/drawing/2010/main">
                <a:solidFill>
                  <a:srgbClr val="FFFFFF"/>
                </a:solidFill>
              </a14:hiddenFill>
            </a:ext>
          </a:extLst>
        </p:spPr>
      </p:pic>
      <p:cxnSp>
        <p:nvCxnSpPr>
          <p:cNvPr id="111" name="Conector recto 110">
            <a:extLst>
              <a:ext uri="{FF2B5EF4-FFF2-40B4-BE49-F238E27FC236}">
                <a16:creationId xmlns:a16="http://schemas.microsoft.com/office/drawing/2014/main" id="{7E82BCF2-C52C-4AD8-9A89-84A7D17AE884}"/>
              </a:ext>
            </a:extLst>
          </p:cNvPr>
          <p:cNvCxnSpPr>
            <a:cxnSpLocks/>
          </p:cNvCxnSpPr>
          <p:nvPr/>
        </p:nvCxnSpPr>
        <p:spPr>
          <a:xfrm flipH="1">
            <a:off x="6096000" y="1842002"/>
            <a:ext cx="10636" cy="2621040"/>
          </a:xfrm>
          <a:prstGeom prst="line">
            <a:avLst/>
          </a:prstGeom>
        </p:spPr>
        <p:style>
          <a:lnRef idx="2">
            <a:schemeClr val="accent1"/>
          </a:lnRef>
          <a:fillRef idx="0">
            <a:schemeClr val="accent1"/>
          </a:fillRef>
          <a:effectRef idx="1">
            <a:schemeClr val="accent1"/>
          </a:effectRef>
          <a:fontRef idx="minor">
            <a:schemeClr val="tx1"/>
          </a:fontRef>
        </p:style>
      </p:cxnSp>
      <p:sp>
        <p:nvSpPr>
          <p:cNvPr id="113" name="Elipse 112">
            <a:extLst>
              <a:ext uri="{FF2B5EF4-FFF2-40B4-BE49-F238E27FC236}">
                <a16:creationId xmlns:a16="http://schemas.microsoft.com/office/drawing/2014/main" id="{FCD0BE11-39CF-4B59-856D-16062348EA39}"/>
              </a:ext>
            </a:extLst>
          </p:cNvPr>
          <p:cNvSpPr/>
          <p:nvPr/>
        </p:nvSpPr>
        <p:spPr>
          <a:xfrm>
            <a:off x="6289140" y="1833215"/>
            <a:ext cx="416273" cy="402645"/>
          </a:xfrm>
          <a:prstGeom prst="ellipse">
            <a:avLst/>
          </a:prstGeom>
          <a:solidFill>
            <a:schemeClr val="accent3">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S" sz="2400" b="1" i="0" u="none" strike="noStrike" kern="1200" cap="none" spc="0" normalizeH="0" baseline="0" noProof="0" dirty="0">
                <a:ln>
                  <a:noFill/>
                </a:ln>
                <a:solidFill>
                  <a:prstClr val="white"/>
                </a:solidFill>
                <a:effectLst/>
                <a:uLnTx/>
                <a:uFillTx/>
                <a:latin typeface="Calibri"/>
                <a:ea typeface="+mn-ea"/>
                <a:cs typeface="+mn-cs"/>
              </a:rPr>
              <a:t>2</a:t>
            </a:r>
            <a:endParaRPr kumimoji="0" lang="es-CO" sz="2400" b="1" i="0" u="none" strike="noStrike" kern="1200" cap="none" spc="0" normalizeH="0" baseline="0" noProof="0" dirty="0">
              <a:ln>
                <a:noFill/>
              </a:ln>
              <a:solidFill>
                <a:prstClr val="white"/>
              </a:solidFill>
              <a:effectLst/>
              <a:uLnTx/>
              <a:uFillTx/>
              <a:latin typeface="Calibri"/>
              <a:ea typeface="+mn-ea"/>
              <a:cs typeface="+mn-cs"/>
            </a:endParaRPr>
          </a:p>
        </p:txBody>
      </p:sp>
      <p:sp>
        <p:nvSpPr>
          <p:cNvPr id="114" name="Rectángulo 113">
            <a:extLst>
              <a:ext uri="{FF2B5EF4-FFF2-40B4-BE49-F238E27FC236}">
                <a16:creationId xmlns:a16="http://schemas.microsoft.com/office/drawing/2014/main" id="{5499D219-F583-4B5E-B812-7DE30C228F8E}"/>
              </a:ext>
            </a:extLst>
          </p:cNvPr>
          <p:cNvSpPr/>
          <p:nvPr/>
        </p:nvSpPr>
        <p:spPr>
          <a:xfrm>
            <a:off x="7040778" y="2187221"/>
            <a:ext cx="1039261" cy="369332"/>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S" sz="900" b="1" i="0" u="none" strike="noStrike" kern="1200" cap="none" spc="0" normalizeH="0" baseline="0" noProof="0" dirty="0">
                <a:ln>
                  <a:noFill/>
                </a:ln>
                <a:solidFill>
                  <a:srgbClr val="4B4949"/>
                </a:solidFill>
                <a:effectLst/>
                <a:uLnTx/>
                <a:uFillTx/>
                <a:latin typeface="Calibri"/>
                <a:ea typeface="+mn-ea"/>
                <a:cs typeface="+mn-cs"/>
              </a:rPr>
              <a:t>ESTRUCTURACIÓN VENTA</a:t>
            </a:r>
          </a:p>
        </p:txBody>
      </p:sp>
      <p:sp>
        <p:nvSpPr>
          <p:cNvPr id="115" name="Rectángulo: esquinas redondeadas 114">
            <a:extLst>
              <a:ext uri="{FF2B5EF4-FFF2-40B4-BE49-F238E27FC236}">
                <a16:creationId xmlns:a16="http://schemas.microsoft.com/office/drawing/2014/main" id="{A1231B8A-8D38-4E7F-9FC3-A7B5964C4766}"/>
              </a:ext>
            </a:extLst>
          </p:cNvPr>
          <p:cNvSpPr/>
          <p:nvPr/>
        </p:nvSpPr>
        <p:spPr>
          <a:xfrm>
            <a:off x="6172751" y="2690923"/>
            <a:ext cx="1918409" cy="165395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s-ES"/>
            </a:defPPr>
            <a:lvl1pPr algn="l" defTabSz="457200" rtl="0" eaLnBrk="0" fontAlgn="base" hangingPunct="0">
              <a:spcBef>
                <a:spcPct val="0"/>
              </a:spcBef>
              <a:spcAft>
                <a:spcPct val="0"/>
              </a:spcAft>
              <a:defRPr kern="1200">
                <a:solidFill>
                  <a:schemeClr val="lt1"/>
                </a:solidFill>
                <a:latin typeface="+mn-lt"/>
                <a:ea typeface="+mn-ea"/>
                <a:cs typeface="+mn-cs"/>
              </a:defRPr>
            </a:lvl1pPr>
            <a:lvl2pPr marL="457200" algn="l" defTabSz="457200" rtl="0" eaLnBrk="0" fontAlgn="base" hangingPunct="0">
              <a:spcBef>
                <a:spcPct val="0"/>
              </a:spcBef>
              <a:spcAft>
                <a:spcPct val="0"/>
              </a:spcAft>
              <a:defRPr kern="1200">
                <a:solidFill>
                  <a:schemeClr val="lt1"/>
                </a:solidFill>
                <a:latin typeface="+mn-lt"/>
                <a:ea typeface="+mn-ea"/>
                <a:cs typeface="+mn-cs"/>
              </a:defRPr>
            </a:lvl2pPr>
            <a:lvl3pPr marL="914400" algn="l" defTabSz="457200" rtl="0" eaLnBrk="0" fontAlgn="base" hangingPunct="0">
              <a:spcBef>
                <a:spcPct val="0"/>
              </a:spcBef>
              <a:spcAft>
                <a:spcPct val="0"/>
              </a:spcAft>
              <a:defRPr kern="1200">
                <a:solidFill>
                  <a:schemeClr val="lt1"/>
                </a:solidFill>
                <a:latin typeface="+mn-lt"/>
                <a:ea typeface="+mn-ea"/>
                <a:cs typeface="+mn-cs"/>
              </a:defRPr>
            </a:lvl3pPr>
            <a:lvl4pPr marL="1371600" algn="l" defTabSz="457200" rtl="0" eaLnBrk="0" fontAlgn="base" hangingPunct="0">
              <a:spcBef>
                <a:spcPct val="0"/>
              </a:spcBef>
              <a:spcAft>
                <a:spcPct val="0"/>
              </a:spcAft>
              <a:defRPr kern="1200">
                <a:solidFill>
                  <a:schemeClr val="lt1"/>
                </a:solidFill>
                <a:latin typeface="+mn-lt"/>
                <a:ea typeface="+mn-ea"/>
                <a:cs typeface="+mn-cs"/>
              </a:defRPr>
            </a:lvl4pPr>
            <a:lvl5pPr marL="1828800" algn="l" defTabSz="457200"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marL="214313" marR="0" lvl="0" indent="-214313" algn="just"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es-ES" sz="1050" b="0" i="0" u="none" strike="noStrike" kern="1200" cap="none" spc="0" normalizeH="0" baseline="0" noProof="0" dirty="0">
                <a:ln>
                  <a:noFill/>
                </a:ln>
                <a:solidFill>
                  <a:prstClr val="black"/>
                </a:solidFill>
                <a:effectLst/>
                <a:uLnTx/>
                <a:uFillTx/>
                <a:latin typeface="Calibri"/>
                <a:ea typeface="+mn-ea"/>
                <a:cs typeface="+mn-cs"/>
              </a:rPr>
              <a:t>Definición del paquete y del precio de venta mínimo de los inmuebles. </a:t>
            </a:r>
          </a:p>
          <a:p>
            <a:pPr marL="214313" marR="0" lvl="0" indent="-214313" algn="just"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es-ES" sz="1050" b="0" i="0" u="none" strike="noStrike" kern="1200" cap="none" spc="0" normalizeH="0" baseline="0" noProof="0" dirty="0">
                <a:ln>
                  <a:noFill/>
                </a:ln>
                <a:solidFill>
                  <a:prstClr val="black"/>
                </a:solidFill>
                <a:effectLst/>
                <a:uLnTx/>
                <a:uFillTx/>
                <a:latin typeface="Calibri"/>
                <a:ea typeface="+mn-ea"/>
                <a:cs typeface="+mn-cs"/>
              </a:rPr>
              <a:t>Promoción del paquete a nivel  nacional e internacional</a:t>
            </a:r>
          </a:p>
          <a:p>
            <a:pPr marL="214313" marR="0" lvl="0" indent="-214313" algn="just"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es-ES" sz="1050" b="0" i="0" u="none" strike="noStrike" kern="1200" cap="none" spc="0" normalizeH="0" baseline="0" noProof="0" dirty="0">
                <a:ln>
                  <a:noFill/>
                </a:ln>
                <a:solidFill>
                  <a:prstClr val="black"/>
                </a:solidFill>
                <a:effectLst/>
                <a:uLnTx/>
                <a:uFillTx/>
                <a:latin typeface="Calibri"/>
                <a:ea typeface="+mn-ea"/>
                <a:cs typeface="+mn-cs"/>
              </a:rPr>
              <a:t>Entrega de cuaderno de venta y constitución del cuarto de datos.</a:t>
            </a:r>
          </a:p>
          <a:p>
            <a:pPr marL="214313" marR="0" lvl="0" indent="-214313" algn="just"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es-ES" sz="1050" b="0" i="0" u="none" strike="noStrike" kern="1200" cap="none" spc="0" normalizeH="0" baseline="0" noProof="0" dirty="0">
                <a:ln>
                  <a:noFill/>
                </a:ln>
                <a:solidFill>
                  <a:prstClr val="black"/>
                </a:solidFill>
                <a:effectLst/>
                <a:uLnTx/>
                <a:uFillTx/>
                <a:latin typeface="Calibri"/>
                <a:ea typeface="+mn-ea"/>
                <a:cs typeface="+mn-cs"/>
              </a:rPr>
              <a:t>Subasta de los inmuebles</a:t>
            </a:r>
          </a:p>
          <a:p>
            <a:pPr marL="0" marR="0" lvl="0" indent="0" algn="just" defTabSz="457200" rtl="0" eaLnBrk="0" fontAlgn="base" latinLnBrk="0" hangingPunct="0">
              <a:lnSpc>
                <a:spcPct val="100000"/>
              </a:lnSpc>
              <a:spcBef>
                <a:spcPct val="0"/>
              </a:spcBef>
              <a:spcAft>
                <a:spcPct val="0"/>
              </a:spcAft>
              <a:buClrTx/>
              <a:buSzTx/>
              <a:buFontTx/>
              <a:buNone/>
              <a:tabLst/>
              <a:defRPr/>
            </a:pPr>
            <a:r>
              <a:rPr kumimoji="0" lang="es-ES" sz="1050" b="0" i="0" u="none" strike="noStrike" kern="1200" cap="none" spc="0" normalizeH="0" baseline="0" noProof="0" dirty="0">
                <a:ln>
                  <a:noFill/>
                </a:ln>
                <a:solidFill>
                  <a:prstClr val="black"/>
                </a:solidFill>
                <a:effectLst/>
                <a:uLnTx/>
                <a:uFillTx/>
                <a:latin typeface="Calibri"/>
                <a:ea typeface="+mn-ea"/>
                <a:cs typeface="+mn-cs"/>
              </a:rPr>
              <a:t>       </a:t>
            </a:r>
          </a:p>
        </p:txBody>
      </p:sp>
      <p:cxnSp>
        <p:nvCxnSpPr>
          <p:cNvPr id="119" name="Conector recto 118">
            <a:extLst>
              <a:ext uri="{FF2B5EF4-FFF2-40B4-BE49-F238E27FC236}">
                <a16:creationId xmlns:a16="http://schemas.microsoft.com/office/drawing/2014/main" id="{01F521DC-15C6-43E4-A001-01555574FFA8}"/>
              </a:ext>
            </a:extLst>
          </p:cNvPr>
          <p:cNvCxnSpPr>
            <a:cxnSpLocks/>
          </p:cNvCxnSpPr>
          <p:nvPr/>
        </p:nvCxnSpPr>
        <p:spPr>
          <a:xfrm>
            <a:off x="7057920" y="2133021"/>
            <a:ext cx="907" cy="519069"/>
          </a:xfrm>
          <a:prstGeom prst="line">
            <a:avLst/>
          </a:prstGeom>
        </p:spPr>
        <p:style>
          <a:lnRef idx="2">
            <a:schemeClr val="accent1"/>
          </a:lnRef>
          <a:fillRef idx="0">
            <a:schemeClr val="accent1"/>
          </a:fillRef>
          <a:effectRef idx="1">
            <a:schemeClr val="accent1"/>
          </a:effectRef>
          <a:fontRef idx="minor">
            <a:schemeClr val="tx1"/>
          </a:fontRef>
        </p:style>
      </p:cxnSp>
      <p:cxnSp>
        <p:nvCxnSpPr>
          <p:cNvPr id="120" name="Conector recto 119">
            <a:extLst>
              <a:ext uri="{FF2B5EF4-FFF2-40B4-BE49-F238E27FC236}">
                <a16:creationId xmlns:a16="http://schemas.microsoft.com/office/drawing/2014/main" id="{4ACB57FD-6EFC-47DB-B7C0-36C389CE97FD}"/>
              </a:ext>
            </a:extLst>
          </p:cNvPr>
          <p:cNvCxnSpPr>
            <a:cxnSpLocks/>
          </p:cNvCxnSpPr>
          <p:nvPr/>
        </p:nvCxnSpPr>
        <p:spPr>
          <a:xfrm>
            <a:off x="8274922" y="1842002"/>
            <a:ext cx="10745" cy="2621040"/>
          </a:xfrm>
          <a:prstGeom prst="line">
            <a:avLst/>
          </a:prstGeom>
        </p:spPr>
        <p:style>
          <a:lnRef idx="2">
            <a:schemeClr val="accent1"/>
          </a:lnRef>
          <a:fillRef idx="0">
            <a:schemeClr val="accent1"/>
          </a:fillRef>
          <a:effectRef idx="1">
            <a:schemeClr val="accent1"/>
          </a:effectRef>
          <a:fontRef idx="minor">
            <a:schemeClr val="tx1"/>
          </a:fontRef>
        </p:style>
      </p:cxnSp>
      <p:sp>
        <p:nvSpPr>
          <p:cNvPr id="122" name="Elipse 121">
            <a:extLst>
              <a:ext uri="{FF2B5EF4-FFF2-40B4-BE49-F238E27FC236}">
                <a16:creationId xmlns:a16="http://schemas.microsoft.com/office/drawing/2014/main" id="{9388F1FB-1128-45F1-8D52-4A8D5832372F}"/>
              </a:ext>
            </a:extLst>
          </p:cNvPr>
          <p:cNvSpPr/>
          <p:nvPr/>
        </p:nvSpPr>
        <p:spPr>
          <a:xfrm>
            <a:off x="8491295" y="1842003"/>
            <a:ext cx="416273" cy="402645"/>
          </a:xfrm>
          <a:prstGeom prst="ellipse">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S" sz="2400" b="1" i="0" u="none" strike="noStrike" kern="1200" cap="none" spc="0" normalizeH="0" baseline="0" noProof="0" dirty="0">
                <a:ln>
                  <a:noFill/>
                </a:ln>
                <a:solidFill>
                  <a:prstClr val="white"/>
                </a:solidFill>
                <a:effectLst/>
                <a:uLnTx/>
                <a:uFillTx/>
                <a:latin typeface="Calibri"/>
                <a:ea typeface="+mn-ea"/>
                <a:cs typeface="+mn-cs"/>
              </a:rPr>
              <a:t>3</a:t>
            </a:r>
            <a:endParaRPr kumimoji="0" lang="es-CO" sz="2400" b="1" i="0" u="none" strike="noStrike" kern="1200" cap="none" spc="0" normalizeH="0" baseline="0" noProof="0" dirty="0">
              <a:ln>
                <a:noFill/>
              </a:ln>
              <a:solidFill>
                <a:prstClr val="white"/>
              </a:solidFill>
              <a:effectLst/>
              <a:uLnTx/>
              <a:uFillTx/>
              <a:latin typeface="Calibri"/>
              <a:ea typeface="+mn-ea"/>
              <a:cs typeface="+mn-cs"/>
            </a:endParaRPr>
          </a:p>
        </p:txBody>
      </p:sp>
      <p:sp>
        <p:nvSpPr>
          <p:cNvPr id="123" name="Rectángulo 122">
            <a:extLst>
              <a:ext uri="{FF2B5EF4-FFF2-40B4-BE49-F238E27FC236}">
                <a16:creationId xmlns:a16="http://schemas.microsoft.com/office/drawing/2014/main" id="{5068E410-8D9C-4447-B561-1BCF1266AA8E}"/>
              </a:ext>
            </a:extLst>
          </p:cNvPr>
          <p:cNvSpPr/>
          <p:nvPr/>
        </p:nvSpPr>
        <p:spPr>
          <a:xfrm>
            <a:off x="9272749" y="2196009"/>
            <a:ext cx="923132" cy="369332"/>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S" sz="900" b="1" i="0" u="none" strike="noStrike" kern="1200" cap="none" spc="0" normalizeH="0" baseline="0" noProof="0" dirty="0">
                <a:ln>
                  <a:noFill/>
                </a:ln>
                <a:solidFill>
                  <a:srgbClr val="4B4949"/>
                </a:solidFill>
                <a:effectLst/>
                <a:uLnTx/>
                <a:uFillTx/>
                <a:latin typeface="Calibri"/>
                <a:ea typeface="+mn-ea"/>
                <a:cs typeface="+mn-cs"/>
              </a:rPr>
              <a:t>TRASPASO INMUEBLES</a:t>
            </a:r>
          </a:p>
        </p:txBody>
      </p:sp>
      <p:sp>
        <p:nvSpPr>
          <p:cNvPr id="124" name="Rectángulo: esquinas redondeadas 123">
            <a:extLst>
              <a:ext uri="{FF2B5EF4-FFF2-40B4-BE49-F238E27FC236}">
                <a16:creationId xmlns:a16="http://schemas.microsoft.com/office/drawing/2014/main" id="{53351C83-E098-4E3C-A6DB-2D5AF08645A2}"/>
              </a:ext>
            </a:extLst>
          </p:cNvPr>
          <p:cNvSpPr/>
          <p:nvPr/>
        </p:nvSpPr>
        <p:spPr>
          <a:xfrm>
            <a:off x="8393811" y="2619077"/>
            <a:ext cx="1802071" cy="838321"/>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s-ES"/>
            </a:defPPr>
            <a:lvl1pPr algn="l" defTabSz="457200" rtl="0" eaLnBrk="0" fontAlgn="base" hangingPunct="0">
              <a:spcBef>
                <a:spcPct val="0"/>
              </a:spcBef>
              <a:spcAft>
                <a:spcPct val="0"/>
              </a:spcAft>
              <a:defRPr kern="1200">
                <a:solidFill>
                  <a:schemeClr val="lt1"/>
                </a:solidFill>
                <a:latin typeface="+mn-lt"/>
                <a:ea typeface="+mn-ea"/>
                <a:cs typeface="+mn-cs"/>
              </a:defRPr>
            </a:lvl1pPr>
            <a:lvl2pPr marL="457200" algn="l" defTabSz="457200" rtl="0" eaLnBrk="0" fontAlgn="base" hangingPunct="0">
              <a:spcBef>
                <a:spcPct val="0"/>
              </a:spcBef>
              <a:spcAft>
                <a:spcPct val="0"/>
              </a:spcAft>
              <a:defRPr kern="1200">
                <a:solidFill>
                  <a:schemeClr val="lt1"/>
                </a:solidFill>
                <a:latin typeface="+mn-lt"/>
                <a:ea typeface="+mn-ea"/>
                <a:cs typeface="+mn-cs"/>
              </a:defRPr>
            </a:lvl2pPr>
            <a:lvl3pPr marL="914400" algn="l" defTabSz="457200" rtl="0" eaLnBrk="0" fontAlgn="base" hangingPunct="0">
              <a:spcBef>
                <a:spcPct val="0"/>
              </a:spcBef>
              <a:spcAft>
                <a:spcPct val="0"/>
              </a:spcAft>
              <a:defRPr kern="1200">
                <a:solidFill>
                  <a:schemeClr val="lt1"/>
                </a:solidFill>
                <a:latin typeface="+mn-lt"/>
                <a:ea typeface="+mn-ea"/>
                <a:cs typeface="+mn-cs"/>
              </a:defRPr>
            </a:lvl3pPr>
            <a:lvl4pPr marL="1371600" algn="l" defTabSz="457200" rtl="0" eaLnBrk="0" fontAlgn="base" hangingPunct="0">
              <a:spcBef>
                <a:spcPct val="0"/>
              </a:spcBef>
              <a:spcAft>
                <a:spcPct val="0"/>
              </a:spcAft>
              <a:defRPr kern="1200">
                <a:solidFill>
                  <a:schemeClr val="lt1"/>
                </a:solidFill>
                <a:latin typeface="+mn-lt"/>
                <a:ea typeface="+mn-ea"/>
                <a:cs typeface="+mn-cs"/>
              </a:defRPr>
            </a:lvl4pPr>
            <a:lvl5pPr marL="1828800" algn="l" defTabSz="457200"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marL="214313" marR="0" lvl="0" indent="-214313" algn="just" defTabSz="4572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es-ES" sz="1050" b="0" i="0" u="none" strike="noStrike" kern="1200" cap="none" spc="0" normalizeH="0" baseline="0" noProof="0" dirty="0">
                <a:ln>
                  <a:noFill/>
                </a:ln>
                <a:solidFill>
                  <a:prstClr val="black"/>
                </a:solidFill>
                <a:effectLst/>
                <a:uLnTx/>
                <a:uFillTx/>
                <a:latin typeface="Calibri"/>
                <a:ea typeface="+mn-ea"/>
                <a:cs typeface="+mn-cs"/>
              </a:rPr>
              <a:t>Entrega y cargue de Certificado de Tradición y Libertad con venta inscrita.</a:t>
            </a:r>
          </a:p>
          <a:p>
            <a:pPr marL="0" marR="0" lvl="0" indent="0" algn="just" defTabSz="457200" rtl="0" eaLnBrk="0" fontAlgn="base" latinLnBrk="0" hangingPunct="0">
              <a:lnSpc>
                <a:spcPct val="100000"/>
              </a:lnSpc>
              <a:spcBef>
                <a:spcPct val="0"/>
              </a:spcBef>
              <a:spcAft>
                <a:spcPct val="0"/>
              </a:spcAft>
              <a:buClrTx/>
              <a:buSzTx/>
              <a:buFontTx/>
              <a:buNone/>
              <a:tabLst/>
              <a:defRPr/>
            </a:pPr>
            <a:r>
              <a:rPr kumimoji="0" lang="es-ES" sz="1050" b="0" i="0" u="none" strike="noStrike" kern="1200" cap="none" spc="0" normalizeH="0" baseline="0" noProof="0" dirty="0">
                <a:ln>
                  <a:noFill/>
                </a:ln>
                <a:solidFill>
                  <a:prstClr val="black"/>
                </a:solidFill>
                <a:effectLst/>
                <a:uLnTx/>
                <a:uFillTx/>
                <a:latin typeface="Calibri"/>
                <a:ea typeface="+mn-ea"/>
                <a:cs typeface="+mn-cs"/>
              </a:rPr>
              <a:t>       </a:t>
            </a:r>
          </a:p>
        </p:txBody>
      </p:sp>
      <p:cxnSp>
        <p:nvCxnSpPr>
          <p:cNvPr id="128" name="Conector recto 127">
            <a:extLst>
              <a:ext uri="{FF2B5EF4-FFF2-40B4-BE49-F238E27FC236}">
                <a16:creationId xmlns:a16="http://schemas.microsoft.com/office/drawing/2014/main" id="{F267139C-5810-4204-9E7C-8A2534899CAD}"/>
              </a:ext>
            </a:extLst>
          </p:cNvPr>
          <p:cNvCxnSpPr>
            <a:cxnSpLocks/>
          </p:cNvCxnSpPr>
          <p:nvPr/>
        </p:nvCxnSpPr>
        <p:spPr>
          <a:xfrm>
            <a:off x="9271843" y="2141809"/>
            <a:ext cx="907" cy="519069"/>
          </a:xfrm>
          <a:prstGeom prst="line">
            <a:avLst/>
          </a:prstGeom>
        </p:spPr>
        <p:style>
          <a:lnRef idx="2">
            <a:schemeClr val="accent1"/>
          </a:lnRef>
          <a:fillRef idx="0">
            <a:schemeClr val="accent1"/>
          </a:fillRef>
          <a:effectRef idx="1">
            <a:schemeClr val="accent1"/>
          </a:effectRef>
          <a:fontRef idx="minor">
            <a:schemeClr val="tx1"/>
          </a:fontRef>
        </p:style>
      </p:cxnSp>
      <p:sp>
        <p:nvSpPr>
          <p:cNvPr id="15" name="Flecha: a la izquierda y derecha 14">
            <a:extLst>
              <a:ext uri="{FF2B5EF4-FFF2-40B4-BE49-F238E27FC236}">
                <a16:creationId xmlns:a16="http://schemas.microsoft.com/office/drawing/2014/main" id="{88538469-CBF4-41B8-8A77-119AF8CC6EEC}"/>
              </a:ext>
            </a:extLst>
          </p:cNvPr>
          <p:cNvSpPr/>
          <p:nvPr/>
        </p:nvSpPr>
        <p:spPr>
          <a:xfrm>
            <a:off x="7193281" y="4927761"/>
            <a:ext cx="3353778" cy="679304"/>
          </a:xfrm>
          <a:prstGeom prst="leftRightArrow">
            <a:avLst/>
          </a:prstGeom>
          <a:noFill/>
          <a:ln>
            <a:solidFill>
              <a:srgbClr val="00206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just" defTabSz="457200" rtl="0" eaLnBrk="1" fontAlgn="auto" latinLnBrk="0" hangingPunct="1">
              <a:lnSpc>
                <a:spcPct val="100000"/>
              </a:lnSpc>
              <a:spcBef>
                <a:spcPts val="0"/>
              </a:spcBef>
              <a:spcAft>
                <a:spcPts val="0"/>
              </a:spcAft>
              <a:buClrTx/>
              <a:buSzTx/>
              <a:buFontTx/>
              <a:buNone/>
              <a:tabLst/>
              <a:defRPr/>
            </a:pPr>
            <a:r>
              <a:rPr kumimoji="0" lang="es-CO" sz="1100" b="1" i="0" u="none" strike="noStrike" kern="1200" cap="none" spc="0" normalizeH="0" baseline="0" noProof="0" dirty="0">
                <a:ln>
                  <a:noFill/>
                </a:ln>
                <a:solidFill>
                  <a:prstClr val="black"/>
                </a:solidFill>
                <a:effectLst/>
                <a:uLnTx/>
                <a:uFillTx/>
                <a:latin typeface="Calibri"/>
                <a:ea typeface="+mn-ea"/>
                <a:cs typeface="+mn-cs"/>
              </a:rPr>
              <a:t>Capacitación y transferencia de conocimiento</a:t>
            </a:r>
            <a:r>
              <a:rPr kumimoji="0" lang="es-CO" sz="825" b="0" i="0" u="none" strike="noStrike" kern="1200" cap="none" spc="0" normalizeH="0" baseline="0" noProof="0" dirty="0">
                <a:ln>
                  <a:noFill/>
                </a:ln>
                <a:solidFill>
                  <a:prstClr val="black"/>
                </a:solidFill>
                <a:effectLst/>
                <a:uLnTx/>
                <a:uFillTx/>
                <a:latin typeface="Calibri"/>
                <a:ea typeface="+mn-ea"/>
                <a:cs typeface="+mn-cs"/>
              </a:rPr>
              <a:t>. </a:t>
            </a:r>
          </a:p>
        </p:txBody>
      </p:sp>
      <p:sp>
        <p:nvSpPr>
          <p:cNvPr id="44" name="Flecha: a la izquierda y derecha 43">
            <a:extLst>
              <a:ext uri="{FF2B5EF4-FFF2-40B4-BE49-F238E27FC236}">
                <a16:creationId xmlns:a16="http://schemas.microsoft.com/office/drawing/2014/main" id="{B2126A6A-99C1-4212-9725-C10B71078195}"/>
              </a:ext>
            </a:extLst>
          </p:cNvPr>
          <p:cNvSpPr/>
          <p:nvPr/>
        </p:nvSpPr>
        <p:spPr>
          <a:xfrm>
            <a:off x="3902576" y="4648517"/>
            <a:ext cx="6658378" cy="428873"/>
          </a:xfrm>
          <a:prstGeom prst="leftRightArrow">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just" defTabSz="457200" rtl="0" eaLnBrk="1" fontAlgn="auto" latinLnBrk="0" hangingPunct="1">
              <a:lnSpc>
                <a:spcPct val="100000"/>
              </a:lnSpc>
              <a:spcBef>
                <a:spcPts val="0"/>
              </a:spcBef>
              <a:spcAft>
                <a:spcPts val="0"/>
              </a:spcAft>
              <a:buClrTx/>
              <a:buSzTx/>
              <a:buFontTx/>
              <a:buNone/>
              <a:tabLst/>
              <a:defRPr/>
            </a:pPr>
            <a:r>
              <a:rPr kumimoji="0" lang="es-CO" sz="1050" b="1" i="0" u="none" strike="noStrike" kern="1200" cap="none" spc="0" normalizeH="0" baseline="0" noProof="0" dirty="0">
                <a:ln>
                  <a:noFill/>
                </a:ln>
                <a:solidFill>
                  <a:prstClr val="white"/>
                </a:solidFill>
                <a:effectLst/>
                <a:uLnTx/>
                <a:uFillTx/>
                <a:latin typeface="Calibri"/>
                <a:ea typeface="+mn-ea"/>
                <a:cs typeface="+mn-cs"/>
              </a:rPr>
              <a:t>Empresa Internacional de Transparencia Skoll - Serna</a:t>
            </a:r>
          </a:p>
        </p:txBody>
      </p:sp>
      <p:sp>
        <p:nvSpPr>
          <p:cNvPr id="45" name="CuadroTexto 5">
            <a:extLst>
              <a:ext uri="{FF2B5EF4-FFF2-40B4-BE49-F238E27FC236}">
                <a16:creationId xmlns:a16="http://schemas.microsoft.com/office/drawing/2014/main" id="{470BDC70-414F-4B89-8F52-C5F1B9D85704}"/>
              </a:ext>
            </a:extLst>
          </p:cNvPr>
          <p:cNvSpPr txBox="1">
            <a:spLocks noChangeArrowheads="1"/>
          </p:cNvSpPr>
          <p:nvPr/>
        </p:nvSpPr>
        <p:spPr bwMode="auto">
          <a:xfrm>
            <a:off x="3672382" y="1007512"/>
            <a:ext cx="4524096" cy="415498"/>
          </a:xfrm>
          <a:prstGeom prst="rect">
            <a:avLst/>
          </a:prstGeom>
          <a:ln/>
        </p:spPr>
        <p:style>
          <a:lnRef idx="2">
            <a:schemeClr val="accent1"/>
          </a:lnRef>
          <a:fillRef idx="1">
            <a:schemeClr val="lt1"/>
          </a:fillRef>
          <a:effectRef idx="0">
            <a:schemeClr val="accent1"/>
          </a:effectRef>
          <a:fontRef idx="minor">
            <a:schemeClr val="dk1"/>
          </a:fontRef>
        </p:style>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s-ES" altLang="es-CO" sz="2100" b="1" i="0" u="none" strike="noStrike" kern="1200" cap="none" spc="0" normalizeH="0" baseline="0" noProof="0" dirty="0">
                <a:ln>
                  <a:noFill/>
                </a:ln>
                <a:solidFill>
                  <a:srgbClr val="000A8B"/>
                </a:solidFill>
                <a:effectLst/>
                <a:uLnTx/>
                <a:uFillTx/>
                <a:latin typeface="Calibri" panose="020F0502020204030204" pitchFamily="34" charset="0"/>
                <a:ea typeface="+mn-ea"/>
                <a:cs typeface="+mn-cs"/>
              </a:rPr>
              <a:t>Fases de la venta masiva de Inmuebles</a:t>
            </a:r>
          </a:p>
        </p:txBody>
      </p:sp>
      <p:pic>
        <p:nvPicPr>
          <p:cNvPr id="47" name="Picture 2" descr="Check premium icon">
            <a:extLst>
              <a:ext uri="{FF2B5EF4-FFF2-40B4-BE49-F238E27FC236}">
                <a16:creationId xmlns:a16="http://schemas.microsoft.com/office/drawing/2014/main" id="{1F166D2C-F90A-45A0-9E88-41EEB74C9B2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55790" y="2229880"/>
            <a:ext cx="320350" cy="320350"/>
          </a:xfrm>
          <a:prstGeom prst="rect">
            <a:avLst/>
          </a:prstGeom>
          <a:noFill/>
          <a:extLst>
            <a:ext uri="{909E8E84-426E-40DD-AFC4-6F175D3DCCD1}">
              <a14:hiddenFill xmlns:a14="http://schemas.microsoft.com/office/drawing/2010/main">
                <a:solidFill>
                  <a:srgbClr val="FFFFFF"/>
                </a:solidFill>
              </a14:hiddenFill>
            </a:ext>
          </a:extLst>
        </p:spPr>
      </p:pic>
      <p:pic>
        <p:nvPicPr>
          <p:cNvPr id="48" name="Picture 2" descr="Check premium icon">
            <a:extLst>
              <a:ext uri="{FF2B5EF4-FFF2-40B4-BE49-F238E27FC236}">
                <a16:creationId xmlns:a16="http://schemas.microsoft.com/office/drawing/2014/main" id="{3F269679-0D76-4EF2-8ACA-A941BEEF49B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73924" y="2197581"/>
            <a:ext cx="320350" cy="320350"/>
          </a:xfrm>
          <a:prstGeom prst="rect">
            <a:avLst/>
          </a:prstGeom>
          <a:noFill/>
          <a:extLst>
            <a:ext uri="{909E8E84-426E-40DD-AFC4-6F175D3DCCD1}">
              <a14:hiddenFill xmlns:a14="http://schemas.microsoft.com/office/drawing/2010/main">
                <a:solidFill>
                  <a:srgbClr val="FFFFFF"/>
                </a:solidFill>
              </a14:hiddenFill>
            </a:ext>
          </a:extLst>
        </p:spPr>
      </p:pic>
      <p:pic>
        <p:nvPicPr>
          <p:cNvPr id="4" name="Imagen 3" descr="Logotipo, nombre de la empresa&#10;&#10;Descripción generada automáticamente">
            <a:extLst>
              <a:ext uri="{FF2B5EF4-FFF2-40B4-BE49-F238E27FC236}">
                <a16:creationId xmlns:a16="http://schemas.microsoft.com/office/drawing/2014/main" id="{0D9305E0-CB02-40AC-9B9D-F01D2735939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69474" y="2264551"/>
            <a:ext cx="629872" cy="311000"/>
          </a:xfrm>
          <a:prstGeom prst="rect">
            <a:avLst/>
          </a:prstGeom>
        </p:spPr>
      </p:pic>
      <p:pic>
        <p:nvPicPr>
          <p:cNvPr id="6" name="Imagen 5" descr="Logotipo, nombre de la empresa&#10;&#10;Descripción generada automáticamente">
            <a:extLst>
              <a:ext uri="{FF2B5EF4-FFF2-40B4-BE49-F238E27FC236}">
                <a16:creationId xmlns:a16="http://schemas.microsoft.com/office/drawing/2014/main" id="{60361210-F883-4ECF-BBBE-B510118BCE2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36135" y="3530451"/>
            <a:ext cx="432887" cy="432887"/>
          </a:xfrm>
          <a:prstGeom prst="rect">
            <a:avLst/>
          </a:prstGeom>
        </p:spPr>
      </p:pic>
      <p:pic>
        <p:nvPicPr>
          <p:cNvPr id="10" name="Imagen 9">
            <a:extLst>
              <a:ext uri="{FF2B5EF4-FFF2-40B4-BE49-F238E27FC236}">
                <a16:creationId xmlns:a16="http://schemas.microsoft.com/office/drawing/2014/main" id="{C43A5209-F4BA-4503-849C-04F38DA129B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924925" y="3869539"/>
            <a:ext cx="373574" cy="373574"/>
          </a:xfrm>
          <a:prstGeom prst="rect">
            <a:avLst/>
          </a:prstGeom>
        </p:spPr>
      </p:pic>
      <p:pic>
        <p:nvPicPr>
          <p:cNvPr id="12" name="Imagen 11">
            <a:extLst>
              <a:ext uri="{FF2B5EF4-FFF2-40B4-BE49-F238E27FC236}">
                <a16:creationId xmlns:a16="http://schemas.microsoft.com/office/drawing/2014/main" id="{9851C906-0DA2-4032-AF5F-95CC7BE8705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304738" y="2656470"/>
            <a:ext cx="390580" cy="283653"/>
          </a:xfrm>
          <a:prstGeom prst="rect">
            <a:avLst/>
          </a:prstGeom>
        </p:spPr>
      </p:pic>
      <p:pic>
        <p:nvPicPr>
          <p:cNvPr id="16" name="Imagen 15" descr="Logotipo, nombre de la empresa&#10;&#10;Descripción generada automáticamente">
            <a:extLst>
              <a:ext uri="{FF2B5EF4-FFF2-40B4-BE49-F238E27FC236}">
                <a16:creationId xmlns:a16="http://schemas.microsoft.com/office/drawing/2014/main" id="{73183495-4335-4A92-8EBA-B9C25BAF7B3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366402" y="2172186"/>
            <a:ext cx="464519" cy="464519"/>
          </a:xfrm>
          <a:prstGeom prst="rect">
            <a:avLst/>
          </a:prstGeom>
        </p:spPr>
      </p:pic>
      <p:pic>
        <p:nvPicPr>
          <p:cNvPr id="39" name="Imagen 38">
            <a:extLst>
              <a:ext uri="{FF2B5EF4-FFF2-40B4-BE49-F238E27FC236}">
                <a16:creationId xmlns:a16="http://schemas.microsoft.com/office/drawing/2014/main" id="{F6A4D4F9-6C57-446C-BC20-D95E445A51B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933552" y="2686389"/>
            <a:ext cx="390580" cy="283653"/>
          </a:xfrm>
          <a:prstGeom prst="rect">
            <a:avLst/>
          </a:prstGeom>
        </p:spPr>
      </p:pic>
      <p:pic>
        <p:nvPicPr>
          <p:cNvPr id="40" name="Imagen 39">
            <a:extLst>
              <a:ext uri="{FF2B5EF4-FFF2-40B4-BE49-F238E27FC236}">
                <a16:creationId xmlns:a16="http://schemas.microsoft.com/office/drawing/2014/main" id="{2D0CE3B0-40B9-4170-BB6E-B2B618E914F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930778" y="3266545"/>
            <a:ext cx="390580" cy="283653"/>
          </a:xfrm>
          <a:prstGeom prst="rect">
            <a:avLst/>
          </a:prstGeom>
        </p:spPr>
      </p:pic>
      <p:pic>
        <p:nvPicPr>
          <p:cNvPr id="38" name="Imagen 8">
            <a:extLst>
              <a:ext uri="{FF2B5EF4-FFF2-40B4-BE49-F238E27FC236}">
                <a16:creationId xmlns:a16="http://schemas.microsoft.com/office/drawing/2014/main" id="{C616634D-3B3C-4CD7-8359-4BF3C17060D9}"/>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1913" y="47625"/>
            <a:ext cx="1714500" cy="74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 name="Imagen 12">
            <a:extLst>
              <a:ext uri="{FF2B5EF4-FFF2-40B4-BE49-F238E27FC236}">
                <a16:creationId xmlns:a16="http://schemas.microsoft.com/office/drawing/2014/main" id="{FA532F1D-1360-431A-B02C-9122B1C18A57}"/>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980363" y="76200"/>
            <a:ext cx="4149725" cy="71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 name="Rectángulo 48">
            <a:extLst>
              <a:ext uri="{FF2B5EF4-FFF2-40B4-BE49-F238E27FC236}">
                <a16:creationId xmlns:a16="http://schemas.microsoft.com/office/drawing/2014/main" id="{9CDBC4C9-1A77-4060-BE2D-7CBB14878CD1}"/>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white"/>
              </a:solidFill>
              <a:effectLst/>
              <a:uLnTx/>
              <a:uFillTx/>
              <a:latin typeface="Calibri"/>
              <a:ea typeface="+mn-ea"/>
              <a:cs typeface="+mn-cs"/>
            </a:endParaRPr>
          </a:p>
        </p:txBody>
      </p:sp>
      <p:sp>
        <p:nvSpPr>
          <p:cNvPr id="50" name="CuadroTexto 49">
            <a:extLst>
              <a:ext uri="{FF2B5EF4-FFF2-40B4-BE49-F238E27FC236}">
                <a16:creationId xmlns:a16="http://schemas.microsoft.com/office/drawing/2014/main" id="{CA13BEF8-3479-4679-A3E6-2CF824779863}"/>
              </a:ext>
            </a:extLst>
          </p:cNvPr>
          <p:cNvSpPr txBox="1"/>
          <p:nvPr/>
        </p:nvSpPr>
        <p:spPr>
          <a:xfrm>
            <a:off x="7235190" y="6520419"/>
            <a:ext cx="4578984" cy="307777"/>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s-ES" sz="1400" b="0" i="0" u="none" strike="noStrike" kern="1200" cap="none" spc="0" normalizeH="0" baseline="0" noProof="0" dirty="0">
                <a:ln>
                  <a:noFill/>
                </a:ln>
                <a:solidFill>
                  <a:srgbClr val="A9A8A9"/>
                </a:solidFill>
                <a:effectLst/>
                <a:uLnTx/>
                <a:uFillTx/>
                <a:latin typeface="Lato Regular"/>
                <a:ea typeface="+mn-ea"/>
                <a:cs typeface="Lato Regular"/>
              </a:rPr>
              <a:t>Presidencia</a:t>
            </a:r>
          </a:p>
        </p:txBody>
      </p:sp>
    </p:spTree>
    <p:extLst>
      <p:ext uri="{BB962C8B-B14F-4D97-AF65-F5344CB8AC3E}">
        <p14:creationId xmlns:p14="http://schemas.microsoft.com/office/powerpoint/2010/main" val="43079099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4" name="Rectángulo 7">
            <a:extLst>
              <a:ext uri="{FF2B5EF4-FFF2-40B4-BE49-F238E27FC236}">
                <a16:creationId xmlns:a16="http://schemas.microsoft.com/office/drawing/2014/main" id="{ABE5829D-389E-4EA2-98AA-F91E59F4B61E}"/>
              </a:ext>
            </a:extLst>
          </p:cNvPr>
          <p:cNvSpPr>
            <a:spLocks noChangeArrowheads="1"/>
          </p:cNvSpPr>
          <p:nvPr/>
        </p:nvSpPr>
        <p:spPr bwMode="auto">
          <a:xfrm>
            <a:off x="714765" y="2274838"/>
            <a:ext cx="11099409"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s-CO" sz="7200" b="1" i="0" u="none" strike="noStrike" kern="1200" cap="none" spc="0" normalizeH="0" baseline="0" noProof="0" dirty="0">
                <a:ln>
                  <a:noFill/>
                </a:ln>
                <a:solidFill>
                  <a:srgbClr val="000A8B"/>
                </a:solidFill>
                <a:effectLst/>
                <a:uLnTx/>
                <a:uFillTx/>
                <a:latin typeface="Calibri" panose="020F0502020204030204" pitchFamily="34" charset="0"/>
                <a:ea typeface="+mn-ea"/>
                <a:cs typeface="+mn-cs"/>
              </a:rPr>
              <a:t>Productividad Social </a:t>
            </a:r>
          </a:p>
          <a:p>
            <a:pPr marL="0" marR="0" lvl="0" indent="0" algn="r" defTabSz="457200" rtl="0" eaLnBrk="1" fontAlgn="auto" latinLnBrk="0" hangingPunct="1">
              <a:lnSpc>
                <a:spcPct val="100000"/>
              </a:lnSpc>
              <a:spcBef>
                <a:spcPts val="0"/>
              </a:spcBef>
              <a:spcAft>
                <a:spcPts val="0"/>
              </a:spcAft>
              <a:buClrTx/>
              <a:buSzTx/>
              <a:buFontTx/>
              <a:buNone/>
              <a:tabLst/>
              <a:defRPr/>
            </a:pPr>
            <a:r>
              <a:rPr kumimoji="0" lang="es-CO" sz="7200" b="1" i="0" u="none" strike="noStrike" kern="1200" cap="none" spc="0" normalizeH="0" baseline="0" noProof="0" dirty="0">
                <a:ln>
                  <a:noFill/>
                </a:ln>
                <a:solidFill>
                  <a:srgbClr val="000A8B"/>
                </a:solidFill>
                <a:effectLst/>
                <a:uLnTx/>
                <a:uFillTx/>
                <a:latin typeface="Calibri" panose="020F0502020204030204" pitchFamily="34" charset="0"/>
                <a:ea typeface="+mn-ea"/>
                <a:cs typeface="+mn-cs"/>
              </a:rPr>
              <a:t>y Desarrollo Territorial</a:t>
            </a:r>
          </a:p>
        </p:txBody>
      </p:sp>
      <p:sp>
        <p:nvSpPr>
          <p:cNvPr id="7" name="Rectángulo 6">
            <a:extLst>
              <a:ext uri="{FF2B5EF4-FFF2-40B4-BE49-F238E27FC236}">
                <a16:creationId xmlns:a16="http://schemas.microsoft.com/office/drawing/2014/main" id="{50F7ED04-3313-439E-BDE0-0D699C410F7C}"/>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white"/>
              </a:solidFill>
              <a:effectLst/>
              <a:uLnTx/>
              <a:uFillTx/>
              <a:latin typeface="Calibri"/>
              <a:ea typeface="+mn-ea"/>
              <a:cs typeface="+mn-cs"/>
            </a:endParaRPr>
          </a:p>
        </p:txBody>
      </p:sp>
      <p:sp>
        <p:nvSpPr>
          <p:cNvPr id="10" name="CuadroTexto 9">
            <a:extLst>
              <a:ext uri="{FF2B5EF4-FFF2-40B4-BE49-F238E27FC236}">
                <a16:creationId xmlns:a16="http://schemas.microsoft.com/office/drawing/2014/main" id="{EC6FAB80-12E2-424E-A1B9-CF01AEB8CB0D}"/>
              </a:ext>
            </a:extLst>
          </p:cNvPr>
          <p:cNvSpPr txBox="1"/>
          <p:nvPr/>
        </p:nvSpPr>
        <p:spPr>
          <a:xfrm>
            <a:off x="7235190" y="6520419"/>
            <a:ext cx="4578984" cy="307777"/>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s-ES" sz="1400" b="0" i="0" u="none" strike="noStrike" kern="1200" cap="none" spc="0" normalizeH="0" baseline="0" noProof="0" dirty="0">
                <a:ln>
                  <a:noFill/>
                </a:ln>
                <a:solidFill>
                  <a:srgbClr val="A9A8A9"/>
                </a:solidFill>
                <a:effectLst/>
                <a:uLnTx/>
                <a:uFillTx/>
                <a:latin typeface="Lato Regular"/>
                <a:ea typeface="+mn-ea"/>
                <a:cs typeface="Lato Regular"/>
              </a:rPr>
              <a:t>Presidencia</a:t>
            </a:r>
          </a:p>
        </p:txBody>
      </p:sp>
    </p:spTree>
    <p:extLst>
      <p:ext uri="{BB962C8B-B14F-4D97-AF65-F5344CB8AC3E}">
        <p14:creationId xmlns:p14="http://schemas.microsoft.com/office/powerpoint/2010/main" val="380418663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white"/>
              </a:solidFill>
              <a:effectLst/>
              <a:uLnTx/>
              <a:uFillTx/>
              <a:latin typeface="Calibri"/>
              <a:ea typeface="+mn-ea"/>
              <a:cs typeface="+mn-cs"/>
            </a:endParaRPr>
          </a:p>
        </p:txBody>
      </p:sp>
      <p:sp>
        <p:nvSpPr>
          <p:cNvPr id="8" name="CuadroTexto 7"/>
          <p:cNvSpPr txBox="1"/>
          <p:nvPr/>
        </p:nvSpPr>
        <p:spPr>
          <a:xfrm>
            <a:off x="7235190" y="6520419"/>
            <a:ext cx="4578984" cy="307777"/>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s-ES" sz="1400" b="0" i="0" u="none" strike="noStrike" kern="1200" cap="none" spc="0" normalizeH="0" baseline="0" noProof="0" dirty="0">
                <a:ln>
                  <a:noFill/>
                </a:ln>
                <a:solidFill>
                  <a:srgbClr val="A9A8A9"/>
                </a:solidFill>
                <a:effectLst/>
                <a:uLnTx/>
                <a:uFillTx/>
                <a:latin typeface="Lato Regular"/>
                <a:ea typeface="+mn-ea"/>
                <a:cs typeface="Lato Regular"/>
              </a:rPr>
              <a:t>Presidencia</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CuadroTexto 3">
            <a:extLst>
              <a:ext uri="{FF2B5EF4-FFF2-40B4-BE49-F238E27FC236}">
                <a16:creationId xmlns:a16="http://schemas.microsoft.com/office/drawing/2014/main" id="{53576192-36D3-4520-B7C5-A610F3536B3D}"/>
              </a:ext>
            </a:extLst>
          </p:cNvPr>
          <p:cNvSpPr txBox="1">
            <a:spLocks noChangeArrowheads="1"/>
          </p:cNvSpPr>
          <p:nvPr/>
        </p:nvSpPr>
        <p:spPr bwMode="auto">
          <a:xfrm>
            <a:off x="1765968" y="108530"/>
            <a:ext cx="616554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CO" altLang="es-CO" sz="3200" b="1" i="0" u="none" strike="noStrike" kern="1200" cap="none" spc="0" normalizeH="0" baseline="0" noProof="0" dirty="0">
                <a:ln>
                  <a:noFill/>
                </a:ln>
                <a:solidFill>
                  <a:srgbClr val="000090"/>
                </a:solidFill>
                <a:effectLst/>
                <a:uLnTx/>
                <a:uFillTx/>
                <a:latin typeface="Calibri" panose="020F0502020204030204" pitchFamily="34" charset="0"/>
                <a:ea typeface="+mn-ea"/>
                <a:cs typeface="+mn-cs"/>
              </a:rPr>
              <a:t>Destinación de Bienes y Recursos</a:t>
            </a:r>
            <a:endParaRPr kumimoji="0" lang="es-ES" altLang="es-CO" sz="3200" b="1" i="0" u="none" strike="noStrike" kern="1200" cap="none" spc="0" normalizeH="0" baseline="0" noProof="0" dirty="0">
              <a:ln>
                <a:noFill/>
              </a:ln>
              <a:solidFill>
                <a:srgbClr val="000A8B"/>
              </a:solidFill>
              <a:effectLst/>
              <a:uLnTx/>
              <a:uFillTx/>
              <a:latin typeface="Calibri" panose="020F0502020204030204" pitchFamily="34" charset="0"/>
              <a:ea typeface="+mn-ea"/>
              <a:cs typeface="+mn-cs"/>
            </a:endParaRPr>
          </a:p>
        </p:txBody>
      </p:sp>
      <p:sp>
        <p:nvSpPr>
          <p:cNvPr id="10" name="Rectángulo 6">
            <a:extLst>
              <a:ext uri="{FF2B5EF4-FFF2-40B4-BE49-F238E27FC236}">
                <a16:creationId xmlns:a16="http://schemas.microsoft.com/office/drawing/2014/main" id="{ECFD1BE1-5EA2-4E4E-83D6-4CDA577878C6}"/>
              </a:ext>
            </a:extLst>
          </p:cNvPr>
          <p:cNvSpPr>
            <a:spLocks noChangeArrowheads="1"/>
          </p:cNvSpPr>
          <p:nvPr/>
        </p:nvSpPr>
        <p:spPr bwMode="auto">
          <a:xfrm>
            <a:off x="1777095" y="577029"/>
            <a:ext cx="62025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CO" altLang="es-CO" sz="1800" b="0" i="0" u="none" strike="noStrike" kern="1200" cap="none" spc="0" normalizeH="0" baseline="0" noProof="0" dirty="0">
                <a:ln>
                  <a:noFill/>
                </a:ln>
                <a:solidFill>
                  <a:srgbClr val="000A8B"/>
                </a:solidFill>
                <a:effectLst/>
                <a:uLnTx/>
                <a:uFillTx/>
                <a:latin typeface="Calibri" panose="020F0502020204030204" pitchFamily="34" charset="0"/>
                <a:ea typeface="+mn-ea"/>
                <a:cs typeface="+mn-cs"/>
              </a:rPr>
              <a:t>Art. 91 L.1708/18 – Modificado Art. 22 de L.1849/18</a:t>
            </a:r>
            <a:endParaRPr kumimoji="0" lang="es-ES_tradnl" altLang="es-CO" sz="2000" b="1" i="0" u="none" strike="noStrike" kern="1200" cap="none" spc="0" normalizeH="0" baseline="0" noProof="0" dirty="0">
              <a:ln>
                <a:noFill/>
              </a:ln>
              <a:solidFill>
                <a:srgbClr val="000A8B"/>
              </a:solidFill>
              <a:effectLst/>
              <a:uLnTx/>
              <a:uFillTx/>
              <a:latin typeface="Calibri" panose="020F0502020204030204" pitchFamily="34" charset="0"/>
              <a:ea typeface="+mn-ea"/>
              <a:cs typeface="+mn-cs"/>
            </a:endParaRPr>
          </a:p>
        </p:txBody>
      </p:sp>
      <p:sp>
        <p:nvSpPr>
          <p:cNvPr id="5" name="Rectángulo 4">
            <a:extLst>
              <a:ext uri="{FF2B5EF4-FFF2-40B4-BE49-F238E27FC236}">
                <a16:creationId xmlns:a16="http://schemas.microsoft.com/office/drawing/2014/main" id="{3F744407-DA78-4C11-83B5-D8D3CD3DA690}"/>
              </a:ext>
            </a:extLst>
          </p:cNvPr>
          <p:cNvSpPr/>
          <p:nvPr/>
        </p:nvSpPr>
        <p:spPr>
          <a:xfrm>
            <a:off x="168448" y="1697147"/>
            <a:ext cx="2370759" cy="523220"/>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srgbClr val="4B4949"/>
                </a:solidFill>
                <a:effectLst/>
                <a:uLnTx/>
                <a:uFillTx/>
                <a:latin typeface="Calibri"/>
                <a:ea typeface="+mn-ea"/>
                <a:cs typeface="+mn-cs"/>
              </a:rPr>
              <a:t>PAGO DE</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srgbClr val="4B4949"/>
                </a:solidFill>
                <a:effectLst/>
                <a:uLnTx/>
                <a:uFillTx/>
                <a:latin typeface="Calibri"/>
                <a:ea typeface="+mn-ea"/>
                <a:cs typeface="+mn-cs"/>
              </a:rPr>
              <a:t>PASIVOS DEL FRISCO</a:t>
            </a:r>
            <a:endParaRPr kumimoji="0" lang="es-CO" sz="1400" b="1" i="0" u="none" strike="noStrike" kern="1200" cap="none" spc="0" normalizeH="0" baseline="0" noProof="0" dirty="0">
              <a:ln>
                <a:noFill/>
              </a:ln>
              <a:solidFill>
                <a:prstClr val="black"/>
              </a:solidFill>
              <a:effectLst/>
              <a:uLnTx/>
              <a:uFillTx/>
              <a:latin typeface="Calibri"/>
              <a:ea typeface="+mn-ea"/>
              <a:cs typeface="+mn-cs"/>
            </a:endParaRPr>
          </a:p>
        </p:txBody>
      </p:sp>
      <p:pic>
        <p:nvPicPr>
          <p:cNvPr id="14" name="Imagen 13">
            <a:extLst>
              <a:ext uri="{FF2B5EF4-FFF2-40B4-BE49-F238E27FC236}">
                <a16:creationId xmlns:a16="http://schemas.microsoft.com/office/drawing/2014/main" id="{A03BD473-3E01-4AE5-975A-39487C1EC6F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34480" y="2821762"/>
            <a:ext cx="1295722" cy="783062"/>
          </a:xfrm>
          <a:prstGeom prst="rect">
            <a:avLst/>
          </a:prstGeom>
        </p:spPr>
      </p:pic>
      <p:sp>
        <p:nvSpPr>
          <p:cNvPr id="15" name="Rectángulo 14">
            <a:extLst>
              <a:ext uri="{FF2B5EF4-FFF2-40B4-BE49-F238E27FC236}">
                <a16:creationId xmlns:a16="http://schemas.microsoft.com/office/drawing/2014/main" id="{1D02F5C7-480E-4E42-9722-11A114F320E0}"/>
              </a:ext>
            </a:extLst>
          </p:cNvPr>
          <p:cNvSpPr/>
          <p:nvPr/>
        </p:nvSpPr>
        <p:spPr>
          <a:xfrm>
            <a:off x="2558955" y="1721211"/>
            <a:ext cx="2289784" cy="523220"/>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srgbClr val="4B4949"/>
                </a:solidFill>
                <a:effectLst/>
                <a:uLnTx/>
                <a:uFillTx/>
                <a:latin typeface="Calibri"/>
                <a:ea typeface="+mn-ea"/>
                <a:cs typeface="+mn-cs"/>
              </a:rPr>
              <a:t>FUNCIONAMIENTO DEL ADMINISTRADOR</a:t>
            </a:r>
            <a:endParaRPr kumimoji="0" lang="es-CO" sz="1400" b="1" i="0" u="none" strike="noStrike" kern="1200" cap="none" spc="0" normalizeH="0" baseline="0" noProof="0" dirty="0">
              <a:ln>
                <a:noFill/>
              </a:ln>
              <a:solidFill>
                <a:prstClr val="black"/>
              </a:solidFill>
              <a:effectLst/>
              <a:uLnTx/>
              <a:uFillTx/>
              <a:latin typeface="Calibri"/>
              <a:ea typeface="+mn-ea"/>
              <a:cs typeface="+mn-cs"/>
            </a:endParaRPr>
          </a:p>
        </p:txBody>
      </p:sp>
      <p:pic>
        <p:nvPicPr>
          <p:cNvPr id="17" name="Imagen 16">
            <a:extLst>
              <a:ext uri="{FF2B5EF4-FFF2-40B4-BE49-F238E27FC236}">
                <a16:creationId xmlns:a16="http://schemas.microsoft.com/office/drawing/2014/main" id="{EE503D77-2B4B-4DAA-ADDE-B25CD181C600}"/>
              </a:ext>
            </a:extLst>
          </p:cNvPr>
          <p:cNvPicPr>
            <a:picLocks noChangeAspect="1"/>
          </p:cNvPicPr>
          <p:nvPr/>
        </p:nvPicPr>
        <p:blipFill>
          <a:blip r:embed="rId5"/>
          <a:stretch>
            <a:fillRect/>
          </a:stretch>
        </p:blipFill>
        <p:spPr>
          <a:xfrm>
            <a:off x="5289199" y="2255897"/>
            <a:ext cx="1804791" cy="331254"/>
          </a:xfrm>
          <a:prstGeom prst="rect">
            <a:avLst/>
          </a:prstGeom>
        </p:spPr>
      </p:pic>
      <p:pic>
        <p:nvPicPr>
          <p:cNvPr id="22" name="Imagen 21">
            <a:extLst>
              <a:ext uri="{FF2B5EF4-FFF2-40B4-BE49-F238E27FC236}">
                <a16:creationId xmlns:a16="http://schemas.microsoft.com/office/drawing/2014/main" id="{0D202F7C-DB24-4B5F-A5AC-95FBCFC706F7}"/>
              </a:ext>
            </a:extLst>
          </p:cNvPr>
          <p:cNvPicPr>
            <a:picLocks noChangeAspect="1"/>
          </p:cNvPicPr>
          <p:nvPr/>
        </p:nvPicPr>
        <p:blipFill rotWithShape="1">
          <a:blip r:embed="rId6"/>
          <a:srcRect l="2250" t="16727" r="78344" b="74679"/>
          <a:stretch/>
        </p:blipFill>
        <p:spPr>
          <a:xfrm>
            <a:off x="5291470" y="4052713"/>
            <a:ext cx="1859281" cy="295693"/>
          </a:xfrm>
          <a:prstGeom prst="rect">
            <a:avLst/>
          </a:prstGeom>
        </p:spPr>
      </p:pic>
      <p:sp>
        <p:nvSpPr>
          <p:cNvPr id="24" name="Rectángulo 23">
            <a:extLst>
              <a:ext uri="{FF2B5EF4-FFF2-40B4-BE49-F238E27FC236}">
                <a16:creationId xmlns:a16="http://schemas.microsoft.com/office/drawing/2014/main" id="{12EDEA42-DAD5-4194-A4C6-39F3C443F81B}"/>
              </a:ext>
            </a:extLst>
          </p:cNvPr>
          <p:cNvSpPr/>
          <p:nvPr/>
        </p:nvSpPr>
        <p:spPr>
          <a:xfrm>
            <a:off x="4958446" y="1732677"/>
            <a:ext cx="4289072" cy="523220"/>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srgbClr val="4B4949"/>
                </a:solidFill>
                <a:effectLst/>
                <a:uLnTx/>
                <a:uFillTx/>
                <a:latin typeface="Calibri"/>
                <a:ea typeface="+mn-ea"/>
                <a:cs typeface="+mn-cs"/>
              </a:rPr>
              <a:t>(9) DESTINACIONES PREVISTAS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srgbClr val="4B4949"/>
                </a:solidFill>
                <a:effectLst/>
                <a:uLnTx/>
                <a:uFillTx/>
                <a:latin typeface="Calibri"/>
                <a:ea typeface="+mn-ea"/>
                <a:cs typeface="+mn-cs"/>
              </a:rPr>
              <a:t>EN LEYES ESPECIFICAS </a:t>
            </a:r>
          </a:p>
        </p:txBody>
      </p:sp>
      <p:sp>
        <p:nvSpPr>
          <p:cNvPr id="33" name="Rectángulo 32">
            <a:extLst>
              <a:ext uri="{FF2B5EF4-FFF2-40B4-BE49-F238E27FC236}">
                <a16:creationId xmlns:a16="http://schemas.microsoft.com/office/drawing/2014/main" id="{E4762992-A644-4B9E-ABF4-27088C4864CD}"/>
              </a:ext>
            </a:extLst>
          </p:cNvPr>
          <p:cNvSpPr/>
          <p:nvPr/>
        </p:nvSpPr>
        <p:spPr>
          <a:xfrm>
            <a:off x="9098132" y="1732677"/>
            <a:ext cx="2871012" cy="523220"/>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srgbClr val="4B4949"/>
                </a:solidFill>
                <a:effectLst/>
                <a:uLnTx/>
                <a:uFillTx/>
                <a:latin typeface="Calibri"/>
                <a:ea typeface="+mn-ea"/>
                <a:cs typeface="+mn-cs"/>
              </a:rPr>
              <a:t>EL SALDO A LOS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srgbClr val="4B4949"/>
                </a:solidFill>
                <a:effectLst/>
                <a:uLnTx/>
                <a:uFillTx/>
                <a:latin typeface="Calibri"/>
                <a:ea typeface="+mn-ea"/>
                <a:cs typeface="+mn-cs"/>
              </a:rPr>
              <a:t>PORCENTAJES</a:t>
            </a:r>
            <a:endParaRPr kumimoji="0" lang="es-CO" sz="1400" b="1" i="0" u="none" strike="noStrike" kern="1200" cap="none" spc="0" normalizeH="0" baseline="0" noProof="0" dirty="0">
              <a:ln>
                <a:noFill/>
              </a:ln>
              <a:solidFill>
                <a:prstClr val="black"/>
              </a:solidFill>
              <a:effectLst/>
              <a:uLnTx/>
              <a:uFillTx/>
              <a:latin typeface="Calibri"/>
              <a:ea typeface="+mn-ea"/>
              <a:cs typeface="+mn-cs"/>
            </a:endParaRPr>
          </a:p>
        </p:txBody>
      </p:sp>
      <p:sp>
        <p:nvSpPr>
          <p:cNvPr id="34" name="Rectángulo 33">
            <a:extLst>
              <a:ext uri="{FF2B5EF4-FFF2-40B4-BE49-F238E27FC236}">
                <a16:creationId xmlns:a16="http://schemas.microsoft.com/office/drawing/2014/main" id="{EEEEA57D-F263-4779-B5C2-578D70423D42}"/>
              </a:ext>
            </a:extLst>
          </p:cNvPr>
          <p:cNvSpPr/>
          <p:nvPr/>
        </p:nvSpPr>
        <p:spPr>
          <a:xfrm>
            <a:off x="525060" y="2794454"/>
            <a:ext cx="1688204" cy="646331"/>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CO" altLang="es-CO" sz="3600" b="1" i="0" u="none" strike="noStrike" kern="1200" cap="none" spc="0" normalizeH="0" baseline="0" noProof="0" dirty="0">
                <a:ln>
                  <a:noFill/>
                </a:ln>
                <a:solidFill>
                  <a:srgbClr val="000090"/>
                </a:solidFill>
                <a:effectLst/>
                <a:uLnTx/>
                <a:uFillTx/>
                <a:latin typeface="Calibri"/>
                <a:ea typeface="+mn-ea"/>
                <a:cs typeface="+mn-cs"/>
              </a:rPr>
              <a:t>FRISCO</a:t>
            </a:r>
            <a:endParaRPr kumimoji="0" lang="es-CO" sz="3200" b="0" i="0" u="none" strike="noStrike" kern="1200" cap="none" spc="0" normalizeH="0" baseline="0" noProof="0" dirty="0">
              <a:ln>
                <a:noFill/>
              </a:ln>
              <a:solidFill>
                <a:prstClr val="black"/>
              </a:solidFill>
              <a:effectLst/>
              <a:uLnTx/>
              <a:uFillTx/>
              <a:latin typeface="Calibri"/>
              <a:ea typeface="+mn-ea"/>
              <a:cs typeface="+mn-cs"/>
            </a:endParaRPr>
          </a:p>
        </p:txBody>
      </p:sp>
      <p:pic>
        <p:nvPicPr>
          <p:cNvPr id="35" name="Picture 8" descr="https://www.fiscalia.gov.co/colombia/wp-content/uploads/LOGO-WEB.png">
            <a:extLst>
              <a:ext uri="{FF2B5EF4-FFF2-40B4-BE49-F238E27FC236}">
                <a16:creationId xmlns:a16="http://schemas.microsoft.com/office/drawing/2014/main" id="{C6510033-AEA3-42C5-AA98-06FEBA510E61}"/>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17087" r="68920"/>
          <a:stretch/>
        </p:blipFill>
        <p:spPr bwMode="auto">
          <a:xfrm>
            <a:off x="9583493" y="2598926"/>
            <a:ext cx="973173" cy="307777"/>
          </a:xfrm>
          <a:prstGeom prst="rect">
            <a:avLst/>
          </a:prstGeom>
          <a:noFill/>
          <a:extLst>
            <a:ext uri="{909E8E84-426E-40DD-AFC4-6F175D3DCCD1}">
              <a14:hiddenFill xmlns:a14="http://schemas.microsoft.com/office/drawing/2010/main">
                <a:solidFill>
                  <a:srgbClr val="FFFFFF"/>
                </a:solidFill>
              </a14:hiddenFill>
            </a:ext>
          </a:extLst>
        </p:spPr>
      </p:pic>
      <p:grpSp>
        <p:nvGrpSpPr>
          <p:cNvPr id="39" name="Grupo 38">
            <a:extLst>
              <a:ext uri="{FF2B5EF4-FFF2-40B4-BE49-F238E27FC236}">
                <a16:creationId xmlns:a16="http://schemas.microsoft.com/office/drawing/2014/main" id="{EA19E35A-6B9E-4FEF-BE32-971252B34E04}"/>
              </a:ext>
            </a:extLst>
          </p:cNvPr>
          <p:cNvGrpSpPr/>
          <p:nvPr/>
        </p:nvGrpSpPr>
        <p:grpSpPr>
          <a:xfrm>
            <a:off x="9588101" y="2900390"/>
            <a:ext cx="1523462" cy="461665"/>
            <a:chOff x="9402305" y="4456597"/>
            <a:chExt cx="2264392" cy="674323"/>
          </a:xfrm>
        </p:grpSpPr>
        <p:pic>
          <p:nvPicPr>
            <p:cNvPr id="36" name="Imagen 35">
              <a:extLst>
                <a:ext uri="{FF2B5EF4-FFF2-40B4-BE49-F238E27FC236}">
                  <a16:creationId xmlns:a16="http://schemas.microsoft.com/office/drawing/2014/main" id="{60FDB2C0-98AD-40FA-8A39-65F29C777CE0}"/>
                </a:ext>
              </a:extLst>
            </p:cNvPr>
            <p:cNvPicPr>
              <a:picLocks noChangeAspect="1"/>
            </p:cNvPicPr>
            <p:nvPr/>
          </p:nvPicPr>
          <p:blipFill>
            <a:blip r:embed="rId8"/>
            <a:stretch>
              <a:fillRect/>
            </a:stretch>
          </p:blipFill>
          <p:spPr>
            <a:xfrm>
              <a:off x="9402305" y="4574465"/>
              <a:ext cx="447345" cy="449549"/>
            </a:xfrm>
            <a:prstGeom prst="rect">
              <a:avLst/>
            </a:prstGeom>
          </p:spPr>
        </p:pic>
        <p:sp>
          <p:nvSpPr>
            <p:cNvPr id="37" name="CuadroTexto 36">
              <a:extLst>
                <a:ext uri="{FF2B5EF4-FFF2-40B4-BE49-F238E27FC236}">
                  <a16:creationId xmlns:a16="http://schemas.microsoft.com/office/drawing/2014/main" id="{E95CDDA3-949B-4D53-905E-8EC9F5C5E84F}"/>
                </a:ext>
              </a:extLst>
            </p:cNvPr>
            <p:cNvSpPr txBox="1"/>
            <p:nvPr/>
          </p:nvSpPr>
          <p:spPr>
            <a:xfrm>
              <a:off x="9849651" y="4456597"/>
              <a:ext cx="1817046" cy="674323"/>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FFC000"/>
                  </a:solidFill>
                  <a:effectLst/>
                  <a:uLnTx/>
                  <a:uFillTx/>
                  <a:latin typeface="Calibri"/>
                  <a:ea typeface="+mn-ea"/>
                  <a:cs typeface="+mn-cs"/>
                </a:rPr>
                <a:t>RAMA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FFC000"/>
                  </a:solidFill>
                  <a:effectLst/>
                  <a:uLnTx/>
                  <a:uFillTx/>
                  <a:latin typeface="Calibri"/>
                  <a:ea typeface="+mn-ea"/>
                  <a:cs typeface="+mn-cs"/>
                </a:rPr>
                <a:t>JUDICIAL</a:t>
              </a:r>
              <a:endParaRPr kumimoji="0" lang="es-CO" sz="1200" b="1" i="0" u="none" strike="noStrike" kern="1200" cap="none" spc="0" normalizeH="0" baseline="0" noProof="0" dirty="0">
                <a:ln>
                  <a:noFill/>
                </a:ln>
                <a:solidFill>
                  <a:srgbClr val="FFC000"/>
                </a:solidFill>
                <a:effectLst/>
                <a:uLnTx/>
                <a:uFillTx/>
                <a:latin typeface="Calibri"/>
                <a:ea typeface="+mn-ea"/>
                <a:cs typeface="+mn-cs"/>
              </a:endParaRPr>
            </a:p>
          </p:txBody>
        </p:sp>
      </p:grpSp>
      <p:pic>
        <p:nvPicPr>
          <p:cNvPr id="38" name="Picture 6" descr="Presidencia de la RepÃºblica">
            <a:extLst>
              <a:ext uri="{FF2B5EF4-FFF2-40B4-BE49-F238E27FC236}">
                <a16:creationId xmlns:a16="http://schemas.microsoft.com/office/drawing/2014/main" id="{1E8E99A2-21C4-4BD8-B1EB-AAFAF23C05BC}"/>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588102" y="3419976"/>
            <a:ext cx="1222492" cy="301526"/>
          </a:xfrm>
          <a:prstGeom prst="rect">
            <a:avLst/>
          </a:prstGeom>
          <a:noFill/>
          <a:extLst>
            <a:ext uri="{909E8E84-426E-40DD-AFC4-6F175D3DCCD1}">
              <a14:hiddenFill xmlns:a14="http://schemas.microsoft.com/office/drawing/2010/main">
                <a:solidFill>
                  <a:srgbClr val="FFFFFF"/>
                </a:solidFill>
              </a14:hiddenFill>
            </a:ext>
          </a:extLst>
        </p:spPr>
      </p:pic>
      <p:pic>
        <p:nvPicPr>
          <p:cNvPr id="40" name="Imagen 39">
            <a:extLst>
              <a:ext uri="{FF2B5EF4-FFF2-40B4-BE49-F238E27FC236}">
                <a16:creationId xmlns:a16="http://schemas.microsoft.com/office/drawing/2014/main" id="{6FEF61B1-4951-4B53-80B4-EDCD7029549B}"/>
              </a:ext>
            </a:extLst>
          </p:cNvPr>
          <p:cNvPicPr>
            <a:picLocks noChangeAspect="1"/>
          </p:cNvPicPr>
          <p:nvPr/>
        </p:nvPicPr>
        <p:blipFill>
          <a:blip r:embed="rId10"/>
          <a:stretch>
            <a:fillRect/>
          </a:stretch>
        </p:blipFill>
        <p:spPr>
          <a:xfrm>
            <a:off x="9582198" y="3893133"/>
            <a:ext cx="300970" cy="318138"/>
          </a:xfrm>
          <a:prstGeom prst="rect">
            <a:avLst/>
          </a:prstGeom>
        </p:spPr>
      </p:pic>
      <p:sp>
        <p:nvSpPr>
          <p:cNvPr id="41" name="CuadroTexto 40">
            <a:extLst>
              <a:ext uri="{FF2B5EF4-FFF2-40B4-BE49-F238E27FC236}">
                <a16:creationId xmlns:a16="http://schemas.microsoft.com/office/drawing/2014/main" id="{44F6253D-E67D-4B9D-8C32-438270D0D45B}"/>
              </a:ext>
            </a:extLst>
          </p:cNvPr>
          <p:cNvSpPr txBox="1"/>
          <p:nvPr/>
        </p:nvSpPr>
        <p:spPr>
          <a:xfrm>
            <a:off x="9836753" y="3802025"/>
            <a:ext cx="973841" cy="46166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9BBB59">
                    <a:lumMod val="50000"/>
                  </a:srgbClr>
                </a:solidFill>
                <a:effectLst/>
                <a:uLnTx/>
                <a:uFillTx/>
                <a:latin typeface="Calibri"/>
                <a:ea typeface="+mn-ea"/>
                <a:cs typeface="+mn-cs"/>
              </a:rPr>
              <a:t>POLICIA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9BBB59">
                    <a:lumMod val="50000"/>
                  </a:srgbClr>
                </a:solidFill>
                <a:effectLst/>
                <a:uLnTx/>
                <a:uFillTx/>
                <a:latin typeface="Calibri"/>
                <a:ea typeface="+mn-ea"/>
                <a:cs typeface="+mn-cs"/>
              </a:rPr>
              <a:t>NACIONAL</a:t>
            </a:r>
            <a:endParaRPr kumimoji="0" lang="es-CO" sz="1200" b="1" i="0" u="none" strike="noStrike" kern="1200" cap="none" spc="0" normalizeH="0" baseline="0" noProof="0" dirty="0">
              <a:ln>
                <a:noFill/>
              </a:ln>
              <a:solidFill>
                <a:srgbClr val="9BBB59">
                  <a:lumMod val="50000"/>
                </a:srgbClr>
              </a:solidFill>
              <a:effectLst/>
              <a:uLnTx/>
              <a:uFillTx/>
              <a:latin typeface="Calibri"/>
              <a:ea typeface="+mn-ea"/>
              <a:cs typeface="+mn-cs"/>
            </a:endParaRPr>
          </a:p>
        </p:txBody>
      </p:sp>
      <p:cxnSp>
        <p:nvCxnSpPr>
          <p:cNvPr id="42" name="Conector recto 41">
            <a:extLst>
              <a:ext uri="{FF2B5EF4-FFF2-40B4-BE49-F238E27FC236}">
                <a16:creationId xmlns:a16="http://schemas.microsoft.com/office/drawing/2014/main" id="{5CACF01D-5563-445B-83EE-0567877D1770}"/>
              </a:ext>
            </a:extLst>
          </p:cNvPr>
          <p:cNvCxnSpPr>
            <a:cxnSpLocks/>
          </p:cNvCxnSpPr>
          <p:nvPr/>
        </p:nvCxnSpPr>
        <p:spPr>
          <a:xfrm>
            <a:off x="2523131" y="1732677"/>
            <a:ext cx="0" cy="4216569"/>
          </a:xfrm>
          <a:prstGeom prst="line">
            <a:avLst/>
          </a:prstGeom>
        </p:spPr>
        <p:style>
          <a:lnRef idx="2">
            <a:schemeClr val="accent1"/>
          </a:lnRef>
          <a:fillRef idx="0">
            <a:schemeClr val="accent1"/>
          </a:fillRef>
          <a:effectRef idx="1">
            <a:schemeClr val="accent1"/>
          </a:effectRef>
          <a:fontRef idx="minor">
            <a:schemeClr val="tx1"/>
          </a:fontRef>
        </p:style>
      </p:cxnSp>
      <p:sp>
        <p:nvSpPr>
          <p:cNvPr id="45" name="Rectángulo 44">
            <a:extLst>
              <a:ext uri="{FF2B5EF4-FFF2-40B4-BE49-F238E27FC236}">
                <a16:creationId xmlns:a16="http://schemas.microsoft.com/office/drawing/2014/main" id="{CB64AA2D-DD9A-45AF-AC88-B91021B959F9}"/>
              </a:ext>
            </a:extLst>
          </p:cNvPr>
          <p:cNvSpPr/>
          <p:nvPr/>
        </p:nvSpPr>
        <p:spPr>
          <a:xfrm>
            <a:off x="10836465" y="2583797"/>
            <a:ext cx="623284" cy="307777"/>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srgbClr val="4B4949"/>
                </a:solidFill>
                <a:effectLst/>
                <a:uLnTx/>
                <a:uFillTx/>
                <a:latin typeface="Calibri"/>
                <a:ea typeface="+mn-ea"/>
                <a:cs typeface="+mn-cs"/>
              </a:rPr>
              <a:t>25%</a:t>
            </a:r>
            <a:endParaRPr kumimoji="0" lang="es-CO" sz="1400" b="1" i="0" u="none" strike="noStrike" kern="1200" cap="none" spc="0" normalizeH="0" baseline="0" noProof="0" dirty="0">
              <a:ln>
                <a:noFill/>
              </a:ln>
              <a:solidFill>
                <a:prstClr val="black"/>
              </a:solidFill>
              <a:effectLst/>
              <a:uLnTx/>
              <a:uFillTx/>
              <a:latin typeface="Calibri"/>
              <a:ea typeface="+mn-ea"/>
              <a:cs typeface="+mn-cs"/>
            </a:endParaRPr>
          </a:p>
        </p:txBody>
      </p:sp>
      <p:sp>
        <p:nvSpPr>
          <p:cNvPr id="46" name="Rectángulo 45">
            <a:extLst>
              <a:ext uri="{FF2B5EF4-FFF2-40B4-BE49-F238E27FC236}">
                <a16:creationId xmlns:a16="http://schemas.microsoft.com/office/drawing/2014/main" id="{AE3E30BE-AFBD-49FF-AA9F-08E3C2A07338}"/>
              </a:ext>
            </a:extLst>
          </p:cNvPr>
          <p:cNvSpPr/>
          <p:nvPr/>
        </p:nvSpPr>
        <p:spPr>
          <a:xfrm>
            <a:off x="10836465" y="2947797"/>
            <a:ext cx="623284" cy="307777"/>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srgbClr val="4B4949"/>
                </a:solidFill>
                <a:effectLst/>
                <a:uLnTx/>
                <a:uFillTx/>
                <a:latin typeface="Calibri"/>
                <a:ea typeface="+mn-ea"/>
                <a:cs typeface="+mn-cs"/>
              </a:rPr>
              <a:t>25%</a:t>
            </a:r>
            <a:endParaRPr kumimoji="0" lang="es-CO" sz="1400" b="1" i="0" u="none" strike="noStrike" kern="1200" cap="none" spc="0" normalizeH="0" baseline="0" noProof="0" dirty="0">
              <a:ln>
                <a:noFill/>
              </a:ln>
              <a:solidFill>
                <a:prstClr val="black"/>
              </a:solidFill>
              <a:effectLst/>
              <a:uLnTx/>
              <a:uFillTx/>
              <a:latin typeface="Calibri"/>
              <a:ea typeface="+mn-ea"/>
              <a:cs typeface="+mn-cs"/>
            </a:endParaRPr>
          </a:p>
        </p:txBody>
      </p:sp>
      <p:sp>
        <p:nvSpPr>
          <p:cNvPr id="47" name="Rectángulo 46">
            <a:extLst>
              <a:ext uri="{FF2B5EF4-FFF2-40B4-BE49-F238E27FC236}">
                <a16:creationId xmlns:a16="http://schemas.microsoft.com/office/drawing/2014/main" id="{2D44C7BB-F2FB-437D-870C-C1304D295694}"/>
              </a:ext>
            </a:extLst>
          </p:cNvPr>
          <p:cNvSpPr/>
          <p:nvPr/>
        </p:nvSpPr>
        <p:spPr>
          <a:xfrm>
            <a:off x="10822626" y="3386626"/>
            <a:ext cx="623284" cy="307777"/>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srgbClr val="4B4949"/>
                </a:solidFill>
                <a:effectLst/>
                <a:uLnTx/>
                <a:uFillTx/>
                <a:latin typeface="Calibri"/>
                <a:ea typeface="+mn-ea"/>
                <a:cs typeface="+mn-cs"/>
              </a:rPr>
              <a:t>40%</a:t>
            </a:r>
            <a:endParaRPr kumimoji="0" lang="es-CO" sz="1400" b="1" i="0" u="none" strike="noStrike" kern="1200" cap="none" spc="0" normalizeH="0" baseline="0" noProof="0" dirty="0">
              <a:ln>
                <a:noFill/>
              </a:ln>
              <a:solidFill>
                <a:prstClr val="black"/>
              </a:solidFill>
              <a:effectLst/>
              <a:uLnTx/>
              <a:uFillTx/>
              <a:latin typeface="Calibri"/>
              <a:ea typeface="+mn-ea"/>
              <a:cs typeface="+mn-cs"/>
            </a:endParaRPr>
          </a:p>
        </p:txBody>
      </p:sp>
      <p:sp>
        <p:nvSpPr>
          <p:cNvPr id="48" name="Rectángulo 47">
            <a:extLst>
              <a:ext uri="{FF2B5EF4-FFF2-40B4-BE49-F238E27FC236}">
                <a16:creationId xmlns:a16="http://schemas.microsoft.com/office/drawing/2014/main" id="{C3710A00-72C1-4685-AD86-ACD6F48FD64B}"/>
              </a:ext>
            </a:extLst>
          </p:cNvPr>
          <p:cNvSpPr/>
          <p:nvPr/>
        </p:nvSpPr>
        <p:spPr>
          <a:xfrm>
            <a:off x="10835735" y="3901328"/>
            <a:ext cx="623284" cy="307777"/>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srgbClr val="4B4949"/>
                </a:solidFill>
                <a:effectLst/>
                <a:uLnTx/>
                <a:uFillTx/>
                <a:latin typeface="Calibri"/>
                <a:ea typeface="+mn-ea"/>
                <a:cs typeface="+mn-cs"/>
              </a:rPr>
              <a:t>10%</a:t>
            </a:r>
            <a:endParaRPr kumimoji="0" lang="es-CO" sz="1400" b="1" i="0" u="none" strike="noStrike" kern="1200" cap="none" spc="0" normalizeH="0" baseline="0" noProof="0" dirty="0">
              <a:ln>
                <a:noFill/>
              </a:ln>
              <a:solidFill>
                <a:prstClr val="black"/>
              </a:solidFill>
              <a:effectLst/>
              <a:uLnTx/>
              <a:uFillTx/>
              <a:latin typeface="Calibri"/>
              <a:ea typeface="+mn-ea"/>
              <a:cs typeface="+mn-cs"/>
            </a:endParaRPr>
          </a:p>
        </p:txBody>
      </p:sp>
      <p:cxnSp>
        <p:nvCxnSpPr>
          <p:cNvPr id="53" name="Conector recto 52">
            <a:extLst>
              <a:ext uri="{FF2B5EF4-FFF2-40B4-BE49-F238E27FC236}">
                <a16:creationId xmlns:a16="http://schemas.microsoft.com/office/drawing/2014/main" id="{80233A4C-16E1-4458-8104-C4D990661580}"/>
              </a:ext>
            </a:extLst>
          </p:cNvPr>
          <p:cNvCxnSpPr>
            <a:cxnSpLocks/>
          </p:cNvCxnSpPr>
          <p:nvPr/>
        </p:nvCxnSpPr>
        <p:spPr>
          <a:xfrm>
            <a:off x="4942371" y="1801851"/>
            <a:ext cx="0" cy="4147395"/>
          </a:xfrm>
          <a:prstGeom prst="line">
            <a:avLst/>
          </a:prstGeom>
        </p:spPr>
        <p:style>
          <a:lnRef idx="2">
            <a:schemeClr val="accent1"/>
          </a:lnRef>
          <a:fillRef idx="0">
            <a:schemeClr val="accent1"/>
          </a:fillRef>
          <a:effectRef idx="1">
            <a:schemeClr val="accent1"/>
          </a:effectRef>
          <a:fontRef idx="minor">
            <a:schemeClr val="tx1"/>
          </a:fontRef>
        </p:style>
      </p:cxnSp>
      <p:cxnSp>
        <p:nvCxnSpPr>
          <p:cNvPr id="54" name="Conector recto 53">
            <a:extLst>
              <a:ext uri="{FF2B5EF4-FFF2-40B4-BE49-F238E27FC236}">
                <a16:creationId xmlns:a16="http://schemas.microsoft.com/office/drawing/2014/main" id="{9FE39311-FE77-4932-A987-B333E3BB6156}"/>
              </a:ext>
            </a:extLst>
          </p:cNvPr>
          <p:cNvCxnSpPr>
            <a:cxnSpLocks/>
          </p:cNvCxnSpPr>
          <p:nvPr/>
        </p:nvCxnSpPr>
        <p:spPr>
          <a:xfrm>
            <a:off x="9247519" y="1805318"/>
            <a:ext cx="0" cy="4114210"/>
          </a:xfrm>
          <a:prstGeom prst="line">
            <a:avLst/>
          </a:prstGeom>
        </p:spPr>
        <p:style>
          <a:lnRef idx="2">
            <a:schemeClr val="accent1"/>
          </a:lnRef>
          <a:fillRef idx="0">
            <a:schemeClr val="accent1"/>
          </a:fillRef>
          <a:effectRef idx="1">
            <a:schemeClr val="accent1"/>
          </a:effectRef>
          <a:fontRef idx="minor">
            <a:schemeClr val="tx1"/>
          </a:fontRef>
        </p:style>
      </p:cxnSp>
      <p:sp>
        <p:nvSpPr>
          <p:cNvPr id="55" name="Elipse 54">
            <a:extLst>
              <a:ext uri="{FF2B5EF4-FFF2-40B4-BE49-F238E27FC236}">
                <a16:creationId xmlns:a16="http://schemas.microsoft.com/office/drawing/2014/main" id="{40FEF58B-BFE1-4194-8477-2BA31EFFC80C}"/>
              </a:ext>
            </a:extLst>
          </p:cNvPr>
          <p:cNvSpPr/>
          <p:nvPr/>
        </p:nvSpPr>
        <p:spPr>
          <a:xfrm>
            <a:off x="1162654" y="1278413"/>
            <a:ext cx="417508" cy="365065"/>
          </a:xfrm>
          <a:prstGeom prst="ellipse">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S" sz="3200" b="1" i="0" u="none" strike="noStrike" kern="1200" cap="none" spc="0" normalizeH="0" baseline="0" noProof="0" dirty="0">
                <a:ln>
                  <a:noFill/>
                </a:ln>
                <a:solidFill>
                  <a:prstClr val="white"/>
                </a:solidFill>
                <a:effectLst/>
                <a:uLnTx/>
                <a:uFillTx/>
                <a:latin typeface="Calibri"/>
                <a:ea typeface="+mn-ea"/>
                <a:cs typeface="+mn-cs"/>
              </a:rPr>
              <a:t>1</a:t>
            </a:r>
            <a:endParaRPr kumimoji="0" lang="es-CO" sz="3200" b="1" i="0" u="none" strike="noStrike" kern="1200" cap="none" spc="0" normalizeH="0" baseline="0" noProof="0" dirty="0">
              <a:ln>
                <a:noFill/>
              </a:ln>
              <a:solidFill>
                <a:prstClr val="white"/>
              </a:solidFill>
              <a:effectLst/>
              <a:uLnTx/>
              <a:uFillTx/>
              <a:latin typeface="Calibri"/>
              <a:ea typeface="+mn-ea"/>
              <a:cs typeface="+mn-cs"/>
            </a:endParaRPr>
          </a:p>
        </p:txBody>
      </p:sp>
      <p:sp>
        <p:nvSpPr>
          <p:cNvPr id="56" name="Elipse 55">
            <a:extLst>
              <a:ext uri="{FF2B5EF4-FFF2-40B4-BE49-F238E27FC236}">
                <a16:creationId xmlns:a16="http://schemas.microsoft.com/office/drawing/2014/main" id="{B721A71A-B835-402B-85DB-73C2B7DAE37D}"/>
              </a:ext>
            </a:extLst>
          </p:cNvPr>
          <p:cNvSpPr/>
          <p:nvPr/>
        </p:nvSpPr>
        <p:spPr>
          <a:xfrm>
            <a:off x="3495093" y="1281840"/>
            <a:ext cx="417508" cy="361638"/>
          </a:xfrm>
          <a:prstGeom prst="ellipse">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S" sz="3200" b="1" i="0" u="none" strike="noStrike" kern="1200" cap="none" spc="0" normalizeH="0" baseline="0" noProof="0" dirty="0">
                <a:ln>
                  <a:noFill/>
                </a:ln>
                <a:solidFill>
                  <a:prstClr val="white"/>
                </a:solidFill>
                <a:effectLst/>
                <a:uLnTx/>
                <a:uFillTx/>
                <a:latin typeface="Calibri"/>
                <a:ea typeface="+mn-ea"/>
                <a:cs typeface="+mn-cs"/>
              </a:rPr>
              <a:t>2</a:t>
            </a:r>
            <a:endParaRPr kumimoji="0" lang="es-CO" sz="3200" b="1" i="0" u="none" strike="noStrike" kern="1200" cap="none" spc="0" normalizeH="0" baseline="0" noProof="0" dirty="0">
              <a:ln>
                <a:noFill/>
              </a:ln>
              <a:solidFill>
                <a:prstClr val="white"/>
              </a:solidFill>
              <a:effectLst/>
              <a:uLnTx/>
              <a:uFillTx/>
              <a:latin typeface="Calibri"/>
              <a:ea typeface="+mn-ea"/>
              <a:cs typeface="+mn-cs"/>
            </a:endParaRPr>
          </a:p>
        </p:txBody>
      </p:sp>
      <p:sp>
        <p:nvSpPr>
          <p:cNvPr id="57" name="Elipse 56">
            <a:extLst>
              <a:ext uri="{FF2B5EF4-FFF2-40B4-BE49-F238E27FC236}">
                <a16:creationId xmlns:a16="http://schemas.microsoft.com/office/drawing/2014/main" id="{C4D9F69C-55AD-4C13-B70B-6B61CB901FF7}"/>
              </a:ext>
            </a:extLst>
          </p:cNvPr>
          <p:cNvSpPr/>
          <p:nvPr/>
        </p:nvSpPr>
        <p:spPr>
          <a:xfrm>
            <a:off x="6592207" y="1325961"/>
            <a:ext cx="417508" cy="369332"/>
          </a:xfrm>
          <a:prstGeom prst="ellipse">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S" sz="3200" b="1" i="0" u="none" strike="noStrike" kern="1200" cap="none" spc="0" normalizeH="0" baseline="0" noProof="0" dirty="0">
                <a:ln>
                  <a:noFill/>
                </a:ln>
                <a:solidFill>
                  <a:prstClr val="white"/>
                </a:solidFill>
                <a:effectLst/>
                <a:uLnTx/>
                <a:uFillTx/>
                <a:latin typeface="Calibri"/>
                <a:ea typeface="+mn-ea"/>
                <a:cs typeface="+mn-cs"/>
              </a:rPr>
              <a:t>3</a:t>
            </a:r>
            <a:endParaRPr kumimoji="0" lang="es-CO" sz="3200" b="1" i="0" u="none" strike="noStrike" kern="1200" cap="none" spc="0" normalizeH="0" baseline="0" noProof="0" dirty="0">
              <a:ln>
                <a:noFill/>
              </a:ln>
              <a:solidFill>
                <a:prstClr val="white"/>
              </a:solidFill>
              <a:effectLst/>
              <a:uLnTx/>
              <a:uFillTx/>
              <a:latin typeface="Calibri"/>
              <a:ea typeface="+mn-ea"/>
              <a:cs typeface="+mn-cs"/>
            </a:endParaRPr>
          </a:p>
        </p:txBody>
      </p:sp>
      <p:sp>
        <p:nvSpPr>
          <p:cNvPr id="58" name="Elipse 57">
            <a:extLst>
              <a:ext uri="{FF2B5EF4-FFF2-40B4-BE49-F238E27FC236}">
                <a16:creationId xmlns:a16="http://schemas.microsoft.com/office/drawing/2014/main" id="{15942661-F07D-42E4-9321-E9EDBBE4CF86}"/>
              </a:ext>
            </a:extLst>
          </p:cNvPr>
          <p:cNvSpPr/>
          <p:nvPr/>
        </p:nvSpPr>
        <p:spPr>
          <a:xfrm>
            <a:off x="10221186" y="1325961"/>
            <a:ext cx="417508" cy="381077"/>
          </a:xfrm>
          <a:prstGeom prst="ellipse">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S" sz="3200" b="1" i="0" u="none" strike="noStrike" kern="1200" cap="none" spc="0" normalizeH="0" baseline="0" noProof="0" dirty="0">
                <a:ln>
                  <a:noFill/>
                </a:ln>
                <a:solidFill>
                  <a:prstClr val="white"/>
                </a:solidFill>
                <a:effectLst/>
                <a:uLnTx/>
                <a:uFillTx/>
                <a:latin typeface="Calibri"/>
                <a:ea typeface="+mn-ea"/>
                <a:cs typeface="+mn-cs"/>
              </a:rPr>
              <a:t>4</a:t>
            </a:r>
            <a:endParaRPr kumimoji="0" lang="es-CO" sz="3200" b="1" i="0" u="none" strike="noStrike" kern="1200" cap="none" spc="0" normalizeH="0" baseline="0" noProof="0" dirty="0">
              <a:ln>
                <a:noFill/>
              </a:ln>
              <a:solidFill>
                <a:prstClr val="white"/>
              </a:solidFill>
              <a:effectLst/>
              <a:uLnTx/>
              <a:uFillTx/>
              <a:latin typeface="Calibri"/>
              <a:ea typeface="+mn-ea"/>
              <a:cs typeface="+mn-cs"/>
            </a:endParaRPr>
          </a:p>
        </p:txBody>
      </p:sp>
      <p:sp>
        <p:nvSpPr>
          <p:cNvPr id="3" name="Rectángulo 2">
            <a:extLst>
              <a:ext uri="{FF2B5EF4-FFF2-40B4-BE49-F238E27FC236}">
                <a16:creationId xmlns:a16="http://schemas.microsoft.com/office/drawing/2014/main" id="{A3778852-7232-4B95-AE74-23C1D6E3BB14}"/>
              </a:ext>
            </a:extLst>
          </p:cNvPr>
          <p:cNvSpPr/>
          <p:nvPr/>
        </p:nvSpPr>
        <p:spPr>
          <a:xfrm>
            <a:off x="5289199" y="2594922"/>
            <a:ext cx="1804791" cy="246221"/>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CO" sz="1000" b="1" i="0" u="none" strike="noStrike" kern="1200" cap="none" spc="0" normalizeH="0" baseline="0" noProof="0" dirty="0">
                <a:ln>
                  <a:noFill/>
                </a:ln>
                <a:solidFill>
                  <a:prstClr val="black"/>
                </a:solidFill>
                <a:effectLst/>
                <a:uLnTx/>
                <a:uFillTx/>
                <a:latin typeface="Calibri"/>
                <a:ea typeface="+mn-ea"/>
                <a:cs typeface="+mn-cs"/>
              </a:rPr>
              <a:t>L.1753/15 </a:t>
            </a:r>
          </a:p>
        </p:txBody>
      </p:sp>
      <p:sp>
        <p:nvSpPr>
          <p:cNvPr id="49" name="Rectángulo 48">
            <a:extLst>
              <a:ext uri="{FF2B5EF4-FFF2-40B4-BE49-F238E27FC236}">
                <a16:creationId xmlns:a16="http://schemas.microsoft.com/office/drawing/2014/main" id="{48966F6D-4E04-46A2-93C8-EA3747FFC0BE}"/>
              </a:ext>
            </a:extLst>
          </p:cNvPr>
          <p:cNvSpPr/>
          <p:nvPr/>
        </p:nvSpPr>
        <p:spPr>
          <a:xfrm>
            <a:off x="5287395" y="4337107"/>
            <a:ext cx="1766736" cy="246221"/>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CO" sz="1000" b="1" i="0" u="none" strike="noStrike" kern="1200" cap="none" spc="0" normalizeH="0" baseline="0" noProof="0" dirty="0">
                <a:ln>
                  <a:noFill/>
                </a:ln>
                <a:solidFill>
                  <a:prstClr val="black"/>
                </a:solidFill>
                <a:effectLst/>
                <a:uLnTx/>
                <a:uFillTx/>
                <a:latin typeface="Calibri"/>
                <a:ea typeface="+mn-ea"/>
                <a:cs typeface="+mn-cs"/>
              </a:rPr>
              <a:t>Dto. Ley 902/17 </a:t>
            </a:r>
          </a:p>
        </p:txBody>
      </p:sp>
      <p:sp>
        <p:nvSpPr>
          <p:cNvPr id="50" name="Rectángulo 49">
            <a:extLst>
              <a:ext uri="{FF2B5EF4-FFF2-40B4-BE49-F238E27FC236}">
                <a16:creationId xmlns:a16="http://schemas.microsoft.com/office/drawing/2014/main" id="{33114BC7-3443-4BE1-8E95-7DD6CFD17396}"/>
              </a:ext>
            </a:extLst>
          </p:cNvPr>
          <p:cNvSpPr/>
          <p:nvPr/>
        </p:nvSpPr>
        <p:spPr>
          <a:xfrm>
            <a:off x="7212979" y="2587151"/>
            <a:ext cx="1736609" cy="246221"/>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CO" sz="1000" b="1" i="0" u="none" strike="noStrike" kern="1200" cap="none" spc="0" normalizeH="0" baseline="0" noProof="0" dirty="0">
                <a:ln>
                  <a:noFill/>
                </a:ln>
                <a:solidFill>
                  <a:prstClr val="black"/>
                </a:solidFill>
                <a:effectLst/>
                <a:uLnTx/>
                <a:uFillTx/>
                <a:latin typeface="Calibri"/>
                <a:ea typeface="+mn-ea"/>
                <a:cs typeface="+mn-cs"/>
              </a:rPr>
              <a:t>L.30/86</a:t>
            </a:r>
          </a:p>
        </p:txBody>
      </p:sp>
      <p:sp>
        <p:nvSpPr>
          <p:cNvPr id="51" name="Rectángulo 50">
            <a:extLst>
              <a:ext uri="{FF2B5EF4-FFF2-40B4-BE49-F238E27FC236}">
                <a16:creationId xmlns:a16="http://schemas.microsoft.com/office/drawing/2014/main" id="{B6D73C0F-187A-486F-8408-6314A7AEEF76}"/>
              </a:ext>
            </a:extLst>
          </p:cNvPr>
          <p:cNvSpPr/>
          <p:nvPr/>
        </p:nvSpPr>
        <p:spPr>
          <a:xfrm>
            <a:off x="7249649" y="3195289"/>
            <a:ext cx="1709581" cy="246221"/>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CO" sz="1000" b="1" i="0" u="none" strike="noStrike" kern="1200" cap="none" spc="0" normalizeH="0" baseline="0" noProof="0" dirty="0">
                <a:ln>
                  <a:noFill/>
                </a:ln>
                <a:solidFill>
                  <a:prstClr val="black"/>
                </a:solidFill>
                <a:effectLst/>
                <a:uLnTx/>
                <a:uFillTx/>
                <a:latin typeface="Calibri"/>
                <a:ea typeface="+mn-ea"/>
                <a:cs typeface="+mn-cs"/>
              </a:rPr>
              <a:t>L.1537/12 Art. 41 y 43 </a:t>
            </a:r>
          </a:p>
        </p:txBody>
      </p:sp>
      <p:sp>
        <p:nvSpPr>
          <p:cNvPr id="52" name="Rectángulo 51">
            <a:extLst>
              <a:ext uri="{FF2B5EF4-FFF2-40B4-BE49-F238E27FC236}">
                <a16:creationId xmlns:a16="http://schemas.microsoft.com/office/drawing/2014/main" id="{EA1DC2D8-AC2A-47F4-BEA8-D9F307132EA3}"/>
              </a:ext>
            </a:extLst>
          </p:cNvPr>
          <p:cNvSpPr/>
          <p:nvPr/>
        </p:nvSpPr>
        <p:spPr>
          <a:xfrm>
            <a:off x="7212979" y="3475958"/>
            <a:ext cx="1736609" cy="261610"/>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CO" sz="1100" b="1" i="0" u="none" strike="noStrike" kern="1200" cap="none" spc="0" normalizeH="0" baseline="0" noProof="0" dirty="0">
                <a:ln>
                  <a:noFill/>
                </a:ln>
                <a:solidFill>
                  <a:prstClr val="black"/>
                </a:solidFill>
                <a:effectLst/>
                <a:uLnTx/>
                <a:uFillTx/>
                <a:latin typeface="Calibri"/>
                <a:ea typeface="+mn-ea"/>
                <a:cs typeface="+mn-cs"/>
              </a:rPr>
              <a:t>JUSTICIA PREMIAL</a:t>
            </a:r>
          </a:p>
        </p:txBody>
      </p:sp>
      <p:sp>
        <p:nvSpPr>
          <p:cNvPr id="6" name="Rectángulo 5">
            <a:extLst>
              <a:ext uri="{FF2B5EF4-FFF2-40B4-BE49-F238E27FC236}">
                <a16:creationId xmlns:a16="http://schemas.microsoft.com/office/drawing/2014/main" id="{2E5EF063-D378-4098-8263-D11DAAF4D970}"/>
              </a:ext>
            </a:extLst>
          </p:cNvPr>
          <p:cNvSpPr/>
          <p:nvPr/>
        </p:nvSpPr>
        <p:spPr>
          <a:xfrm>
            <a:off x="7192572" y="3710994"/>
            <a:ext cx="1736609" cy="246221"/>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CO" sz="1000" b="1" i="0" u="none" strike="noStrike" kern="1200" cap="none" spc="0" normalizeH="0" baseline="0" noProof="0" dirty="0">
                <a:ln>
                  <a:noFill/>
                </a:ln>
                <a:solidFill>
                  <a:prstClr val="black"/>
                </a:solidFill>
                <a:effectLst/>
                <a:uLnTx/>
                <a:uFillTx/>
                <a:latin typeface="Calibri"/>
                <a:ea typeface="+mn-ea"/>
                <a:cs typeface="+mn-cs"/>
              </a:rPr>
              <a:t>L.1708/14 Art.120</a:t>
            </a:r>
          </a:p>
        </p:txBody>
      </p:sp>
      <p:pic>
        <p:nvPicPr>
          <p:cNvPr id="1028" name="Picture 4" descr="Resultado de imagen para bienestar familiar">
            <a:extLst>
              <a:ext uri="{FF2B5EF4-FFF2-40B4-BE49-F238E27FC236}">
                <a16:creationId xmlns:a16="http://schemas.microsoft.com/office/drawing/2014/main" id="{CF0C4537-6AE4-4A63-BE39-551EDB2AE959}"/>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218244" y="4024436"/>
            <a:ext cx="1731343" cy="294076"/>
          </a:xfrm>
          <a:prstGeom prst="rect">
            <a:avLst/>
          </a:prstGeom>
          <a:noFill/>
          <a:extLst>
            <a:ext uri="{909E8E84-426E-40DD-AFC4-6F175D3DCCD1}">
              <a14:hiddenFill xmlns:a14="http://schemas.microsoft.com/office/drawing/2010/main">
                <a:solidFill>
                  <a:srgbClr val="FFFFFF"/>
                </a:solidFill>
              </a14:hiddenFill>
            </a:ext>
          </a:extLst>
        </p:spPr>
      </p:pic>
      <p:sp>
        <p:nvSpPr>
          <p:cNvPr id="60" name="Rectángulo 59">
            <a:extLst>
              <a:ext uri="{FF2B5EF4-FFF2-40B4-BE49-F238E27FC236}">
                <a16:creationId xmlns:a16="http://schemas.microsoft.com/office/drawing/2014/main" id="{6D8606E3-418D-4BAD-B1E8-D14CA751EF75}"/>
              </a:ext>
            </a:extLst>
          </p:cNvPr>
          <p:cNvSpPr/>
          <p:nvPr/>
        </p:nvSpPr>
        <p:spPr>
          <a:xfrm>
            <a:off x="5298730" y="3793373"/>
            <a:ext cx="1789434" cy="246221"/>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dirty="0">
                <a:ln>
                  <a:noFill/>
                </a:ln>
                <a:solidFill>
                  <a:prstClr val="black"/>
                </a:solidFill>
                <a:effectLst/>
                <a:uLnTx/>
                <a:uFillTx/>
                <a:latin typeface="Calibri"/>
                <a:ea typeface="+mn-ea"/>
                <a:cs typeface="+mn-cs"/>
              </a:rPr>
              <a:t>L.1448/11 Art.177</a:t>
            </a:r>
            <a:endParaRPr kumimoji="0" lang="es-CO" sz="1000" b="1" i="0" u="none" strike="noStrike" kern="1200" cap="none" spc="0" normalizeH="0" baseline="0" noProof="0" dirty="0">
              <a:ln>
                <a:noFill/>
              </a:ln>
              <a:solidFill>
                <a:prstClr val="black"/>
              </a:solidFill>
              <a:effectLst/>
              <a:uLnTx/>
              <a:uFillTx/>
              <a:latin typeface="Calibri"/>
              <a:ea typeface="+mn-ea"/>
              <a:cs typeface="+mn-cs"/>
            </a:endParaRPr>
          </a:p>
        </p:txBody>
      </p:sp>
      <p:sp>
        <p:nvSpPr>
          <p:cNvPr id="61" name="Rectángulo 60">
            <a:extLst>
              <a:ext uri="{FF2B5EF4-FFF2-40B4-BE49-F238E27FC236}">
                <a16:creationId xmlns:a16="http://schemas.microsoft.com/office/drawing/2014/main" id="{9684CAE3-95E1-46D4-96B0-A354996EF8DB}"/>
              </a:ext>
            </a:extLst>
          </p:cNvPr>
          <p:cNvSpPr/>
          <p:nvPr/>
        </p:nvSpPr>
        <p:spPr>
          <a:xfrm>
            <a:off x="7315784" y="4353372"/>
            <a:ext cx="1633803" cy="246221"/>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CO" sz="1000" b="1" i="0" u="none" strike="noStrike" kern="1200" cap="none" spc="0" normalizeH="0" baseline="0" noProof="0" dirty="0">
                <a:ln>
                  <a:noFill/>
                </a:ln>
                <a:solidFill>
                  <a:prstClr val="black"/>
                </a:solidFill>
                <a:effectLst/>
                <a:uLnTx/>
                <a:uFillTx/>
                <a:latin typeface="Calibri"/>
                <a:ea typeface="+mn-ea"/>
                <a:cs typeface="+mn-cs"/>
              </a:rPr>
              <a:t>L.1336/09</a:t>
            </a:r>
          </a:p>
        </p:txBody>
      </p:sp>
      <p:sp>
        <p:nvSpPr>
          <p:cNvPr id="62" name="Rectángulo 61">
            <a:extLst>
              <a:ext uri="{FF2B5EF4-FFF2-40B4-BE49-F238E27FC236}">
                <a16:creationId xmlns:a16="http://schemas.microsoft.com/office/drawing/2014/main" id="{D36D27C6-9DAB-43E3-9D24-14543DF14B93}"/>
              </a:ext>
            </a:extLst>
          </p:cNvPr>
          <p:cNvSpPr/>
          <p:nvPr/>
        </p:nvSpPr>
        <p:spPr>
          <a:xfrm>
            <a:off x="7223184" y="6164333"/>
            <a:ext cx="1757015" cy="246221"/>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CO" sz="1000" b="1" i="0" u="none" strike="noStrike" kern="1200" cap="none" spc="0" normalizeH="0" baseline="0" noProof="0" dirty="0">
                <a:ln>
                  <a:noFill/>
                </a:ln>
                <a:solidFill>
                  <a:prstClr val="black"/>
                </a:solidFill>
                <a:effectLst/>
                <a:uLnTx/>
                <a:uFillTx/>
                <a:latin typeface="Calibri"/>
                <a:ea typeface="+mn-ea"/>
                <a:cs typeface="+mn-cs"/>
              </a:rPr>
              <a:t>L.1955/19 Art.283</a:t>
            </a:r>
          </a:p>
        </p:txBody>
      </p:sp>
      <p:pic>
        <p:nvPicPr>
          <p:cNvPr id="71" name="Picture 12" descr="transparent logo">
            <a:extLst>
              <a:ext uri="{FF2B5EF4-FFF2-40B4-BE49-F238E27FC236}">
                <a16:creationId xmlns:a16="http://schemas.microsoft.com/office/drawing/2014/main" id="{03155472-969B-479C-A0A0-03C719C9871C}"/>
              </a:ext>
            </a:extLst>
          </p:cNvPr>
          <p:cNvPicPr>
            <a:picLocks noChangeAspect="1" noChangeArrowheads="1"/>
          </p:cNvPicPr>
          <p:nvPr/>
        </p:nvPicPr>
        <p:blipFill rotWithShape="1">
          <a:blip r:embed="rId12">
            <a:extLst>
              <a:ext uri="{28A0092B-C50C-407E-A947-70E740481C1C}">
                <a14:useLocalDpi xmlns:a14="http://schemas.microsoft.com/office/drawing/2010/main" val="0"/>
              </a:ext>
            </a:extLst>
          </a:blip>
          <a:srcRect t="17477"/>
          <a:stretch/>
        </p:blipFill>
        <p:spPr bwMode="auto">
          <a:xfrm>
            <a:off x="5264731" y="2814383"/>
            <a:ext cx="1829259" cy="314747"/>
          </a:xfrm>
          <a:prstGeom prst="rect">
            <a:avLst/>
          </a:prstGeom>
          <a:noFill/>
          <a:extLst>
            <a:ext uri="{909E8E84-426E-40DD-AFC4-6F175D3DCCD1}">
              <a14:hiddenFill xmlns:a14="http://schemas.microsoft.com/office/drawing/2010/main">
                <a:solidFill>
                  <a:srgbClr val="FFFFFF"/>
                </a:solidFill>
              </a14:hiddenFill>
            </a:ext>
          </a:extLst>
        </p:spPr>
      </p:pic>
      <p:sp>
        <p:nvSpPr>
          <p:cNvPr id="72" name="Rectángulo 71">
            <a:extLst>
              <a:ext uri="{FF2B5EF4-FFF2-40B4-BE49-F238E27FC236}">
                <a16:creationId xmlns:a16="http://schemas.microsoft.com/office/drawing/2014/main" id="{79CED1D5-93CB-457B-9372-22C7203F5A2D}"/>
              </a:ext>
            </a:extLst>
          </p:cNvPr>
          <p:cNvSpPr/>
          <p:nvPr/>
        </p:nvSpPr>
        <p:spPr>
          <a:xfrm>
            <a:off x="5300817" y="3120241"/>
            <a:ext cx="1804789" cy="246221"/>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dirty="0">
                <a:ln>
                  <a:noFill/>
                </a:ln>
                <a:solidFill>
                  <a:prstClr val="black"/>
                </a:solidFill>
                <a:effectLst/>
                <a:uLnTx/>
                <a:uFillTx/>
                <a:latin typeface="Calibri"/>
                <a:ea typeface="+mn-ea"/>
                <a:cs typeface="+mn-cs"/>
              </a:rPr>
              <a:t>L.1849/17 Art.91 (PAZ)</a:t>
            </a:r>
            <a:endParaRPr kumimoji="0" lang="es-CO" sz="1000" b="1" i="0" u="none" strike="noStrike" kern="1200" cap="none" spc="0" normalizeH="0" baseline="0" noProof="0" dirty="0">
              <a:ln>
                <a:noFill/>
              </a:ln>
              <a:solidFill>
                <a:prstClr val="black"/>
              </a:solidFill>
              <a:effectLst/>
              <a:uLnTx/>
              <a:uFillTx/>
              <a:latin typeface="Calibri"/>
              <a:ea typeface="+mn-ea"/>
              <a:cs typeface="+mn-cs"/>
            </a:endParaRPr>
          </a:p>
        </p:txBody>
      </p:sp>
      <p:sp>
        <p:nvSpPr>
          <p:cNvPr id="59" name="Rectángulo 58">
            <a:extLst>
              <a:ext uri="{FF2B5EF4-FFF2-40B4-BE49-F238E27FC236}">
                <a16:creationId xmlns:a16="http://schemas.microsoft.com/office/drawing/2014/main" id="{A8E5EBF7-795A-4D51-8DB8-B703D23AEDFF}"/>
              </a:ext>
            </a:extLst>
          </p:cNvPr>
          <p:cNvSpPr/>
          <p:nvPr/>
        </p:nvSpPr>
        <p:spPr>
          <a:xfrm>
            <a:off x="4942372" y="5217352"/>
            <a:ext cx="4305148" cy="523220"/>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srgbClr val="4B4949"/>
                </a:solidFill>
                <a:effectLst/>
                <a:uLnTx/>
                <a:uFillTx/>
                <a:latin typeface="Calibri"/>
                <a:ea typeface="+mn-ea"/>
                <a:cs typeface="+mn-cs"/>
              </a:rPr>
              <a:t>(2) DESTINACIONES PREVISTAS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srgbClr val="4B4949"/>
                </a:solidFill>
                <a:effectLst/>
                <a:uLnTx/>
                <a:uFillTx/>
                <a:latin typeface="Calibri"/>
                <a:ea typeface="+mn-ea"/>
                <a:cs typeface="+mn-cs"/>
              </a:rPr>
              <a:t>EN LA LEY DEL PLAN DE DESARROLLO</a:t>
            </a:r>
          </a:p>
        </p:txBody>
      </p:sp>
      <p:sp>
        <p:nvSpPr>
          <p:cNvPr id="63" name="Rectángulo 62">
            <a:extLst>
              <a:ext uri="{FF2B5EF4-FFF2-40B4-BE49-F238E27FC236}">
                <a16:creationId xmlns:a16="http://schemas.microsoft.com/office/drawing/2014/main" id="{AD16CB3D-FE62-4F97-B8E8-C9B1D2DC6E45}"/>
              </a:ext>
            </a:extLst>
          </p:cNvPr>
          <p:cNvSpPr/>
          <p:nvPr/>
        </p:nvSpPr>
        <p:spPr>
          <a:xfrm>
            <a:off x="5274270" y="4913748"/>
            <a:ext cx="1813895" cy="246221"/>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CO" sz="1000" b="1" i="0" u="none" strike="noStrike" kern="1200" cap="none" spc="0" normalizeH="0" baseline="0" noProof="0" dirty="0">
                <a:ln>
                  <a:noFill/>
                </a:ln>
                <a:solidFill>
                  <a:prstClr val="black"/>
                </a:solidFill>
                <a:effectLst/>
                <a:uLnTx/>
                <a:uFillTx/>
                <a:latin typeface="Calibri"/>
                <a:ea typeface="+mn-ea"/>
                <a:cs typeface="+mn-cs"/>
              </a:rPr>
              <a:t>L.1708/14 Art.91</a:t>
            </a:r>
          </a:p>
        </p:txBody>
      </p:sp>
      <p:sp>
        <p:nvSpPr>
          <p:cNvPr id="64" name="Rectángulo 63">
            <a:extLst>
              <a:ext uri="{FF2B5EF4-FFF2-40B4-BE49-F238E27FC236}">
                <a16:creationId xmlns:a16="http://schemas.microsoft.com/office/drawing/2014/main" id="{78E180FE-FE11-486B-890C-BFEA5445CCC8}"/>
              </a:ext>
            </a:extLst>
          </p:cNvPr>
          <p:cNvSpPr/>
          <p:nvPr/>
        </p:nvSpPr>
        <p:spPr>
          <a:xfrm>
            <a:off x="5488767" y="6180738"/>
            <a:ext cx="1544027" cy="246221"/>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CO" sz="1000" b="1" i="0" u="none" strike="noStrike" kern="1200" cap="none" spc="0" normalizeH="0" baseline="0" noProof="0" dirty="0">
                <a:ln>
                  <a:noFill/>
                </a:ln>
                <a:solidFill>
                  <a:prstClr val="black"/>
                </a:solidFill>
                <a:effectLst/>
                <a:uLnTx/>
                <a:uFillTx/>
                <a:latin typeface="Calibri"/>
                <a:ea typeface="+mn-ea"/>
                <a:cs typeface="+mn-cs"/>
              </a:rPr>
              <a:t>L.1955/19 Art.282 </a:t>
            </a:r>
          </a:p>
        </p:txBody>
      </p:sp>
      <p:cxnSp>
        <p:nvCxnSpPr>
          <p:cNvPr id="18" name="Conector recto 17">
            <a:extLst>
              <a:ext uri="{FF2B5EF4-FFF2-40B4-BE49-F238E27FC236}">
                <a16:creationId xmlns:a16="http://schemas.microsoft.com/office/drawing/2014/main" id="{C0ECA879-FB19-44AE-9684-732098211F1C}"/>
              </a:ext>
            </a:extLst>
          </p:cNvPr>
          <p:cNvCxnSpPr/>
          <p:nvPr/>
        </p:nvCxnSpPr>
        <p:spPr>
          <a:xfrm>
            <a:off x="5440571" y="5184346"/>
            <a:ext cx="3316192" cy="0"/>
          </a:xfrm>
          <a:prstGeom prst="line">
            <a:avLst/>
          </a:prstGeom>
          <a:ln>
            <a:prstDash val="sysDot"/>
          </a:ln>
        </p:spPr>
        <p:style>
          <a:lnRef idx="2">
            <a:schemeClr val="accent1"/>
          </a:lnRef>
          <a:fillRef idx="0">
            <a:schemeClr val="accent1"/>
          </a:fillRef>
          <a:effectRef idx="1">
            <a:schemeClr val="accent1"/>
          </a:effectRef>
          <a:fontRef idx="minor">
            <a:schemeClr val="tx1"/>
          </a:fontRef>
        </p:style>
      </p:cxnSp>
      <p:pic>
        <p:nvPicPr>
          <p:cNvPr id="12" name="Imagen 11">
            <a:extLst>
              <a:ext uri="{FF2B5EF4-FFF2-40B4-BE49-F238E27FC236}">
                <a16:creationId xmlns:a16="http://schemas.microsoft.com/office/drawing/2014/main" id="{77A2D210-848B-494F-BD50-770F10369B39}"/>
              </a:ext>
            </a:extLst>
          </p:cNvPr>
          <p:cNvPicPr>
            <a:picLocks noChangeAspect="1"/>
          </p:cNvPicPr>
          <p:nvPr/>
        </p:nvPicPr>
        <p:blipFill rotWithShape="1">
          <a:blip r:embed="rId13"/>
          <a:srcRect l="14727" t="17280" r="66111" b="76048"/>
          <a:stretch/>
        </p:blipFill>
        <p:spPr>
          <a:xfrm>
            <a:off x="7169094" y="2262319"/>
            <a:ext cx="1804793" cy="353327"/>
          </a:xfrm>
          <a:prstGeom prst="rect">
            <a:avLst/>
          </a:prstGeom>
        </p:spPr>
      </p:pic>
      <p:pic>
        <p:nvPicPr>
          <p:cNvPr id="16" name="Imagen 15">
            <a:extLst>
              <a:ext uri="{FF2B5EF4-FFF2-40B4-BE49-F238E27FC236}">
                <a16:creationId xmlns:a16="http://schemas.microsoft.com/office/drawing/2014/main" id="{97212D20-F2F1-4F47-B269-8EEEAB3D513D}"/>
              </a:ext>
            </a:extLst>
          </p:cNvPr>
          <p:cNvPicPr>
            <a:picLocks noChangeAspect="1"/>
          </p:cNvPicPr>
          <p:nvPr/>
        </p:nvPicPr>
        <p:blipFill rotWithShape="1">
          <a:blip r:embed="rId14"/>
          <a:srcRect l="17406" t="20581" r="59285" b="71786"/>
          <a:stretch/>
        </p:blipFill>
        <p:spPr>
          <a:xfrm>
            <a:off x="5274270" y="4576038"/>
            <a:ext cx="1829255" cy="324407"/>
          </a:xfrm>
          <a:prstGeom prst="rect">
            <a:avLst/>
          </a:prstGeom>
        </p:spPr>
      </p:pic>
      <p:pic>
        <p:nvPicPr>
          <p:cNvPr id="19" name="Imagen 18">
            <a:extLst>
              <a:ext uri="{FF2B5EF4-FFF2-40B4-BE49-F238E27FC236}">
                <a16:creationId xmlns:a16="http://schemas.microsoft.com/office/drawing/2014/main" id="{590C7511-7588-42DB-814F-87A98E7E3756}"/>
              </a:ext>
            </a:extLst>
          </p:cNvPr>
          <p:cNvPicPr>
            <a:picLocks noChangeAspect="1"/>
          </p:cNvPicPr>
          <p:nvPr/>
        </p:nvPicPr>
        <p:blipFill rotWithShape="1">
          <a:blip r:embed="rId15"/>
          <a:srcRect l="7014" t="35980" r="57173" b="53745"/>
          <a:stretch/>
        </p:blipFill>
        <p:spPr>
          <a:xfrm>
            <a:off x="5258910" y="3435512"/>
            <a:ext cx="1829255" cy="324407"/>
          </a:xfrm>
          <a:prstGeom prst="rect">
            <a:avLst/>
          </a:prstGeom>
        </p:spPr>
      </p:pic>
      <p:pic>
        <p:nvPicPr>
          <p:cNvPr id="20" name="Imagen 19">
            <a:extLst>
              <a:ext uri="{FF2B5EF4-FFF2-40B4-BE49-F238E27FC236}">
                <a16:creationId xmlns:a16="http://schemas.microsoft.com/office/drawing/2014/main" id="{4F77BDDB-4BC2-4F50-B35C-1F90A3D6BFF5}"/>
              </a:ext>
            </a:extLst>
          </p:cNvPr>
          <p:cNvPicPr>
            <a:picLocks noChangeAspect="1"/>
          </p:cNvPicPr>
          <p:nvPr/>
        </p:nvPicPr>
        <p:blipFill rotWithShape="1">
          <a:blip r:embed="rId16"/>
          <a:srcRect l="13257" t="16278" r="57638" b="76266"/>
          <a:stretch/>
        </p:blipFill>
        <p:spPr>
          <a:xfrm>
            <a:off x="7197266" y="2849655"/>
            <a:ext cx="1761968" cy="315464"/>
          </a:xfrm>
          <a:prstGeom prst="rect">
            <a:avLst/>
          </a:prstGeom>
        </p:spPr>
      </p:pic>
      <p:pic>
        <p:nvPicPr>
          <p:cNvPr id="66" name="Imagen 65">
            <a:extLst>
              <a:ext uri="{FF2B5EF4-FFF2-40B4-BE49-F238E27FC236}">
                <a16:creationId xmlns:a16="http://schemas.microsoft.com/office/drawing/2014/main" id="{7B88DD40-EF2B-4570-B616-997B67BBBEFA}"/>
              </a:ext>
            </a:extLst>
          </p:cNvPr>
          <p:cNvPicPr>
            <a:picLocks noChangeAspect="1"/>
          </p:cNvPicPr>
          <p:nvPr/>
        </p:nvPicPr>
        <p:blipFill rotWithShape="1">
          <a:blip r:embed="rId15"/>
          <a:srcRect l="7014" t="35980" r="57173" b="53745"/>
          <a:stretch/>
        </p:blipFill>
        <p:spPr>
          <a:xfrm>
            <a:off x="5293371" y="5855704"/>
            <a:ext cx="1733602" cy="268263"/>
          </a:xfrm>
          <a:prstGeom prst="rect">
            <a:avLst/>
          </a:prstGeom>
        </p:spPr>
      </p:pic>
      <p:pic>
        <p:nvPicPr>
          <p:cNvPr id="21" name="Imagen 20">
            <a:extLst>
              <a:ext uri="{FF2B5EF4-FFF2-40B4-BE49-F238E27FC236}">
                <a16:creationId xmlns:a16="http://schemas.microsoft.com/office/drawing/2014/main" id="{D3940EF2-9528-4049-90F0-9BB8743CDFFF}"/>
              </a:ext>
            </a:extLst>
          </p:cNvPr>
          <p:cNvPicPr>
            <a:picLocks noChangeAspect="1"/>
          </p:cNvPicPr>
          <p:nvPr/>
        </p:nvPicPr>
        <p:blipFill rotWithShape="1">
          <a:blip r:embed="rId17"/>
          <a:srcRect l="6142" t="24369" r="72131" b="68976"/>
          <a:stretch/>
        </p:blipFill>
        <p:spPr>
          <a:xfrm>
            <a:off x="7192572" y="5854113"/>
            <a:ext cx="1757015" cy="281436"/>
          </a:xfrm>
          <a:prstGeom prst="rect">
            <a:avLst/>
          </a:prstGeom>
        </p:spPr>
      </p:pic>
    </p:spTree>
    <p:extLst>
      <p:ext uri="{BB962C8B-B14F-4D97-AF65-F5344CB8AC3E}">
        <p14:creationId xmlns:p14="http://schemas.microsoft.com/office/powerpoint/2010/main" val="385504449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 name="Imagen 61">
            <a:extLst>
              <a:ext uri="{FF2B5EF4-FFF2-40B4-BE49-F238E27FC236}">
                <a16:creationId xmlns:a16="http://schemas.microsoft.com/office/drawing/2014/main" id="{F145936C-DD0E-4676-802D-32255155680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pic>
        <p:nvPicPr>
          <p:cNvPr id="63" name="Imagen 62">
            <a:extLst>
              <a:ext uri="{FF2B5EF4-FFF2-40B4-BE49-F238E27FC236}">
                <a16:creationId xmlns:a16="http://schemas.microsoft.com/office/drawing/2014/main" id="{C3098BF2-CE89-4DD5-B8E2-0DCEA43FD2B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sp>
        <p:nvSpPr>
          <p:cNvPr id="58" name="CuadroTexto 57">
            <a:extLst>
              <a:ext uri="{FF2B5EF4-FFF2-40B4-BE49-F238E27FC236}">
                <a16:creationId xmlns:a16="http://schemas.microsoft.com/office/drawing/2014/main" id="{6099CB0A-6413-4B64-B1C0-1EAB56CAE308}"/>
              </a:ext>
            </a:extLst>
          </p:cNvPr>
          <p:cNvSpPr txBox="1"/>
          <p:nvPr/>
        </p:nvSpPr>
        <p:spPr>
          <a:xfrm>
            <a:off x="10282990" y="6250029"/>
            <a:ext cx="1854676" cy="26161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CO" sz="1100" b="0" i="0" u="none" strike="noStrike" kern="1200" cap="none" spc="0" normalizeH="0" baseline="0" noProof="0" dirty="0">
                <a:ln>
                  <a:noFill/>
                </a:ln>
                <a:solidFill>
                  <a:prstClr val="black"/>
                </a:solidFill>
                <a:effectLst/>
                <a:uLnTx/>
                <a:uFillTx/>
                <a:latin typeface="Calibri"/>
                <a:ea typeface="+mn-ea"/>
                <a:cs typeface="+mn-cs"/>
              </a:rPr>
              <a:t>Cifras en Millones de Pesos</a:t>
            </a:r>
          </a:p>
        </p:txBody>
      </p:sp>
      <p:sp>
        <p:nvSpPr>
          <p:cNvPr id="59" name="Título 1">
            <a:extLst>
              <a:ext uri="{FF2B5EF4-FFF2-40B4-BE49-F238E27FC236}">
                <a16:creationId xmlns:a16="http://schemas.microsoft.com/office/drawing/2014/main" id="{745AFB74-F989-45AF-B56E-8B44C57045FE}"/>
              </a:ext>
            </a:extLst>
          </p:cNvPr>
          <p:cNvSpPr txBox="1">
            <a:spLocks/>
          </p:cNvSpPr>
          <p:nvPr/>
        </p:nvSpPr>
        <p:spPr>
          <a:xfrm>
            <a:off x="1762104" y="8459"/>
            <a:ext cx="6249970" cy="954107"/>
          </a:xfrm>
          <a:prstGeom prst="rect">
            <a:avLst/>
          </a:prstGeom>
          <a:noFill/>
        </p:spPr>
        <p:txBody>
          <a:bodyPr wrap="square" rtlCol="0">
            <a:spAutoFit/>
          </a:bodyPr>
          <a:lstStyle>
            <a:defPPr>
              <a:defRPr lang="es-ES"/>
            </a:defPPr>
            <a:lvl1pPr>
              <a:defRPr sz="2500">
                <a:solidFill>
                  <a:srgbClr val="0070C0"/>
                </a:solidFill>
                <a:latin typeface="Lato Bold"/>
                <a:cs typeface="Lato Bold"/>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S" sz="2800" b="1" i="0" u="none" strike="noStrike" kern="1200" cap="none" spc="0" normalizeH="0" baseline="0" noProof="0" dirty="0">
                <a:ln>
                  <a:noFill/>
                </a:ln>
                <a:solidFill>
                  <a:srgbClr val="000090"/>
                </a:solidFill>
                <a:effectLst/>
                <a:uLnTx/>
                <a:uFillTx/>
                <a:latin typeface="Calibri" panose="020F0502020204030204" pitchFamily="34" charset="0"/>
                <a:ea typeface="+mn-ea"/>
                <a:cs typeface="+mn-cs"/>
              </a:rPr>
              <a:t>Transferencias</a:t>
            </a:r>
            <a:r>
              <a:rPr kumimoji="0" lang="es-ES" sz="2800" b="1" i="0" u="none" strike="noStrike" kern="1200" cap="none" spc="0" normalizeH="0" baseline="0" noProof="0" dirty="0">
                <a:ln>
                  <a:noFill/>
                </a:ln>
                <a:solidFill>
                  <a:srgbClr val="0070C0"/>
                </a:solidFill>
                <a:effectLst/>
                <a:uLnTx/>
                <a:uFillTx/>
                <a:latin typeface="Lato Bold"/>
                <a:ea typeface="+mn-ea"/>
              </a:rPr>
              <a:t> </a:t>
            </a:r>
            <a:r>
              <a:rPr kumimoji="0" lang="es-ES" sz="2800" b="1" i="0" u="none" strike="noStrike" kern="1200" cap="none" spc="0" normalizeH="0" baseline="0" noProof="0" dirty="0">
                <a:ln>
                  <a:noFill/>
                </a:ln>
                <a:solidFill>
                  <a:srgbClr val="000090"/>
                </a:solidFill>
                <a:effectLst/>
                <a:uLnTx/>
                <a:uFillTx/>
                <a:latin typeface="Calibri" panose="020F0502020204030204" pitchFamily="34" charset="0"/>
                <a:ea typeface="+mn-ea"/>
                <a:cs typeface="+mn-cs"/>
              </a:rPr>
              <a:t>Realizadas</a:t>
            </a:r>
            <a:r>
              <a:rPr kumimoji="0" lang="es-ES" sz="2800" b="1" i="0" u="none" strike="noStrike" kern="1200" cap="none" spc="0" normalizeH="0" baseline="0" noProof="0" dirty="0">
                <a:ln>
                  <a:noFill/>
                </a:ln>
                <a:solidFill>
                  <a:srgbClr val="0070C0"/>
                </a:solidFill>
                <a:effectLst/>
                <a:uLnTx/>
                <a:uFillTx/>
                <a:latin typeface="Lato Bold"/>
                <a:ea typeface="+mn-ea"/>
              </a:rPr>
              <a:t>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S" sz="2800" b="1" i="0" u="none" strike="noStrike" kern="1200" cap="none" spc="0" normalizeH="0" baseline="0" noProof="0" dirty="0">
                <a:ln>
                  <a:noFill/>
                </a:ln>
                <a:solidFill>
                  <a:srgbClr val="000090"/>
                </a:solidFill>
                <a:effectLst/>
                <a:uLnTx/>
                <a:uFillTx/>
                <a:latin typeface="Calibri" panose="020F0502020204030204" pitchFamily="34" charset="0"/>
                <a:ea typeface="+mn-ea"/>
                <a:cs typeface="+mn-cs"/>
              </a:rPr>
              <a:t>2015</a:t>
            </a:r>
            <a:r>
              <a:rPr kumimoji="0" lang="es-ES" sz="2800" b="1" i="0" u="none" strike="noStrike" kern="1200" cap="none" spc="0" normalizeH="0" baseline="0" noProof="0" dirty="0">
                <a:ln>
                  <a:noFill/>
                </a:ln>
                <a:solidFill>
                  <a:srgbClr val="0070C0"/>
                </a:solidFill>
                <a:effectLst/>
                <a:uLnTx/>
                <a:uFillTx/>
                <a:latin typeface="Lato Bold"/>
                <a:ea typeface="+mn-ea"/>
              </a:rPr>
              <a:t> - </a:t>
            </a:r>
            <a:r>
              <a:rPr kumimoji="0" lang="es-ES" sz="2800" b="1" i="0" u="none" strike="noStrike" kern="1200" cap="none" spc="0" normalizeH="0" baseline="0" noProof="0" dirty="0">
                <a:ln>
                  <a:noFill/>
                </a:ln>
                <a:solidFill>
                  <a:srgbClr val="000090"/>
                </a:solidFill>
                <a:effectLst/>
                <a:uLnTx/>
                <a:uFillTx/>
                <a:latin typeface="Calibri" panose="020F0502020204030204" pitchFamily="34" charset="0"/>
                <a:ea typeface="+mn-ea"/>
                <a:cs typeface="+mn-cs"/>
              </a:rPr>
              <a:t>2019</a:t>
            </a:r>
            <a:endParaRPr kumimoji="0" lang="es-CO" sz="2800" b="1" i="0" u="none" strike="noStrike" kern="1200" cap="none" spc="0" normalizeH="0" baseline="0" noProof="0" dirty="0">
              <a:ln>
                <a:noFill/>
              </a:ln>
              <a:solidFill>
                <a:srgbClr val="000090"/>
              </a:solidFill>
              <a:effectLst/>
              <a:uLnTx/>
              <a:uFillTx/>
              <a:latin typeface="Calibri" panose="020F0502020204030204" pitchFamily="34" charset="0"/>
              <a:ea typeface="+mn-ea"/>
              <a:cs typeface="+mn-cs"/>
            </a:endParaRPr>
          </a:p>
        </p:txBody>
      </p:sp>
      <p:pic>
        <p:nvPicPr>
          <p:cNvPr id="21" name="Imagen 20">
            <a:extLst>
              <a:ext uri="{FF2B5EF4-FFF2-40B4-BE49-F238E27FC236}">
                <a16:creationId xmlns:a16="http://schemas.microsoft.com/office/drawing/2014/main" id="{19C04F00-776D-41F3-80B7-0FE38864979E}"/>
              </a:ext>
            </a:extLst>
          </p:cNvPr>
          <p:cNvPicPr>
            <a:picLocks noChangeAspect="1"/>
          </p:cNvPicPr>
          <p:nvPr/>
        </p:nvPicPr>
        <p:blipFill rotWithShape="1">
          <a:blip r:embed="rId4"/>
          <a:srcRect r="49936"/>
          <a:stretch/>
        </p:blipFill>
        <p:spPr>
          <a:xfrm>
            <a:off x="313229" y="1284891"/>
            <a:ext cx="3752021" cy="3942754"/>
          </a:xfrm>
          <a:prstGeom prst="rect">
            <a:avLst/>
          </a:prstGeom>
        </p:spPr>
      </p:pic>
      <p:cxnSp>
        <p:nvCxnSpPr>
          <p:cNvPr id="69" name="Conector recto 68">
            <a:extLst>
              <a:ext uri="{FF2B5EF4-FFF2-40B4-BE49-F238E27FC236}">
                <a16:creationId xmlns:a16="http://schemas.microsoft.com/office/drawing/2014/main" id="{2293E660-CA49-4BB4-A6C4-F676178E1454}"/>
              </a:ext>
            </a:extLst>
          </p:cNvPr>
          <p:cNvCxnSpPr>
            <a:cxnSpLocks/>
          </p:cNvCxnSpPr>
          <p:nvPr/>
        </p:nvCxnSpPr>
        <p:spPr>
          <a:xfrm>
            <a:off x="2685927" y="5291546"/>
            <a:ext cx="1070745" cy="0"/>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70" name="Conector recto 69">
            <a:extLst>
              <a:ext uri="{FF2B5EF4-FFF2-40B4-BE49-F238E27FC236}">
                <a16:creationId xmlns:a16="http://schemas.microsoft.com/office/drawing/2014/main" id="{AC42919A-02DD-48AE-9E64-707EBC3AF4D5}"/>
              </a:ext>
            </a:extLst>
          </p:cNvPr>
          <p:cNvCxnSpPr>
            <a:cxnSpLocks/>
          </p:cNvCxnSpPr>
          <p:nvPr/>
        </p:nvCxnSpPr>
        <p:spPr>
          <a:xfrm>
            <a:off x="10586689" y="4911769"/>
            <a:ext cx="1070745" cy="0"/>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71" name="CuadroTexto 70">
            <a:extLst>
              <a:ext uri="{FF2B5EF4-FFF2-40B4-BE49-F238E27FC236}">
                <a16:creationId xmlns:a16="http://schemas.microsoft.com/office/drawing/2014/main" id="{D77F1B53-61ED-4383-BE87-7CBCD30718D8}"/>
              </a:ext>
            </a:extLst>
          </p:cNvPr>
          <p:cNvSpPr txBox="1"/>
          <p:nvPr/>
        </p:nvSpPr>
        <p:spPr>
          <a:xfrm>
            <a:off x="2533984" y="5342276"/>
            <a:ext cx="1374630" cy="46166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S" sz="2400" b="1" i="0" u="none" strike="noStrike" kern="1200" cap="none" spc="0" normalizeH="0" baseline="0" noProof="0" dirty="0">
                <a:ln>
                  <a:noFill/>
                </a:ln>
                <a:solidFill>
                  <a:srgbClr val="00B050"/>
                </a:solidFill>
                <a:effectLst/>
                <a:uLnTx/>
                <a:uFillTx/>
                <a:latin typeface="Calibri"/>
                <a:ea typeface="+mn-ea"/>
                <a:cs typeface="+mn-cs"/>
              </a:rPr>
              <a:t>$302.356</a:t>
            </a:r>
            <a:endParaRPr kumimoji="0" lang="es-CO" sz="2400" b="1" i="0" u="none" strike="noStrike" kern="1200" cap="none" spc="0" normalizeH="0" baseline="0" noProof="0" dirty="0">
              <a:ln>
                <a:noFill/>
              </a:ln>
              <a:solidFill>
                <a:srgbClr val="00B050"/>
              </a:solidFill>
              <a:effectLst/>
              <a:uLnTx/>
              <a:uFillTx/>
              <a:latin typeface="Calibri"/>
              <a:ea typeface="+mn-ea"/>
              <a:cs typeface="+mn-cs"/>
            </a:endParaRPr>
          </a:p>
        </p:txBody>
      </p:sp>
      <p:sp>
        <p:nvSpPr>
          <p:cNvPr id="72" name="CuadroTexto 71">
            <a:extLst>
              <a:ext uri="{FF2B5EF4-FFF2-40B4-BE49-F238E27FC236}">
                <a16:creationId xmlns:a16="http://schemas.microsoft.com/office/drawing/2014/main" id="{11DFDFB2-AAC3-47F3-8F7C-108CDB6C2F15}"/>
              </a:ext>
            </a:extLst>
          </p:cNvPr>
          <p:cNvSpPr txBox="1"/>
          <p:nvPr/>
        </p:nvSpPr>
        <p:spPr>
          <a:xfrm>
            <a:off x="10434746" y="4901104"/>
            <a:ext cx="1374630" cy="46166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S" sz="2400" b="1" i="0" u="none" strike="noStrike" kern="1200" cap="none" spc="0" normalizeH="0" baseline="0" noProof="0" dirty="0">
                <a:ln>
                  <a:noFill/>
                </a:ln>
                <a:solidFill>
                  <a:srgbClr val="00B050"/>
                </a:solidFill>
                <a:effectLst/>
                <a:uLnTx/>
                <a:uFillTx/>
                <a:latin typeface="Calibri"/>
                <a:ea typeface="+mn-ea"/>
                <a:cs typeface="+mn-cs"/>
              </a:rPr>
              <a:t>$112.504</a:t>
            </a:r>
            <a:endParaRPr kumimoji="0" lang="es-CO" sz="2400" b="1" i="0" u="none" strike="noStrike" kern="1200" cap="none" spc="0" normalizeH="0" baseline="0" noProof="0" dirty="0">
              <a:ln>
                <a:noFill/>
              </a:ln>
              <a:solidFill>
                <a:srgbClr val="00B050"/>
              </a:solidFill>
              <a:effectLst/>
              <a:uLnTx/>
              <a:uFillTx/>
              <a:latin typeface="Calibri"/>
              <a:ea typeface="+mn-ea"/>
              <a:cs typeface="+mn-cs"/>
            </a:endParaRPr>
          </a:p>
        </p:txBody>
      </p:sp>
      <p:sp>
        <p:nvSpPr>
          <p:cNvPr id="11" name="Rectángulo 10">
            <a:extLst>
              <a:ext uri="{FF2B5EF4-FFF2-40B4-BE49-F238E27FC236}">
                <a16:creationId xmlns:a16="http://schemas.microsoft.com/office/drawing/2014/main" id="{2822FEB7-F975-4B1A-A124-D43EFEC0EB43}"/>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white"/>
              </a:solidFill>
              <a:effectLst/>
              <a:uLnTx/>
              <a:uFillTx/>
              <a:latin typeface="Calibri"/>
              <a:ea typeface="+mn-ea"/>
              <a:cs typeface="+mn-cs"/>
            </a:endParaRPr>
          </a:p>
        </p:txBody>
      </p:sp>
      <p:sp>
        <p:nvSpPr>
          <p:cNvPr id="12" name="CuadroTexto 11">
            <a:extLst>
              <a:ext uri="{FF2B5EF4-FFF2-40B4-BE49-F238E27FC236}">
                <a16:creationId xmlns:a16="http://schemas.microsoft.com/office/drawing/2014/main" id="{4E44F99E-8917-47F4-BA3C-4D6A9D82A323}"/>
              </a:ext>
            </a:extLst>
          </p:cNvPr>
          <p:cNvSpPr txBox="1"/>
          <p:nvPr/>
        </p:nvSpPr>
        <p:spPr>
          <a:xfrm>
            <a:off x="7235190" y="6520419"/>
            <a:ext cx="4578984" cy="307777"/>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s-ES" sz="1400" b="0" i="0" u="none" strike="noStrike" kern="1200" cap="none" spc="0" normalizeH="0" baseline="0" noProof="0" dirty="0">
                <a:ln>
                  <a:noFill/>
                </a:ln>
                <a:solidFill>
                  <a:srgbClr val="A9A8A9"/>
                </a:solidFill>
                <a:effectLst/>
                <a:uLnTx/>
                <a:uFillTx/>
                <a:latin typeface="Lato Regular"/>
                <a:ea typeface="+mn-ea"/>
                <a:cs typeface="Lato Regular"/>
              </a:rPr>
              <a:t>Presidencia</a:t>
            </a:r>
          </a:p>
        </p:txBody>
      </p:sp>
      <p:pic>
        <p:nvPicPr>
          <p:cNvPr id="2" name="Imagen 1">
            <a:extLst>
              <a:ext uri="{FF2B5EF4-FFF2-40B4-BE49-F238E27FC236}">
                <a16:creationId xmlns:a16="http://schemas.microsoft.com/office/drawing/2014/main" id="{A78511AC-09C1-419F-B5D5-40B514D62574}"/>
              </a:ext>
            </a:extLst>
          </p:cNvPr>
          <p:cNvPicPr>
            <a:picLocks noChangeAspect="1"/>
          </p:cNvPicPr>
          <p:nvPr/>
        </p:nvPicPr>
        <p:blipFill rotWithShape="1">
          <a:blip r:embed="rId5"/>
          <a:srcRect l="41177" t="36059" r="33038" b="22391"/>
          <a:stretch/>
        </p:blipFill>
        <p:spPr>
          <a:xfrm>
            <a:off x="4335120" y="1811170"/>
            <a:ext cx="3115742" cy="2822823"/>
          </a:xfrm>
          <a:prstGeom prst="rect">
            <a:avLst/>
          </a:prstGeom>
        </p:spPr>
      </p:pic>
      <p:pic>
        <p:nvPicPr>
          <p:cNvPr id="14" name="Imagen 13">
            <a:extLst>
              <a:ext uri="{FF2B5EF4-FFF2-40B4-BE49-F238E27FC236}">
                <a16:creationId xmlns:a16="http://schemas.microsoft.com/office/drawing/2014/main" id="{664C3E74-03C8-4F0B-9500-837818DB92A8}"/>
              </a:ext>
            </a:extLst>
          </p:cNvPr>
          <p:cNvPicPr>
            <a:picLocks noChangeAspect="1"/>
          </p:cNvPicPr>
          <p:nvPr/>
        </p:nvPicPr>
        <p:blipFill rotWithShape="1">
          <a:blip r:embed="rId4"/>
          <a:srcRect l="52007"/>
          <a:stretch/>
        </p:blipFill>
        <p:spPr>
          <a:xfrm>
            <a:off x="7813797" y="1386885"/>
            <a:ext cx="4365502" cy="4785335"/>
          </a:xfrm>
          <a:prstGeom prst="rect">
            <a:avLst/>
          </a:prstGeom>
        </p:spPr>
      </p:pic>
      <p:sp>
        <p:nvSpPr>
          <p:cNvPr id="3" name="Rectángulo 2">
            <a:extLst>
              <a:ext uri="{FF2B5EF4-FFF2-40B4-BE49-F238E27FC236}">
                <a16:creationId xmlns:a16="http://schemas.microsoft.com/office/drawing/2014/main" id="{18348D02-81E2-4793-B25A-6F6F2CE2DCFB}"/>
              </a:ext>
            </a:extLst>
          </p:cNvPr>
          <p:cNvSpPr/>
          <p:nvPr/>
        </p:nvSpPr>
        <p:spPr>
          <a:xfrm>
            <a:off x="4637512" y="1339480"/>
            <a:ext cx="2615909" cy="461665"/>
          </a:xfrm>
          <a:prstGeom prst="rect">
            <a:avLst/>
          </a:prstGeom>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00B050"/>
                </a:solidFill>
                <a:effectLst/>
                <a:uLnTx/>
                <a:uFillTx/>
                <a:latin typeface="Calibri"/>
                <a:ea typeface="+mn-ea"/>
                <a:cs typeface="+mn-cs"/>
              </a:rPr>
              <a:t>TRANSFERENCIA RECURSOS LÍQUIDOS</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00B050"/>
                </a:solidFill>
                <a:effectLst/>
                <a:uLnTx/>
                <a:uFillTx/>
                <a:latin typeface="Calibri"/>
                <a:ea typeface="+mn-ea"/>
                <a:cs typeface="+mn-cs"/>
              </a:rPr>
              <a:t>2019</a:t>
            </a:r>
            <a:endParaRPr kumimoji="0" lang="es-CO" sz="1200" b="1" i="0" u="none" strike="noStrike" kern="1200" cap="none" spc="0" normalizeH="0" baseline="0" noProof="0" dirty="0">
              <a:ln>
                <a:noFill/>
              </a:ln>
              <a:solidFill>
                <a:srgbClr val="00B050"/>
              </a:solidFill>
              <a:effectLst/>
              <a:uLnTx/>
              <a:uFillTx/>
              <a:latin typeface="Calibri"/>
              <a:ea typeface="+mn-ea"/>
              <a:cs typeface="+mn-cs"/>
            </a:endParaRPr>
          </a:p>
        </p:txBody>
      </p:sp>
      <p:cxnSp>
        <p:nvCxnSpPr>
          <p:cNvPr id="16" name="Conector recto 15">
            <a:extLst>
              <a:ext uri="{FF2B5EF4-FFF2-40B4-BE49-F238E27FC236}">
                <a16:creationId xmlns:a16="http://schemas.microsoft.com/office/drawing/2014/main" id="{A59B9D78-0785-4566-9740-B1241D2C6485}"/>
              </a:ext>
            </a:extLst>
          </p:cNvPr>
          <p:cNvCxnSpPr>
            <a:cxnSpLocks/>
          </p:cNvCxnSpPr>
          <p:nvPr/>
        </p:nvCxnSpPr>
        <p:spPr>
          <a:xfrm flipH="1">
            <a:off x="4170516" y="1296748"/>
            <a:ext cx="4238" cy="4625632"/>
          </a:xfrm>
          <a:prstGeom prst="line">
            <a:avLst/>
          </a:prstGeom>
        </p:spPr>
        <p:style>
          <a:lnRef idx="2">
            <a:schemeClr val="accent1"/>
          </a:lnRef>
          <a:fillRef idx="0">
            <a:schemeClr val="accent1"/>
          </a:fillRef>
          <a:effectRef idx="1">
            <a:schemeClr val="accent1"/>
          </a:effectRef>
          <a:fontRef idx="minor">
            <a:schemeClr val="tx1"/>
          </a:fontRef>
        </p:style>
      </p:cxnSp>
      <p:cxnSp>
        <p:nvCxnSpPr>
          <p:cNvPr id="18" name="Conector recto 17">
            <a:extLst>
              <a:ext uri="{FF2B5EF4-FFF2-40B4-BE49-F238E27FC236}">
                <a16:creationId xmlns:a16="http://schemas.microsoft.com/office/drawing/2014/main" id="{84FDB941-7A58-4BC9-9942-9C5E4228920B}"/>
              </a:ext>
            </a:extLst>
          </p:cNvPr>
          <p:cNvCxnSpPr>
            <a:cxnSpLocks/>
          </p:cNvCxnSpPr>
          <p:nvPr/>
        </p:nvCxnSpPr>
        <p:spPr>
          <a:xfrm flipH="1">
            <a:off x="7701017" y="1300318"/>
            <a:ext cx="4238" cy="4625632"/>
          </a:xfrm>
          <a:prstGeom prst="line">
            <a:avLst/>
          </a:prstGeom>
        </p:spPr>
        <p:style>
          <a:lnRef idx="2">
            <a:schemeClr val="accent1"/>
          </a:lnRef>
          <a:fillRef idx="0">
            <a:schemeClr val="accent1"/>
          </a:fillRef>
          <a:effectRef idx="1">
            <a:schemeClr val="accent1"/>
          </a:effectRef>
          <a:fontRef idx="minor">
            <a:schemeClr val="tx1"/>
          </a:fontRef>
        </p:style>
      </p:cxnSp>
      <p:cxnSp>
        <p:nvCxnSpPr>
          <p:cNvPr id="19" name="Conector recto 18">
            <a:extLst>
              <a:ext uri="{FF2B5EF4-FFF2-40B4-BE49-F238E27FC236}">
                <a16:creationId xmlns:a16="http://schemas.microsoft.com/office/drawing/2014/main" id="{959E82D7-71C7-4907-B804-F86A1E6AAD90}"/>
              </a:ext>
            </a:extLst>
          </p:cNvPr>
          <p:cNvCxnSpPr>
            <a:cxnSpLocks/>
          </p:cNvCxnSpPr>
          <p:nvPr/>
        </p:nvCxnSpPr>
        <p:spPr>
          <a:xfrm>
            <a:off x="6541498" y="4613169"/>
            <a:ext cx="1070745" cy="0"/>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20" name="CuadroTexto 19">
            <a:extLst>
              <a:ext uri="{FF2B5EF4-FFF2-40B4-BE49-F238E27FC236}">
                <a16:creationId xmlns:a16="http://schemas.microsoft.com/office/drawing/2014/main" id="{95C66653-36AE-4CDA-BB86-F1FA47C257F8}"/>
              </a:ext>
            </a:extLst>
          </p:cNvPr>
          <p:cNvSpPr txBox="1"/>
          <p:nvPr/>
        </p:nvSpPr>
        <p:spPr>
          <a:xfrm>
            <a:off x="6344585" y="4647474"/>
            <a:ext cx="1374630" cy="46166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S" sz="2400" b="1" i="0" u="none" strike="noStrike" kern="1200" cap="none" spc="0" normalizeH="0" baseline="0" noProof="0" dirty="0">
                <a:ln>
                  <a:noFill/>
                </a:ln>
                <a:solidFill>
                  <a:srgbClr val="00B050"/>
                </a:solidFill>
                <a:effectLst/>
                <a:uLnTx/>
                <a:uFillTx/>
                <a:latin typeface="Calibri"/>
                <a:ea typeface="+mn-ea"/>
                <a:cs typeface="+mn-cs"/>
              </a:rPr>
              <a:t>$156.879</a:t>
            </a:r>
            <a:endParaRPr kumimoji="0" lang="es-CO" sz="2400" b="1" i="0" u="none" strike="noStrike" kern="1200" cap="none" spc="0" normalizeH="0" baseline="0" noProof="0" dirty="0">
              <a:ln>
                <a:noFill/>
              </a:ln>
              <a:solidFill>
                <a:srgbClr val="00B050"/>
              </a:solidFill>
              <a:effectLst/>
              <a:uLnTx/>
              <a:uFillTx/>
              <a:latin typeface="Calibri"/>
              <a:ea typeface="+mn-ea"/>
              <a:cs typeface="+mn-cs"/>
            </a:endParaRPr>
          </a:p>
        </p:txBody>
      </p:sp>
      <p:cxnSp>
        <p:nvCxnSpPr>
          <p:cNvPr id="6" name="Conector recto 5">
            <a:extLst>
              <a:ext uri="{FF2B5EF4-FFF2-40B4-BE49-F238E27FC236}">
                <a16:creationId xmlns:a16="http://schemas.microsoft.com/office/drawing/2014/main" id="{E0107903-CAF0-439E-95EE-4370ECAD2FE4}"/>
              </a:ext>
            </a:extLst>
          </p:cNvPr>
          <p:cNvCxnSpPr>
            <a:cxnSpLocks/>
          </p:cNvCxnSpPr>
          <p:nvPr/>
        </p:nvCxnSpPr>
        <p:spPr>
          <a:xfrm>
            <a:off x="3282846" y="5803941"/>
            <a:ext cx="0" cy="327649"/>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24" name="Conector recto 23">
            <a:extLst>
              <a:ext uri="{FF2B5EF4-FFF2-40B4-BE49-F238E27FC236}">
                <a16:creationId xmlns:a16="http://schemas.microsoft.com/office/drawing/2014/main" id="{A55E84A7-492E-4A99-9E9A-F0811C8787E0}"/>
              </a:ext>
            </a:extLst>
          </p:cNvPr>
          <p:cNvCxnSpPr>
            <a:cxnSpLocks/>
          </p:cNvCxnSpPr>
          <p:nvPr/>
        </p:nvCxnSpPr>
        <p:spPr>
          <a:xfrm>
            <a:off x="7047875" y="5094149"/>
            <a:ext cx="0" cy="1022451"/>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27" name="Conector recto 26">
            <a:extLst>
              <a:ext uri="{FF2B5EF4-FFF2-40B4-BE49-F238E27FC236}">
                <a16:creationId xmlns:a16="http://schemas.microsoft.com/office/drawing/2014/main" id="{E82AA6E7-DC7B-413E-B0F9-7E0BBA89187F}"/>
              </a:ext>
            </a:extLst>
          </p:cNvPr>
          <p:cNvCxnSpPr>
            <a:cxnSpLocks/>
          </p:cNvCxnSpPr>
          <p:nvPr/>
        </p:nvCxnSpPr>
        <p:spPr>
          <a:xfrm>
            <a:off x="3282846" y="6114609"/>
            <a:ext cx="3765029" cy="0"/>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30" name="CuadroTexto 29">
            <a:extLst>
              <a:ext uri="{FF2B5EF4-FFF2-40B4-BE49-F238E27FC236}">
                <a16:creationId xmlns:a16="http://schemas.microsoft.com/office/drawing/2014/main" id="{9C15C8DE-7005-48A3-8352-AB800491AF2A}"/>
              </a:ext>
            </a:extLst>
          </p:cNvPr>
          <p:cNvSpPr txBox="1"/>
          <p:nvPr/>
        </p:nvSpPr>
        <p:spPr>
          <a:xfrm>
            <a:off x="6096000" y="5643548"/>
            <a:ext cx="935900" cy="52322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S" sz="2800" b="1" i="0" u="none" strike="noStrike" kern="1200" cap="none" spc="0" normalizeH="0" baseline="0" noProof="0" dirty="0">
                <a:ln>
                  <a:noFill/>
                </a:ln>
                <a:solidFill>
                  <a:prstClr val="black"/>
                </a:solidFill>
                <a:effectLst/>
                <a:uLnTx/>
                <a:uFillTx/>
                <a:latin typeface="Calibri"/>
                <a:ea typeface="+mn-ea"/>
                <a:cs typeface="+mn-cs"/>
              </a:rPr>
              <a:t>%52</a:t>
            </a:r>
            <a:endParaRPr kumimoji="0" lang="es-CO" sz="2800" b="1"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5813200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 name="Imagen 61">
            <a:extLst>
              <a:ext uri="{FF2B5EF4-FFF2-40B4-BE49-F238E27FC236}">
                <a16:creationId xmlns:a16="http://schemas.microsoft.com/office/drawing/2014/main" id="{F145936C-DD0E-4676-802D-32255155680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pic>
        <p:nvPicPr>
          <p:cNvPr id="63" name="Imagen 62">
            <a:extLst>
              <a:ext uri="{FF2B5EF4-FFF2-40B4-BE49-F238E27FC236}">
                <a16:creationId xmlns:a16="http://schemas.microsoft.com/office/drawing/2014/main" id="{C3098BF2-CE89-4DD5-B8E2-0DCEA43FD2B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sp>
        <p:nvSpPr>
          <p:cNvPr id="58" name="CuadroTexto 57">
            <a:extLst>
              <a:ext uri="{FF2B5EF4-FFF2-40B4-BE49-F238E27FC236}">
                <a16:creationId xmlns:a16="http://schemas.microsoft.com/office/drawing/2014/main" id="{6099CB0A-6413-4B64-B1C0-1EAB56CAE308}"/>
              </a:ext>
            </a:extLst>
          </p:cNvPr>
          <p:cNvSpPr txBox="1"/>
          <p:nvPr/>
        </p:nvSpPr>
        <p:spPr>
          <a:xfrm>
            <a:off x="51795" y="6227238"/>
            <a:ext cx="12075707" cy="261610"/>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s-CO" sz="1100" b="0" i="0" u="none" strike="noStrike" kern="1200" cap="none" spc="0" normalizeH="0" baseline="0" noProof="0" dirty="0">
                <a:ln>
                  <a:noFill/>
                </a:ln>
                <a:solidFill>
                  <a:prstClr val="black"/>
                </a:solidFill>
                <a:effectLst/>
                <a:uLnTx/>
                <a:uFillTx/>
                <a:latin typeface="Calibri"/>
                <a:ea typeface="+mn-ea"/>
                <a:cs typeface="+mn-cs"/>
              </a:rPr>
              <a:t>Se omiten descuentos realizados a Gobierno Nacional ($135.000.000) y a Policía Nacional ($7.695.839.513) que se aplican sobre los valores aquí expuestos</a:t>
            </a:r>
          </a:p>
        </p:txBody>
      </p:sp>
      <p:sp>
        <p:nvSpPr>
          <p:cNvPr id="59" name="Título 1">
            <a:extLst>
              <a:ext uri="{FF2B5EF4-FFF2-40B4-BE49-F238E27FC236}">
                <a16:creationId xmlns:a16="http://schemas.microsoft.com/office/drawing/2014/main" id="{745AFB74-F989-45AF-B56E-8B44C57045FE}"/>
              </a:ext>
            </a:extLst>
          </p:cNvPr>
          <p:cNvSpPr txBox="1">
            <a:spLocks/>
          </p:cNvSpPr>
          <p:nvPr/>
        </p:nvSpPr>
        <p:spPr>
          <a:xfrm>
            <a:off x="1762104" y="8459"/>
            <a:ext cx="6249970" cy="1200329"/>
          </a:xfrm>
          <a:prstGeom prst="rect">
            <a:avLst/>
          </a:prstGeom>
          <a:noFill/>
        </p:spPr>
        <p:txBody>
          <a:bodyPr wrap="square" rtlCol="0">
            <a:spAutoFit/>
          </a:bodyPr>
          <a:lstStyle>
            <a:defPPr>
              <a:defRPr lang="es-ES"/>
            </a:defPPr>
            <a:lvl1pPr>
              <a:defRPr sz="2500">
                <a:solidFill>
                  <a:srgbClr val="0070C0"/>
                </a:solidFill>
                <a:latin typeface="Lato Bold"/>
                <a:cs typeface="Lato Bold"/>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S" sz="3600" b="1" i="0" u="none" strike="noStrike" kern="1200" cap="none" spc="0" normalizeH="0" baseline="0" noProof="0" dirty="0">
                <a:ln>
                  <a:noFill/>
                </a:ln>
                <a:solidFill>
                  <a:srgbClr val="000090"/>
                </a:solidFill>
                <a:effectLst/>
                <a:uLnTx/>
                <a:uFillTx/>
                <a:latin typeface="Calibri" panose="020F0502020204030204" pitchFamily="34" charset="0"/>
                <a:ea typeface="+mn-ea"/>
                <a:cs typeface="+mn-cs"/>
              </a:rPr>
              <a:t>Transferencia</a:t>
            </a:r>
            <a:endParaRPr kumimoji="0" lang="es-ES" sz="3600" b="1" i="0" u="none" strike="noStrike" kern="1200" cap="none" spc="0" normalizeH="0" baseline="0" noProof="0" dirty="0">
              <a:ln>
                <a:noFill/>
              </a:ln>
              <a:solidFill>
                <a:srgbClr val="0070C0"/>
              </a:solidFill>
              <a:effectLst/>
              <a:uLnTx/>
              <a:uFillTx/>
              <a:latin typeface="Lato Bold"/>
              <a:ea typeface="+mn-ea"/>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S" sz="3600" b="1" i="0" u="none" strike="noStrike" kern="1200" cap="none" spc="0" normalizeH="0" baseline="0" noProof="0" dirty="0">
                <a:ln>
                  <a:noFill/>
                </a:ln>
                <a:solidFill>
                  <a:srgbClr val="000090"/>
                </a:solidFill>
                <a:effectLst/>
                <a:uLnTx/>
                <a:uFillTx/>
                <a:latin typeface="Calibri" panose="020F0502020204030204" pitchFamily="34" charset="0"/>
                <a:ea typeface="+mn-ea"/>
                <a:cs typeface="+mn-cs"/>
              </a:rPr>
              <a:t>2020</a:t>
            </a:r>
            <a:endParaRPr kumimoji="0" lang="es-CO" sz="3600" b="1" i="0" u="none" strike="noStrike" kern="1200" cap="none" spc="0" normalizeH="0" baseline="0" noProof="0" dirty="0">
              <a:ln>
                <a:noFill/>
              </a:ln>
              <a:solidFill>
                <a:srgbClr val="000090"/>
              </a:solidFill>
              <a:effectLst/>
              <a:uLnTx/>
              <a:uFillTx/>
              <a:latin typeface="Calibri" panose="020F0502020204030204" pitchFamily="34" charset="0"/>
              <a:ea typeface="+mn-ea"/>
              <a:cs typeface="+mn-cs"/>
            </a:endParaRPr>
          </a:p>
        </p:txBody>
      </p:sp>
      <p:sp>
        <p:nvSpPr>
          <p:cNvPr id="11" name="Rectángulo 10">
            <a:extLst>
              <a:ext uri="{FF2B5EF4-FFF2-40B4-BE49-F238E27FC236}">
                <a16:creationId xmlns:a16="http://schemas.microsoft.com/office/drawing/2014/main" id="{2822FEB7-F975-4B1A-A124-D43EFEC0EB43}"/>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white"/>
              </a:solidFill>
              <a:effectLst/>
              <a:uLnTx/>
              <a:uFillTx/>
              <a:latin typeface="Calibri"/>
              <a:ea typeface="+mn-ea"/>
              <a:cs typeface="+mn-cs"/>
            </a:endParaRPr>
          </a:p>
        </p:txBody>
      </p:sp>
      <p:sp>
        <p:nvSpPr>
          <p:cNvPr id="12" name="CuadroTexto 11">
            <a:extLst>
              <a:ext uri="{FF2B5EF4-FFF2-40B4-BE49-F238E27FC236}">
                <a16:creationId xmlns:a16="http://schemas.microsoft.com/office/drawing/2014/main" id="{4E44F99E-8917-47F4-BA3C-4D6A9D82A323}"/>
              </a:ext>
            </a:extLst>
          </p:cNvPr>
          <p:cNvSpPr txBox="1"/>
          <p:nvPr/>
        </p:nvSpPr>
        <p:spPr>
          <a:xfrm>
            <a:off x="7235190" y="6520419"/>
            <a:ext cx="4578984" cy="307777"/>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s-ES" sz="1400" b="0" i="0" u="none" strike="noStrike" kern="1200" cap="none" spc="0" normalizeH="0" baseline="0" noProof="0" dirty="0">
                <a:ln>
                  <a:noFill/>
                </a:ln>
                <a:solidFill>
                  <a:srgbClr val="A9A8A9"/>
                </a:solidFill>
                <a:effectLst/>
                <a:uLnTx/>
                <a:uFillTx/>
                <a:latin typeface="Lato Regular"/>
                <a:ea typeface="+mn-ea"/>
                <a:cs typeface="Lato Regular"/>
              </a:rPr>
              <a:t>Presidencia</a:t>
            </a:r>
          </a:p>
        </p:txBody>
      </p:sp>
      <p:sp>
        <p:nvSpPr>
          <p:cNvPr id="4" name="CuadroTexto 3">
            <a:extLst>
              <a:ext uri="{FF2B5EF4-FFF2-40B4-BE49-F238E27FC236}">
                <a16:creationId xmlns:a16="http://schemas.microsoft.com/office/drawing/2014/main" id="{31D14849-EE7D-461B-B642-DFE717CF9506}"/>
              </a:ext>
            </a:extLst>
          </p:cNvPr>
          <p:cNvSpPr txBox="1"/>
          <p:nvPr/>
        </p:nvSpPr>
        <p:spPr>
          <a:xfrm>
            <a:off x="1989416" y="1277141"/>
            <a:ext cx="6682038" cy="923330"/>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S" sz="5400" b="1"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Rockwell" panose="02060603020205020403" pitchFamily="18" charset="0"/>
                <a:ea typeface="+mn-ea"/>
                <a:cs typeface="Aldhabi" panose="020B0604020202020204" pitchFamily="2" charset="-78"/>
              </a:rPr>
              <a:t>$232.785.384.595</a:t>
            </a:r>
            <a:endParaRPr kumimoji="0" lang="es-CO" sz="4000" b="1"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Rockwell" panose="02060603020205020403" pitchFamily="18" charset="0"/>
              <a:ea typeface="+mn-ea"/>
              <a:cs typeface="Aldhabi" panose="020B0604020202020204" pitchFamily="2" charset="-78"/>
            </a:endParaRPr>
          </a:p>
        </p:txBody>
      </p:sp>
      <p:pic>
        <p:nvPicPr>
          <p:cNvPr id="3074" name="Picture 2" descr="Nuestra Entidad | DAPRE">
            <a:extLst>
              <a:ext uri="{FF2B5EF4-FFF2-40B4-BE49-F238E27FC236}">
                <a16:creationId xmlns:a16="http://schemas.microsoft.com/office/drawing/2014/main" id="{29B7A137-42E3-446F-AF63-377116FEAFB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8431" y="2385281"/>
            <a:ext cx="3441969" cy="677239"/>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a:extLst>
              <a:ext uri="{FF2B5EF4-FFF2-40B4-BE49-F238E27FC236}">
                <a16:creationId xmlns:a16="http://schemas.microsoft.com/office/drawing/2014/main" id="{8EE05B71-D0EA-47E3-AECA-97EF3EAE763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8432" y="3418834"/>
            <a:ext cx="810472" cy="780829"/>
          </a:xfrm>
          <a:prstGeom prst="rect">
            <a:avLst/>
          </a:prstGeom>
          <a:noFill/>
          <a:extLst>
            <a:ext uri="{909E8E84-426E-40DD-AFC4-6F175D3DCCD1}">
              <a14:hiddenFill xmlns:a14="http://schemas.microsoft.com/office/drawing/2010/main">
                <a:solidFill>
                  <a:srgbClr val="FFFFFF"/>
                </a:solidFill>
              </a14:hiddenFill>
            </a:ext>
          </a:extLst>
        </p:spPr>
      </p:pic>
      <p:sp>
        <p:nvSpPr>
          <p:cNvPr id="5" name="CuadroTexto 4">
            <a:extLst>
              <a:ext uri="{FF2B5EF4-FFF2-40B4-BE49-F238E27FC236}">
                <a16:creationId xmlns:a16="http://schemas.microsoft.com/office/drawing/2014/main" id="{D6EB50EB-8541-4317-9CFB-D9779FE5A65F}"/>
              </a:ext>
            </a:extLst>
          </p:cNvPr>
          <p:cNvSpPr txBox="1"/>
          <p:nvPr/>
        </p:nvSpPr>
        <p:spPr>
          <a:xfrm>
            <a:off x="1078904" y="3513749"/>
            <a:ext cx="2631497" cy="46166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2400" b="1" i="0" u="none" strike="noStrike" kern="1200" cap="none" spc="0" normalizeH="0" baseline="0" noProof="0" dirty="0">
                <a:ln>
                  <a:noFill/>
                </a:ln>
                <a:solidFill>
                  <a:srgbClr val="9BBB59">
                    <a:lumMod val="75000"/>
                  </a:srgbClr>
                </a:solidFill>
                <a:effectLst/>
                <a:uLnTx/>
                <a:uFillTx/>
                <a:latin typeface="Calibri"/>
                <a:ea typeface="+mn-ea"/>
                <a:cs typeface="+mn-cs"/>
              </a:rPr>
              <a:t>POLICÍA NACIONAL</a:t>
            </a:r>
            <a:endParaRPr kumimoji="0" lang="es-CO" sz="2400" b="1" i="0" u="none" strike="noStrike" kern="1200" cap="none" spc="0" normalizeH="0" baseline="0" noProof="0" dirty="0">
              <a:ln>
                <a:noFill/>
              </a:ln>
              <a:solidFill>
                <a:srgbClr val="9BBB59">
                  <a:lumMod val="75000"/>
                </a:srgbClr>
              </a:solidFill>
              <a:effectLst/>
              <a:uLnTx/>
              <a:uFillTx/>
              <a:latin typeface="Calibri"/>
              <a:ea typeface="+mn-ea"/>
              <a:cs typeface="+mn-cs"/>
            </a:endParaRPr>
          </a:p>
        </p:txBody>
      </p:sp>
      <p:pic>
        <p:nvPicPr>
          <p:cNvPr id="3078" name="Picture 6">
            <a:extLst>
              <a:ext uri="{FF2B5EF4-FFF2-40B4-BE49-F238E27FC236}">
                <a16:creationId xmlns:a16="http://schemas.microsoft.com/office/drawing/2014/main" id="{3069A7F2-41A8-4D22-9C80-AD3D33DB110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1812" y="4294578"/>
            <a:ext cx="3328588" cy="767520"/>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Rama Judicial | Camara de Representantes">
            <a:extLst>
              <a:ext uri="{FF2B5EF4-FFF2-40B4-BE49-F238E27FC236}">
                <a16:creationId xmlns:a16="http://schemas.microsoft.com/office/drawing/2014/main" id="{103A7426-7A12-4961-9008-D110FC7210F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50747" y="5285968"/>
            <a:ext cx="1648829" cy="909699"/>
          </a:xfrm>
          <a:prstGeom prst="rect">
            <a:avLst/>
          </a:prstGeom>
          <a:noFill/>
          <a:extLst>
            <a:ext uri="{909E8E84-426E-40DD-AFC4-6F175D3DCCD1}">
              <a14:hiddenFill xmlns:a14="http://schemas.microsoft.com/office/drawing/2010/main">
                <a:solidFill>
                  <a:srgbClr val="FFFFFF"/>
                </a:solidFill>
              </a14:hiddenFill>
            </a:ext>
          </a:extLst>
        </p:spPr>
      </p:pic>
      <p:sp>
        <p:nvSpPr>
          <p:cNvPr id="31" name="CuadroTexto 30">
            <a:extLst>
              <a:ext uri="{FF2B5EF4-FFF2-40B4-BE49-F238E27FC236}">
                <a16:creationId xmlns:a16="http://schemas.microsoft.com/office/drawing/2014/main" id="{C512F490-7698-46AF-A331-33894319AD47}"/>
              </a:ext>
            </a:extLst>
          </p:cNvPr>
          <p:cNvSpPr txBox="1"/>
          <p:nvPr/>
        </p:nvSpPr>
        <p:spPr>
          <a:xfrm>
            <a:off x="1082616" y="5468318"/>
            <a:ext cx="2631497" cy="46166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2400" b="1" i="0" u="none" strike="noStrike" kern="1200" cap="none" spc="0" normalizeH="0" baseline="0" noProof="0" dirty="0">
                <a:ln>
                  <a:noFill/>
                </a:ln>
                <a:solidFill>
                  <a:srgbClr val="FFC000"/>
                </a:solidFill>
                <a:effectLst/>
                <a:uLnTx/>
                <a:uFillTx/>
                <a:latin typeface="Calibri"/>
                <a:ea typeface="+mn-ea"/>
                <a:cs typeface="+mn-cs"/>
              </a:rPr>
              <a:t> RAMA JUDICIAL</a:t>
            </a:r>
            <a:endParaRPr kumimoji="0" lang="es-CO" sz="2400" b="1" i="0" u="none" strike="noStrike" kern="1200" cap="none" spc="0" normalizeH="0" baseline="0" noProof="0" dirty="0">
              <a:ln>
                <a:noFill/>
              </a:ln>
              <a:solidFill>
                <a:srgbClr val="FFC000"/>
              </a:solidFill>
              <a:effectLst/>
              <a:uLnTx/>
              <a:uFillTx/>
              <a:latin typeface="Calibri"/>
              <a:ea typeface="+mn-ea"/>
              <a:cs typeface="+mn-cs"/>
            </a:endParaRPr>
          </a:p>
        </p:txBody>
      </p:sp>
      <p:sp>
        <p:nvSpPr>
          <p:cNvPr id="7" name="Rectángulo 6">
            <a:extLst>
              <a:ext uri="{FF2B5EF4-FFF2-40B4-BE49-F238E27FC236}">
                <a16:creationId xmlns:a16="http://schemas.microsoft.com/office/drawing/2014/main" id="{E02BDAC4-1FD9-4B29-B0E9-F9F19AAA82AD}"/>
              </a:ext>
            </a:extLst>
          </p:cNvPr>
          <p:cNvSpPr/>
          <p:nvPr/>
        </p:nvSpPr>
        <p:spPr>
          <a:xfrm>
            <a:off x="4945255" y="2462290"/>
            <a:ext cx="3288080" cy="523220"/>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CO" sz="2800" b="1" i="0" u="none" strike="noStrike" kern="1200" cap="none" spc="0" normalizeH="0" baseline="0" noProof="0" dirty="0">
                <a:ln>
                  <a:noFill/>
                </a:ln>
                <a:solidFill>
                  <a:srgbClr val="000000"/>
                </a:solidFill>
                <a:effectLst/>
                <a:uLnTx/>
                <a:uFillTx/>
                <a:latin typeface="Calibri"/>
                <a:ea typeface="+mn-ea"/>
                <a:cs typeface="+mn-cs"/>
              </a:rPr>
              <a:t>$ 84.688.829.496,00 </a:t>
            </a:r>
          </a:p>
        </p:txBody>
      </p:sp>
      <p:sp>
        <p:nvSpPr>
          <p:cNvPr id="32" name="Rectángulo 31">
            <a:extLst>
              <a:ext uri="{FF2B5EF4-FFF2-40B4-BE49-F238E27FC236}">
                <a16:creationId xmlns:a16="http://schemas.microsoft.com/office/drawing/2014/main" id="{499CF319-1A23-4808-8A9D-34A2383D597A}"/>
              </a:ext>
            </a:extLst>
          </p:cNvPr>
          <p:cNvSpPr/>
          <p:nvPr/>
        </p:nvSpPr>
        <p:spPr>
          <a:xfrm>
            <a:off x="4945255" y="3418834"/>
            <a:ext cx="3206327" cy="523220"/>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CO" sz="2800" b="1" i="0" u="none" strike="noStrike" kern="1200" cap="none" spc="0" normalizeH="0" baseline="0" noProof="0" dirty="0">
                <a:ln>
                  <a:noFill/>
                </a:ln>
                <a:solidFill>
                  <a:srgbClr val="000000"/>
                </a:solidFill>
                <a:effectLst/>
                <a:uLnTx/>
                <a:uFillTx/>
                <a:latin typeface="Calibri"/>
                <a:ea typeface="+mn-ea"/>
                <a:cs typeface="+mn-cs"/>
              </a:rPr>
              <a:t>$ 21.173.457.374,00</a:t>
            </a:r>
          </a:p>
        </p:txBody>
      </p:sp>
      <p:sp>
        <p:nvSpPr>
          <p:cNvPr id="33" name="Rectángulo 32">
            <a:extLst>
              <a:ext uri="{FF2B5EF4-FFF2-40B4-BE49-F238E27FC236}">
                <a16:creationId xmlns:a16="http://schemas.microsoft.com/office/drawing/2014/main" id="{F307637D-9D6A-48AC-B58E-BDDD6E797865}"/>
              </a:ext>
            </a:extLst>
          </p:cNvPr>
          <p:cNvSpPr/>
          <p:nvPr/>
        </p:nvSpPr>
        <p:spPr>
          <a:xfrm>
            <a:off x="4943763" y="4356421"/>
            <a:ext cx="3206327" cy="523220"/>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CO" sz="2800" b="1" i="0" u="none" strike="noStrike" kern="1200" cap="none" spc="0" normalizeH="0" baseline="0" noProof="0" dirty="0">
                <a:ln>
                  <a:noFill/>
                </a:ln>
                <a:solidFill>
                  <a:srgbClr val="000000"/>
                </a:solidFill>
                <a:effectLst/>
                <a:uLnTx/>
                <a:uFillTx/>
                <a:latin typeface="Calibri"/>
                <a:ea typeface="+mn-ea"/>
                <a:cs typeface="+mn-cs"/>
              </a:rPr>
              <a:t>$ 52.931.143.435,00</a:t>
            </a:r>
          </a:p>
        </p:txBody>
      </p:sp>
      <p:sp>
        <p:nvSpPr>
          <p:cNvPr id="34" name="Rectángulo 33">
            <a:extLst>
              <a:ext uri="{FF2B5EF4-FFF2-40B4-BE49-F238E27FC236}">
                <a16:creationId xmlns:a16="http://schemas.microsoft.com/office/drawing/2014/main" id="{D6C8D87A-88C5-4B66-972A-4C0DA5A39B1B}"/>
              </a:ext>
            </a:extLst>
          </p:cNvPr>
          <p:cNvSpPr/>
          <p:nvPr/>
        </p:nvSpPr>
        <p:spPr>
          <a:xfrm>
            <a:off x="4943763" y="5376333"/>
            <a:ext cx="3288080" cy="523220"/>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CO" sz="2800" b="1" i="0" u="none" strike="noStrike" kern="1200" cap="none" spc="0" normalizeH="0" baseline="0" noProof="0" dirty="0">
                <a:ln>
                  <a:noFill/>
                </a:ln>
                <a:solidFill>
                  <a:srgbClr val="000000"/>
                </a:solidFill>
                <a:effectLst/>
                <a:uLnTx/>
                <a:uFillTx/>
                <a:latin typeface="Calibri"/>
                <a:ea typeface="+mn-ea"/>
                <a:cs typeface="+mn-cs"/>
              </a:rPr>
              <a:t>$ 52.931.143.435,00 </a:t>
            </a:r>
          </a:p>
        </p:txBody>
      </p:sp>
      <p:cxnSp>
        <p:nvCxnSpPr>
          <p:cNvPr id="9" name="Conector recto de flecha 8">
            <a:extLst>
              <a:ext uri="{FF2B5EF4-FFF2-40B4-BE49-F238E27FC236}">
                <a16:creationId xmlns:a16="http://schemas.microsoft.com/office/drawing/2014/main" id="{45D72986-D930-4AAE-90FB-25200C8AACD4}"/>
              </a:ext>
            </a:extLst>
          </p:cNvPr>
          <p:cNvCxnSpPr>
            <a:cxnSpLocks/>
          </p:cNvCxnSpPr>
          <p:nvPr/>
        </p:nvCxnSpPr>
        <p:spPr>
          <a:xfrm>
            <a:off x="3957787" y="2674931"/>
            <a:ext cx="723900"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41" name="Conector recto de flecha 40">
            <a:extLst>
              <a:ext uri="{FF2B5EF4-FFF2-40B4-BE49-F238E27FC236}">
                <a16:creationId xmlns:a16="http://schemas.microsoft.com/office/drawing/2014/main" id="{0384E6C9-C472-4C43-A36B-6CD2C8F47A1E}"/>
              </a:ext>
            </a:extLst>
          </p:cNvPr>
          <p:cNvCxnSpPr>
            <a:cxnSpLocks/>
          </p:cNvCxnSpPr>
          <p:nvPr/>
        </p:nvCxnSpPr>
        <p:spPr>
          <a:xfrm>
            <a:off x="3957787" y="3713454"/>
            <a:ext cx="723900"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42" name="Conector recto de flecha 41">
            <a:extLst>
              <a:ext uri="{FF2B5EF4-FFF2-40B4-BE49-F238E27FC236}">
                <a16:creationId xmlns:a16="http://schemas.microsoft.com/office/drawing/2014/main" id="{E5883826-689D-46A6-B3E2-3B713C6682A8}"/>
              </a:ext>
            </a:extLst>
          </p:cNvPr>
          <p:cNvCxnSpPr>
            <a:cxnSpLocks/>
          </p:cNvCxnSpPr>
          <p:nvPr/>
        </p:nvCxnSpPr>
        <p:spPr>
          <a:xfrm>
            <a:off x="3957787" y="4675181"/>
            <a:ext cx="723900"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43" name="Conector recto de flecha 42">
            <a:extLst>
              <a:ext uri="{FF2B5EF4-FFF2-40B4-BE49-F238E27FC236}">
                <a16:creationId xmlns:a16="http://schemas.microsoft.com/office/drawing/2014/main" id="{0371BDE6-C45B-4BF6-8080-EC4DBE7161AC}"/>
              </a:ext>
            </a:extLst>
          </p:cNvPr>
          <p:cNvCxnSpPr>
            <a:cxnSpLocks/>
          </p:cNvCxnSpPr>
          <p:nvPr/>
        </p:nvCxnSpPr>
        <p:spPr>
          <a:xfrm>
            <a:off x="3957787" y="5627681"/>
            <a:ext cx="723900"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5" name="Conector recto 14">
            <a:extLst>
              <a:ext uri="{FF2B5EF4-FFF2-40B4-BE49-F238E27FC236}">
                <a16:creationId xmlns:a16="http://schemas.microsoft.com/office/drawing/2014/main" id="{FCC1571D-8351-426B-9BBB-66B36A48CB42}"/>
              </a:ext>
            </a:extLst>
          </p:cNvPr>
          <p:cNvCxnSpPr/>
          <p:nvPr/>
        </p:nvCxnSpPr>
        <p:spPr>
          <a:xfrm>
            <a:off x="8671454" y="2385281"/>
            <a:ext cx="0" cy="3514272"/>
          </a:xfrm>
          <a:prstGeom prst="line">
            <a:avLst/>
          </a:prstGeom>
        </p:spPr>
        <p:style>
          <a:lnRef idx="2">
            <a:schemeClr val="accent1"/>
          </a:lnRef>
          <a:fillRef idx="0">
            <a:schemeClr val="accent1"/>
          </a:fillRef>
          <a:effectRef idx="1">
            <a:schemeClr val="accent1"/>
          </a:effectRef>
          <a:fontRef idx="minor">
            <a:schemeClr val="tx1"/>
          </a:fontRef>
        </p:style>
      </p:cxnSp>
      <p:sp>
        <p:nvSpPr>
          <p:cNvPr id="46" name="Rectángulo 45">
            <a:extLst>
              <a:ext uri="{FF2B5EF4-FFF2-40B4-BE49-F238E27FC236}">
                <a16:creationId xmlns:a16="http://schemas.microsoft.com/office/drawing/2014/main" id="{6241F6B6-2DBB-48E1-970C-F51073C6A4D8}"/>
              </a:ext>
            </a:extLst>
          </p:cNvPr>
          <p:cNvSpPr/>
          <p:nvPr/>
        </p:nvSpPr>
        <p:spPr>
          <a:xfrm>
            <a:off x="8831446" y="2462290"/>
            <a:ext cx="3142399" cy="461665"/>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CO" sz="2400" b="1" i="0" u="none" strike="noStrike" kern="1200" cap="none" spc="0" normalizeH="0" baseline="0" noProof="0" dirty="0">
                <a:ln>
                  <a:noFill/>
                </a:ln>
                <a:solidFill>
                  <a:srgbClr val="0070C0"/>
                </a:solidFill>
                <a:effectLst/>
                <a:uLnTx/>
                <a:uFillTx/>
                <a:latin typeface="Calibri"/>
                <a:ea typeface="+mn-ea"/>
                <a:cs typeface="+mn-cs"/>
              </a:rPr>
              <a:t>POLÍTICA ANTIDROGAS</a:t>
            </a:r>
          </a:p>
        </p:txBody>
      </p:sp>
      <p:sp>
        <p:nvSpPr>
          <p:cNvPr id="47" name="Rectángulo 46">
            <a:extLst>
              <a:ext uri="{FF2B5EF4-FFF2-40B4-BE49-F238E27FC236}">
                <a16:creationId xmlns:a16="http://schemas.microsoft.com/office/drawing/2014/main" id="{B4660851-A56D-4B48-B769-97F1A72C54ED}"/>
              </a:ext>
            </a:extLst>
          </p:cNvPr>
          <p:cNvSpPr/>
          <p:nvPr/>
        </p:nvSpPr>
        <p:spPr>
          <a:xfrm>
            <a:off x="9028711" y="2923955"/>
            <a:ext cx="2747868" cy="523220"/>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CO" sz="2800" b="1" i="0" u="none" strike="noStrike" kern="1200" cap="none" spc="0" normalizeH="0" baseline="0" noProof="0" dirty="0">
                <a:ln>
                  <a:noFill/>
                </a:ln>
                <a:solidFill>
                  <a:srgbClr val="000000"/>
                </a:solidFill>
                <a:effectLst/>
                <a:uLnTx/>
                <a:uFillTx/>
                <a:latin typeface="Calibri"/>
                <a:ea typeface="+mn-ea"/>
                <a:cs typeface="+mn-cs"/>
              </a:rPr>
              <a:t>$ 20.237.000.000</a:t>
            </a:r>
          </a:p>
        </p:txBody>
      </p:sp>
      <p:pic>
        <p:nvPicPr>
          <p:cNvPr id="3082" name="Picture 10" descr="Logo Unidad Color | Unidad para las Víctimas">
            <a:extLst>
              <a:ext uri="{FF2B5EF4-FFF2-40B4-BE49-F238E27FC236}">
                <a16:creationId xmlns:a16="http://schemas.microsoft.com/office/drawing/2014/main" id="{892E747A-80FF-40B2-B14B-732BD78DADAA}"/>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831446" y="4070887"/>
            <a:ext cx="3223390" cy="549359"/>
          </a:xfrm>
          <a:prstGeom prst="rect">
            <a:avLst/>
          </a:prstGeom>
          <a:noFill/>
          <a:extLst>
            <a:ext uri="{909E8E84-426E-40DD-AFC4-6F175D3DCCD1}">
              <a14:hiddenFill xmlns:a14="http://schemas.microsoft.com/office/drawing/2010/main">
                <a:solidFill>
                  <a:srgbClr val="FFFFFF"/>
                </a:solidFill>
              </a14:hiddenFill>
            </a:ext>
          </a:extLst>
        </p:spPr>
      </p:pic>
      <p:cxnSp>
        <p:nvCxnSpPr>
          <p:cNvPr id="49" name="Conector recto 48">
            <a:extLst>
              <a:ext uri="{FF2B5EF4-FFF2-40B4-BE49-F238E27FC236}">
                <a16:creationId xmlns:a16="http://schemas.microsoft.com/office/drawing/2014/main" id="{43B94A1E-497B-4BD9-85DA-5C311A64959E}"/>
              </a:ext>
            </a:extLst>
          </p:cNvPr>
          <p:cNvCxnSpPr>
            <a:cxnSpLocks/>
          </p:cNvCxnSpPr>
          <p:nvPr/>
        </p:nvCxnSpPr>
        <p:spPr>
          <a:xfrm flipH="1">
            <a:off x="8831446" y="3809248"/>
            <a:ext cx="3142399" cy="0"/>
          </a:xfrm>
          <a:prstGeom prst="line">
            <a:avLst/>
          </a:prstGeom>
        </p:spPr>
        <p:style>
          <a:lnRef idx="2">
            <a:schemeClr val="accent1"/>
          </a:lnRef>
          <a:fillRef idx="0">
            <a:schemeClr val="accent1"/>
          </a:fillRef>
          <a:effectRef idx="1">
            <a:schemeClr val="accent1"/>
          </a:effectRef>
          <a:fontRef idx="minor">
            <a:schemeClr val="tx1"/>
          </a:fontRef>
        </p:style>
      </p:cxnSp>
      <p:sp>
        <p:nvSpPr>
          <p:cNvPr id="52" name="Rectángulo 51">
            <a:extLst>
              <a:ext uri="{FF2B5EF4-FFF2-40B4-BE49-F238E27FC236}">
                <a16:creationId xmlns:a16="http://schemas.microsoft.com/office/drawing/2014/main" id="{449A2117-9BA9-42D6-AF2E-8108A240872F}"/>
              </a:ext>
            </a:extLst>
          </p:cNvPr>
          <p:cNvSpPr/>
          <p:nvPr/>
        </p:nvSpPr>
        <p:spPr>
          <a:xfrm>
            <a:off x="9300039" y="4879641"/>
            <a:ext cx="2286203" cy="523220"/>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CO" sz="2800" b="1" i="0" u="none" strike="noStrike" kern="1200" cap="none" spc="0" normalizeH="0" baseline="0" noProof="0" dirty="0">
                <a:ln>
                  <a:noFill/>
                </a:ln>
                <a:solidFill>
                  <a:srgbClr val="000000"/>
                </a:solidFill>
                <a:effectLst/>
                <a:uLnTx/>
                <a:uFillTx/>
                <a:latin typeface="Calibri"/>
                <a:ea typeface="+mn-ea"/>
                <a:cs typeface="+mn-cs"/>
              </a:rPr>
              <a:t>$ 823.810.855</a:t>
            </a:r>
          </a:p>
        </p:txBody>
      </p:sp>
    </p:spTree>
    <p:extLst>
      <p:ext uri="{BB962C8B-B14F-4D97-AF65-F5344CB8AC3E}">
        <p14:creationId xmlns:p14="http://schemas.microsoft.com/office/powerpoint/2010/main" val="1337982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 name="Imagen 61">
            <a:extLst>
              <a:ext uri="{FF2B5EF4-FFF2-40B4-BE49-F238E27FC236}">
                <a16:creationId xmlns:a16="http://schemas.microsoft.com/office/drawing/2014/main" id="{F145936C-DD0E-4676-802D-32255155680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pic>
        <p:nvPicPr>
          <p:cNvPr id="63" name="Imagen 62">
            <a:extLst>
              <a:ext uri="{FF2B5EF4-FFF2-40B4-BE49-F238E27FC236}">
                <a16:creationId xmlns:a16="http://schemas.microsoft.com/office/drawing/2014/main" id="{C3098BF2-CE89-4DD5-B8E2-0DCEA43FD2B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sp>
        <p:nvSpPr>
          <p:cNvPr id="59" name="Título 1">
            <a:extLst>
              <a:ext uri="{FF2B5EF4-FFF2-40B4-BE49-F238E27FC236}">
                <a16:creationId xmlns:a16="http://schemas.microsoft.com/office/drawing/2014/main" id="{745AFB74-F989-45AF-B56E-8B44C57045FE}"/>
              </a:ext>
            </a:extLst>
          </p:cNvPr>
          <p:cNvSpPr txBox="1">
            <a:spLocks/>
          </p:cNvSpPr>
          <p:nvPr/>
        </p:nvSpPr>
        <p:spPr>
          <a:xfrm>
            <a:off x="1777093" y="104670"/>
            <a:ext cx="6202587" cy="1200329"/>
          </a:xfrm>
          <a:prstGeom prst="rect">
            <a:avLst/>
          </a:prstGeom>
          <a:noFill/>
        </p:spPr>
        <p:txBody>
          <a:bodyPr wrap="square" rtlCol="0">
            <a:spAutoFit/>
          </a:bodyPr>
          <a:lstStyle>
            <a:defPPr>
              <a:defRPr lang="es-ES"/>
            </a:defPPr>
            <a:lvl1pPr>
              <a:defRPr sz="2500">
                <a:solidFill>
                  <a:srgbClr val="0070C0"/>
                </a:solidFill>
                <a:latin typeface="Lato Bold"/>
                <a:cs typeface="Lato Bold"/>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S" sz="3600" b="1" i="0" u="none" strike="noStrike" kern="1200" cap="none" spc="0" normalizeH="0" baseline="0" noProof="0" dirty="0">
                <a:ln>
                  <a:noFill/>
                </a:ln>
                <a:solidFill>
                  <a:srgbClr val="000090"/>
                </a:solidFill>
                <a:effectLst/>
                <a:uLnTx/>
                <a:uFillTx/>
                <a:latin typeface="Calibri" panose="020F0502020204030204" pitchFamily="34" charset="0"/>
                <a:ea typeface="+mn-ea"/>
                <a:cs typeface="+mn-cs"/>
              </a:rPr>
              <a:t>Transferencia</a:t>
            </a:r>
            <a:endParaRPr kumimoji="0" lang="es-ES" sz="3600" b="1" i="0" u="none" strike="noStrike" kern="1200" cap="none" spc="0" normalizeH="0" baseline="0" noProof="0" dirty="0">
              <a:ln>
                <a:noFill/>
              </a:ln>
              <a:solidFill>
                <a:srgbClr val="0070C0"/>
              </a:solidFill>
              <a:effectLst/>
              <a:uLnTx/>
              <a:uFillTx/>
              <a:latin typeface="Lato Bold"/>
              <a:ea typeface="+mn-ea"/>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S" sz="3600" b="1" i="0" u="none" strike="noStrike" kern="1200" cap="none" spc="0" normalizeH="0" baseline="0" noProof="0" dirty="0">
                <a:ln>
                  <a:noFill/>
                </a:ln>
                <a:solidFill>
                  <a:srgbClr val="000090"/>
                </a:solidFill>
                <a:effectLst/>
                <a:uLnTx/>
                <a:uFillTx/>
                <a:latin typeface="Calibri" panose="020F0502020204030204" pitchFamily="34" charset="0"/>
                <a:ea typeface="+mn-ea"/>
                <a:cs typeface="+mn-cs"/>
              </a:rPr>
              <a:t>Ministerio de Justicia - 2021 </a:t>
            </a:r>
            <a:endParaRPr kumimoji="0" lang="es-CO" sz="3600" b="1" i="0" u="none" strike="noStrike" kern="1200" cap="none" spc="0" normalizeH="0" baseline="0" noProof="0" dirty="0">
              <a:ln>
                <a:noFill/>
              </a:ln>
              <a:solidFill>
                <a:srgbClr val="000090"/>
              </a:solidFill>
              <a:effectLst/>
              <a:uLnTx/>
              <a:uFillTx/>
              <a:latin typeface="Calibri" panose="020F0502020204030204" pitchFamily="34" charset="0"/>
              <a:ea typeface="+mn-ea"/>
              <a:cs typeface="+mn-cs"/>
            </a:endParaRPr>
          </a:p>
        </p:txBody>
      </p:sp>
      <p:sp>
        <p:nvSpPr>
          <p:cNvPr id="11" name="Rectángulo 10">
            <a:extLst>
              <a:ext uri="{FF2B5EF4-FFF2-40B4-BE49-F238E27FC236}">
                <a16:creationId xmlns:a16="http://schemas.microsoft.com/office/drawing/2014/main" id="{2822FEB7-F975-4B1A-A124-D43EFEC0EB43}"/>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white"/>
              </a:solidFill>
              <a:effectLst/>
              <a:uLnTx/>
              <a:uFillTx/>
              <a:latin typeface="Calibri"/>
              <a:ea typeface="+mn-ea"/>
              <a:cs typeface="+mn-cs"/>
            </a:endParaRPr>
          </a:p>
        </p:txBody>
      </p:sp>
      <p:sp>
        <p:nvSpPr>
          <p:cNvPr id="12" name="CuadroTexto 11">
            <a:extLst>
              <a:ext uri="{FF2B5EF4-FFF2-40B4-BE49-F238E27FC236}">
                <a16:creationId xmlns:a16="http://schemas.microsoft.com/office/drawing/2014/main" id="{4E44F99E-8917-47F4-BA3C-4D6A9D82A323}"/>
              </a:ext>
            </a:extLst>
          </p:cNvPr>
          <p:cNvSpPr txBox="1"/>
          <p:nvPr/>
        </p:nvSpPr>
        <p:spPr>
          <a:xfrm>
            <a:off x="7235190" y="6520419"/>
            <a:ext cx="4578984" cy="307777"/>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s-ES" sz="1400" b="0" i="0" u="none" strike="noStrike" kern="1200" cap="none" spc="0" normalizeH="0" baseline="0" noProof="0" dirty="0">
                <a:ln>
                  <a:noFill/>
                </a:ln>
                <a:solidFill>
                  <a:srgbClr val="A9A8A9"/>
                </a:solidFill>
                <a:effectLst/>
                <a:uLnTx/>
                <a:uFillTx/>
                <a:latin typeface="Lato Regular"/>
                <a:ea typeface="+mn-ea"/>
                <a:cs typeface="Lato Regular"/>
              </a:rPr>
              <a:t>Presidencia</a:t>
            </a:r>
          </a:p>
        </p:txBody>
      </p:sp>
      <p:sp>
        <p:nvSpPr>
          <p:cNvPr id="4" name="CuadroTexto 3">
            <a:extLst>
              <a:ext uri="{FF2B5EF4-FFF2-40B4-BE49-F238E27FC236}">
                <a16:creationId xmlns:a16="http://schemas.microsoft.com/office/drawing/2014/main" id="{31D14849-EE7D-461B-B642-DFE717CF9506}"/>
              </a:ext>
            </a:extLst>
          </p:cNvPr>
          <p:cNvSpPr txBox="1"/>
          <p:nvPr/>
        </p:nvSpPr>
        <p:spPr>
          <a:xfrm>
            <a:off x="2824937" y="3540592"/>
            <a:ext cx="6682038" cy="923330"/>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S" sz="5400" b="1"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Rockwell" panose="02060603020205020403" pitchFamily="18" charset="0"/>
                <a:ea typeface="+mn-ea"/>
                <a:cs typeface="Aldhabi" panose="020B0604020202020204" pitchFamily="2" charset="-78"/>
              </a:rPr>
              <a:t>$24.000’000.000</a:t>
            </a:r>
          </a:p>
        </p:txBody>
      </p:sp>
      <p:sp>
        <p:nvSpPr>
          <p:cNvPr id="35" name="CuadroTexto 34">
            <a:extLst>
              <a:ext uri="{FF2B5EF4-FFF2-40B4-BE49-F238E27FC236}">
                <a16:creationId xmlns:a16="http://schemas.microsoft.com/office/drawing/2014/main" id="{11FFEFE2-CA9E-4F4E-880D-3BAC55322C70}"/>
              </a:ext>
            </a:extLst>
          </p:cNvPr>
          <p:cNvSpPr txBox="1"/>
          <p:nvPr/>
        </p:nvSpPr>
        <p:spPr>
          <a:xfrm>
            <a:off x="61959" y="5345775"/>
            <a:ext cx="4244670" cy="1015663"/>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CO" sz="2000" b="1" i="0" u="none" strike="noStrike" kern="1200" cap="none" spc="0" normalizeH="0" baseline="0" noProof="0" dirty="0">
                <a:ln>
                  <a:noFill/>
                </a:ln>
                <a:solidFill>
                  <a:srgbClr val="002060"/>
                </a:solidFill>
                <a:effectLst/>
                <a:uLnTx/>
                <a:uFillTx/>
                <a:latin typeface="Calibri"/>
                <a:ea typeface="+mn-ea"/>
                <a:cs typeface="+mn-cs"/>
              </a:rPr>
              <a:t>Generación de conocimiento, seguimiento y evaluación de la política de drogas de Colombia</a:t>
            </a:r>
          </a:p>
        </p:txBody>
      </p:sp>
      <p:sp>
        <p:nvSpPr>
          <p:cNvPr id="36" name="CuadroTexto 35">
            <a:extLst>
              <a:ext uri="{FF2B5EF4-FFF2-40B4-BE49-F238E27FC236}">
                <a16:creationId xmlns:a16="http://schemas.microsoft.com/office/drawing/2014/main" id="{CEF94A63-7BA1-4410-975B-206C7661570D}"/>
              </a:ext>
            </a:extLst>
          </p:cNvPr>
          <p:cNvSpPr txBox="1"/>
          <p:nvPr/>
        </p:nvSpPr>
        <p:spPr>
          <a:xfrm>
            <a:off x="8401050" y="1533185"/>
            <a:ext cx="3790950" cy="707886"/>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CO" sz="2000" b="1" i="0" u="none" strike="noStrike" kern="1200" cap="none" spc="0" normalizeH="0" baseline="0" noProof="0" dirty="0">
                <a:ln>
                  <a:noFill/>
                </a:ln>
                <a:solidFill>
                  <a:srgbClr val="002060"/>
                </a:solidFill>
                <a:effectLst/>
                <a:uLnTx/>
                <a:uFillTx/>
                <a:latin typeface="Calibri"/>
                <a:ea typeface="+mn-ea"/>
                <a:cs typeface="+mn-cs"/>
              </a:rPr>
              <a:t>Reducción del consumo de sustancias psicoactivas</a:t>
            </a:r>
          </a:p>
        </p:txBody>
      </p:sp>
      <p:sp>
        <p:nvSpPr>
          <p:cNvPr id="37" name="CuadroTexto 36">
            <a:extLst>
              <a:ext uri="{FF2B5EF4-FFF2-40B4-BE49-F238E27FC236}">
                <a16:creationId xmlns:a16="http://schemas.microsoft.com/office/drawing/2014/main" id="{B5B32422-0633-4443-8E50-41F4F9B59A83}"/>
              </a:ext>
            </a:extLst>
          </p:cNvPr>
          <p:cNvSpPr txBox="1"/>
          <p:nvPr/>
        </p:nvSpPr>
        <p:spPr>
          <a:xfrm>
            <a:off x="3992821" y="5250485"/>
            <a:ext cx="4346270" cy="707886"/>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CO" sz="2000" b="1" i="0" u="none" strike="noStrike" kern="1200" cap="none" spc="0" normalizeH="0" baseline="0" noProof="0" dirty="0">
                <a:ln>
                  <a:noFill/>
                </a:ln>
                <a:solidFill>
                  <a:srgbClr val="0070C0"/>
                </a:solidFill>
                <a:effectLst/>
                <a:uLnTx/>
                <a:uFillTx/>
                <a:latin typeface="Calibri"/>
                <a:ea typeface="+mn-ea"/>
                <a:cs typeface="+mn-cs"/>
              </a:rPr>
              <a:t>Prevención frente al consumo de sustancias psicoactivas</a:t>
            </a:r>
          </a:p>
        </p:txBody>
      </p:sp>
      <p:sp>
        <p:nvSpPr>
          <p:cNvPr id="38" name="CuadroTexto 37">
            <a:extLst>
              <a:ext uri="{FF2B5EF4-FFF2-40B4-BE49-F238E27FC236}">
                <a16:creationId xmlns:a16="http://schemas.microsoft.com/office/drawing/2014/main" id="{45393E44-8A3C-4146-A622-4C9E4AB3EAED}"/>
              </a:ext>
            </a:extLst>
          </p:cNvPr>
          <p:cNvSpPr txBox="1"/>
          <p:nvPr/>
        </p:nvSpPr>
        <p:spPr>
          <a:xfrm>
            <a:off x="3567417" y="2079160"/>
            <a:ext cx="6140450" cy="400110"/>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CO" sz="2000" b="1" i="0" u="none" strike="noStrike" kern="1200" cap="none" spc="0" normalizeH="0" baseline="0" noProof="0" dirty="0">
                <a:ln>
                  <a:noFill/>
                </a:ln>
                <a:solidFill>
                  <a:srgbClr val="0070C0"/>
                </a:solidFill>
                <a:effectLst/>
                <a:uLnTx/>
                <a:uFillTx/>
                <a:latin typeface="Calibri"/>
                <a:ea typeface="+mn-ea"/>
                <a:cs typeface="+mn-cs"/>
              </a:rPr>
              <a:t>Programas de inclusión social </a:t>
            </a:r>
          </a:p>
        </p:txBody>
      </p:sp>
      <p:sp>
        <p:nvSpPr>
          <p:cNvPr id="39" name="CuadroTexto 38">
            <a:extLst>
              <a:ext uri="{FF2B5EF4-FFF2-40B4-BE49-F238E27FC236}">
                <a16:creationId xmlns:a16="http://schemas.microsoft.com/office/drawing/2014/main" id="{7DF66F83-7A7F-4C04-A99E-07A8D135DF3E}"/>
              </a:ext>
            </a:extLst>
          </p:cNvPr>
          <p:cNvSpPr txBox="1"/>
          <p:nvPr/>
        </p:nvSpPr>
        <p:spPr>
          <a:xfrm>
            <a:off x="8519647" y="5343588"/>
            <a:ext cx="3595640" cy="1015663"/>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CO" sz="2000" b="1" i="0" u="none" strike="noStrike" kern="1200" cap="none" spc="0" normalizeH="0" baseline="0" noProof="0" dirty="0">
                <a:ln>
                  <a:noFill/>
                </a:ln>
                <a:solidFill>
                  <a:srgbClr val="002060"/>
                </a:solidFill>
                <a:effectLst/>
                <a:uLnTx/>
                <a:uFillTx/>
                <a:latin typeface="Calibri"/>
                <a:ea typeface="+mn-ea"/>
                <a:cs typeface="+mn-cs"/>
              </a:rPr>
              <a:t>Reducción de la disponibilidad de drogas de síntesis y nuevas sustancias psicoactivas</a:t>
            </a:r>
          </a:p>
        </p:txBody>
      </p:sp>
      <p:sp>
        <p:nvSpPr>
          <p:cNvPr id="44" name="CuadroTexto 43">
            <a:extLst>
              <a:ext uri="{FF2B5EF4-FFF2-40B4-BE49-F238E27FC236}">
                <a16:creationId xmlns:a16="http://schemas.microsoft.com/office/drawing/2014/main" id="{46BDC4D2-4C03-4A03-904C-2DB74CC23CC5}"/>
              </a:ext>
            </a:extLst>
          </p:cNvPr>
          <p:cNvSpPr txBox="1"/>
          <p:nvPr/>
        </p:nvSpPr>
        <p:spPr>
          <a:xfrm>
            <a:off x="138723" y="1438938"/>
            <a:ext cx="3976077" cy="1323439"/>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CO" sz="2000" b="1" i="0" u="none" strike="noStrike" kern="1200" cap="none" spc="0" normalizeH="0" baseline="0" noProof="0" dirty="0">
                <a:ln>
                  <a:noFill/>
                </a:ln>
                <a:solidFill>
                  <a:srgbClr val="002060"/>
                </a:solidFill>
                <a:effectLst/>
                <a:uLnTx/>
                <a:uFillTx/>
                <a:latin typeface="Calibri"/>
                <a:ea typeface="+mn-ea"/>
                <a:cs typeface="+mn-cs"/>
              </a:rPr>
              <a:t>Recuperación integral de los territorios afectados por distribución Y comercialización de drogas ilícitas </a:t>
            </a:r>
          </a:p>
        </p:txBody>
      </p:sp>
      <p:sp>
        <p:nvSpPr>
          <p:cNvPr id="14" name="Flecha: hacia abajo 13">
            <a:extLst>
              <a:ext uri="{FF2B5EF4-FFF2-40B4-BE49-F238E27FC236}">
                <a16:creationId xmlns:a16="http://schemas.microsoft.com/office/drawing/2014/main" id="{AD33EB01-2A72-44CB-8E1A-48F6AFDA3D97}"/>
              </a:ext>
            </a:extLst>
          </p:cNvPr>
          <p:cNvSpPr/>
          <p:nvPr/>
        </p:nvSpPr>
        <p:spPr>
          <a:xfrm rot="8949607">
            <a:off x="3394591" y="2585606"/>
            <a:ext cx="569114" cy="746448"/>
          </a:xfrm>
          <a:prstGeom prst="downArrow">
            <a:avLst/>
          </a:prstGeom>
          <a:solidFill>
            <a:srgbClr val="00206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white"/>
              </a:solidFill>
              <a:effectLst/>
              <a:uLnTx/>
              <a:uFillTx/>
              <a:latin typeface="Calibri"/>
              <a:ea typeface="+mn-ea"/>
              <a:cs typeface="+mn-cs"/>
            </a:endParaRPr>
          </a:p>
        </p:txBody>
      </p:sp>
      <p:sp>
        <p:nvSpPr>
          <p:cNvPr id="45" name="Flecha: hacia abajo 44">
            <a:extLst>
              <a:ext uri="{FF2B5EF4-FFF2-40B4-BE49-F238E27FC236}">
                <a16:creationId xmlns:a16="http://schemas.microsoft.com/office/drawing/2014/main" id="{7BC7E473-D4FC-4595-9BA7-9E88BE65C998}"/>
              </a:ext>
            </a:extLst>
          </p:cNvPr>
          <p:cNvSpPr/>
          <p:nvPr/>
        </p:nvSpPr>
        <p:spPr>
          <a:xfrm rot="10800000">
            <a:off x="6247094" y="2605320"/>
            <a:ext cx="569114" cy="746448"/>
          </a:xfrm>
          <a:prstGeom prst="downArrow">
            <a:avLst/>
          </a:prstGeom>
          <a:solidFill>
            <a:srgbClr val="00206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white"/>
              </a:solidFill>
              <a:effectLst/>
              <a:uLnTx/>
              <a:uFillTx/>
              <a:latin typeface="Calibri"/>
              <a:ea typeface="+mn-ea"/>
              <a:cs typeface="+mn-cs"/>
            </a:endParaRPr>
          </a:p>
        </p:txBody>
      </p:sp>
      <p:sp>
        <p:nvSpPr>
          <p:cNvPr id="48" name="Flecha: hacia abajo 47">
            <a:extLst>
              <a:ext uri="{FF2B5EF4-FFF2-40B4-BE49-F238E27FC236}">
                <a16:creationId xmlns:a16="http://schemas.microsoft.com/office/drawing/2014/main" id="{A4056EBC-0FDC-469D-A765-0B188A8555C3}"/>
              </a:ext>
            </a:extLst>
          </p:cNvPr>
          <p:cNvSpPr/>
          <p:nvPr/>
        </p:nvSpPr>
        <p:spPr>
          <a:xfrm rot="13171569">
            <a:off x="9424684" y="2250245"/>
            <a:ext cx="569114" cy="1221616"/>
          </a:xfrm>
          <a:prstGeom prst="downArrow">
            <a:avLst/>
          </a:prstGeom>
          <a:solidFill>
            <a:srgbClr val="00206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white"/>
              </a:solidFill>
              <a:effectLst/>
              <a:uLnTx/>
              <a:uFillTx/>
              <a:latin typeface="Calibri"/>
              <a:ea typeface="+mn-ea"/>
              <a:cs typeface="+mn-cs"/>
            </a:endParaRPr>
          </a:p>
        </p:txBody>
      </p:sp>
      <p:sp>
        <p:nvSpPr>
          <p:cNvPr id="50" name="Flecha: hacia abajo 49">
            <a:extLst>
              <a:ext uri="{FF2B5EF4-FFF2-40B4-BE49-F238E27FC236}">
                <a16:creationId xmlns:a16="http://schemas.microsoft.com/office/drawing/2014/main" id="{3B1F4254-3535-45E7-A432-4E22D9F9B541}"/>
              </a:ext>
            </a:extLst>
          </p:cNvPr>
          <p:cNvSpPr/>
          <p:nvPr/>
        </p:nvSpPr>
        <p:spPr>
          <a:xfrm>
            <a:off x="5611129" y="4531624"/>
            <a:ext cx="569114" cy="746448"/>
          </a:xfrm>
          <a:prstGeom prst="downArrow">
            <a:avLst/>
          </a:prstGeom>
          <a:solidFill>
            <a:srgbClr val="00206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white"/>
              </a:solidFill>
              <a:effectLst/>
              <a:uLnTx/>
              <a:uFillTx/>
              <a:latin typeface="Calibri"/>
              <a:ea typeface="+mn-ea"/>
              <a:cs typeface="+mn-cs"/>
            </a:endParaRPr>
          </a:p>
        </p:txBody>
      </p:sp>
      <p:sp>
        <p:nvSpPr>
          <p:cNvPr id="51" name="Flecha: hacia abajo 50">
            <a:extLst>
              <a:ext uri="{FF2B5EF4-FFF2-40B4-BE49-F238E27FC236}">
                <a16:creationId xmlns:a16="http://schemas.microsoft.com/office/drawing/2014/main" id="{0CCB1267-79C9-4E17-B4CA-AB146B03A7EF}"/>
              </a:ext>
            </a:extLst>
          </p:cNvPr>
          <p:cNvSpPr/>
          <p:nvPr/>
        </p:nvSpPr>
        <p:spPr>
          <a:xfrm rot="1837435">
            <a:off x="2416886" y="4579357"/>
            <a:ext cx="569114" cy="746448"/>
          </a:xfrm>
          <a:prstGeom prst="downArrow">
            <a:avLst/>
          </a:prstGeom>
          <a:solidFill>
            <a:srgbClr val="00206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white"/>
              </a:solidFill>
              <a:effectLst/>
              <a:uLnTx/>
              <a:uFillTx/>
              <a:latin typeface="Calibri"/>
              <a:ea typeface="+mn-ea"/>
              <a:cs typeface="+mn-cs"/>
            </a:endParaRPr>
          </a:p>
        </p:txBody>
      </p:sp>
      <p:sp>
        <p:nvSpPr>
          <p:cNvPr id="53" name="Flecha: hacia abajo 52">
            <a:extLst>
              <a:ext uri="{FF2B5EF4-FFF2-40B4-BE49-F238E27FC236}">
                <a16:creationId xmlns:a16="http://schemas.microsoft.com/office/drawing/2014/main" id="{74CCD9CE-43E7-409E-8DF3-7D738A2E571A}"/>
              </a:ext>
            </a:extLst>
          </p:cNvPr>
          <p:cNvSpPr/>
          <p:nvPr/>
        </p:nvSpPr>
        <p:spPr>
          <a:xfrm rot="19596722">
            <a:off x="9640991" y="4436548"/>
            <a:ext cx="569114" cy="936599"/>
          </a:xfrm>
          <a:prstGeom prst="downArrow">
            <a:avLst/>
          </a:prstGeom>
          <a:solidFill>
            <a:srgbClr val="00206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28664322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 name="Imagen 61">
            <a:extLst>
              <a:ext uri="{FF2B5EF4-FFF2-40B4-BE49-F238E27FC236}">
                <a16:creationId xmlns:a16="http://schemas.microsoft.com/office/drawing/2014/main" id="{F145936C-DD0E-4676-802D-32255155680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pic>
        <p:nvPicPr>
          <p:cNvPr id="63" name="Imagen 62">
            <a:extLst>
              <a:ext uri="{FF2B5EF4-FFF2-40B4-BE49-F238E27FC236}">
                <a16:creationId xmlns:a16="http://schemas.microsoft.com/office/drawing/2014/main" id="{C3098BF2-CE89-4DD5-B8E2-0DCEA43FD2B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sp>
        <p:nvSpPr>
          <p:cNvPr id="59" name="Título 1">
            <a:extLst>
              <a:ext uri="{FF2B5EF4-FFF2-40B4-BE49-F238E27FC236}">
                <a16:creationId xmlns:a16="http://schemas.microsoft.com/office/drawing/2014/main" id="{745AFB74-F989-45AF-B56E-8B44C57045FE}"/>
              </a:ext>
            </a:extLst>
          </p:cNvPr>
          <p:cNvSpPr txBox="1">
            <a:spLocks/>
          </p:cNvSpPr>
          <p:nvPr/>
        </p:nvSpPr>
        <p:spPr>
          <a:xfrm>
            <a:off x="1777093" y="104670"/>
            <a:ext cx="6202587" cy="1200329"/>
          </a:xfrm>
          <a:prstGeom prst="rect">
            <a:avLst/>
          </a:prstGeom>
          <a:noFill/>
        </p:spPr>
        <p:txBody>
          <a:bodyPr wrap="square" rtlCol="0">
            <a:spAutoFit/>
          </a:bodyPr>
          <a:lstStyle>
            <a:defPPr>
              <a:defRPr lang="es-ES"/>
            </a:defPPr>
            <a:lvl1pPr>
              <a:defRPr sz="2500">
                <a:solidFill>
                  <a:srgbClr val="0070C0"/>
                </a:solidFill>
                <a:latin typeface="Lato Bold"/>
                <a:cs typeface="Lato Bold"/>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S" sz="3600" b="1" i="0" u="none" strike="noStrike" kern="1200" cap="none" spc="0" normalizeH="0" baseline="0" noProof="0" dirty="0">
                <a:ln>
                  <a:noFill/>
                </a:ln>
                <a:solidFill>
                  <a:srgbClr val="000090"/>
                </a:solidFill>
                <a:effectLst/>
                <a:uLnTx/>
                <a:uFillTx/>
                <a:latin typeface="Calibri" panose="020F0502020204030204" pitchFamily="34" charset="0"/>
                <a:ea typeface="+mn-ea"/>
                <a:cs typeface="+mn-cs"/>
              </a:rPr>
              <a:t>Otras Transferencia</a:t>
            </a:r>
            <a:endParaRPr kumimoji="0" lang="es-ES" sz="3600" b="1" i="0" u="none" strike="noStrike" kern="1200" cap="none" spc="0" normalizeH="0" baseline="0" noProof="0" dirty="0">
              <a:ln>
                <a:noFill/>
              </a:ln>
              <a:solidFill>
                <a:srgbClr val="0070C0"/>
              </a:solidFill>
              <a:effectLst/>
              <a:uLnTx/>
              <a:uFillTx/>
              <a:latin typeface="Lato Bold"/>
              <a:ea typeface="+mn-ea"/>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S" sz="3600" b="1" i="0" u="none" strike="noStrike" kern="1200" cap="none" spc="0" normalizeH="0" baseline="0" noProof="0" dirty="0">
                <a:ln>
                  <a:noFill/>
                </a:ln>
                <a:solidFill>
                  <a:srgbClr val="000090"/>
                </a:solidFill>
                <a:effectLst/>
                <a:uLnTx/>
                <a:uFillTx/>
                <a:latin typeface="Calibri" panose="020F0502020204030204" pitchFamily="34" charset="0"/>
                <a:ea typeface="+mn-ea"/>
                <a:cs typeface="+mn-cs"/>
              </a:rPr>
              <a:t>2021 </a:t>
            </a:r>
            <a:endParaRPr kumimoji="0" lang="es-CO" sz="3600" b="1" i="0" u="none" strike="noStrike" kern="1200" cap="none" spc="0" normalizeH="0" baseline="0" noProof="0" dirty="0">
              <a:ln>
                <a:noFill/>
              </a:ln>
              <a:solidFill>
                <a:srgbClr val="000090"/>
              </a:solidFill>
              <a:effectLst/>
              <a:uLnTx/>
              <a:uFillTx/>
              <a:latin typeface="Calibri" panose="020F0502020204030204" pitchFamily="34" charset="0"/>
              <a:ea typeface="+mn-ea"/>
              <a:cs typeface="+mn-cs"/>
            </a:endParaRPr>
          </a:p>
        </p:txBody>
      </p:sp>
      <p:sp>
        <p:nvSpPr>
          <p:cNvPr id="11" name="Rectángulo 10">
            <a:extLst>
              <a:ext uri="{FF2B5EF4-FFF2-40B4-BE49-F238E27FC236}">
                <a16:creationId xmlns:a16="http://schemas.microsoft.com/office/drawing/2014/main" id="{2822FEB7-F975-4B1A-A124-D43EFEC0EB43}"/>
              </a:ext>
            </a:extLst>
          </p:cNvPr>
          <p:cNvSpPr/>
          <p:nvPr/>
        </p:nvSpPr>
        <p:spPr>
          <a:xfrm>
            <a:off x="0" y="6513996"/>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white"/>
              </a:solidFill>
              <a:effectLst/>
              <a:uLnTx/>
              <a:uFillTx/>
              <a:latin typeface="Calibri"/>
              <a:ea typeface="+mn-ea"/>
              <a:cs typeface="+mn-cs"/>
            </a:endParaRPr>
          </a:p>
        </p:txBody>
      </p:sp>
      <p:sp>
        <p:nvSpPr>
          <p:cNvPr id="12" name="CuadroTexto 11">
            <a:extLst>
              <a:ext uri="{FF2B5EF4-FFF2-40B4-BE49-F238E27FC236}">
                <a16:creationId xmlns:a16="http://schemas.microsoft.com/office/drawing/2014/main" id="{4E44F99E-8917-47F4-BA3C-4D6A9D82A323}"/>
              </a:ext>
            </a:extLst>
          </p:cNvPr>
          <p:cNvSpPr txBox="1"/>
          <p:nvPr/>
        </p:nvSpPr>
        <p:spPr>
          <a:xfrm>
            <a:off x="7235190" y="6493915"/>
            <a:ext cx="4578984" cy="307777"/>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s-ES" sz="1400" b="0" i="0" u="none" strike="noStrike" kern="1200" cap="none" spc="0" normalizeH="0" baseline="0" noProof="0" dirty="0">
                <a:ln>
                  <a:noFill/>
                </a:ln>
                <a:solidFill>
                  <a:srgbClr val="A9A8A9"/>
                </a:solidFill>
                <a:effectLst/>
                <a:uLnTx/>
                <a:uFillTx/>
                <a:latin typeface="Lato Regular"/>
                <a:ea typeface="+mn-ea"/>
                <a:cs typeface="Lato Regular"/>
              </a:rPr>
              <a:t>Presidencia</a:t>
            </a:r>
          </a:p>
        </p:txBody>
      </p:sp>
      <p:sp>
        <p:nvSpPr>
          <p:cNvPr id="4" name="CuadroTexto 3">
            <a:extLst>
              <a:ext uri="{FF2B5EF4-FFF2-40B4-BE49-F238E27FC236}">
                <a16:creationId xmlns:a16="http://schemas.microsoft.com/office/drawing/2014/main" id="{31D14849-EE7D-461B-B642-DFE717CF9506}"/>
              </a:ext>
            </a:extLst>
          </p:cNvPr>
          <p:cNvSpPr txBox="1"/>
          <p:nvPr/>
        </p:nvSpPr>
        <p:spPr>
          <a:xfrm>
            <a:off x="2824937" y="3288804"/>
            <a:ext cx="6682038" cy="923330"/>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S" sz="5400" b="1"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Rockwell" panose="02060603020205020403" pitchFamily="18" charset="0"/>
                <a:ea typeface="+mn-ea"/>
                <a:cs typeface="Aldhabi" panose="020B0604020202020204" pitchFamily="2" charset="-78"/>
              </a:rPr>
              <a:t>$34.438’957.743</a:t>
            </a:r>
          </a:p>
        </p:txBody>
      </p:sp>
      <p:sp>
        <p:nvSpPr>
          <p:cNvPr id="36" name="CuadroTexto 35">
            <a:extLst>
              <a:ext uri="{FF2B5EF4-FFF2-40B4-BE49-F238E27FC236}">
                <a16:creationId xmlns:a16="http://schemas.microsoft.com/office/drawing/2014/main" id="{CEF94A63-7BA1-4410-975B-206C7661570D}"/>
              </a:ext>
            </a:extLst>
          </p:cNvPr>
          <p:cNvSpPr txBox="1"/>
          <p:nvPr/>
        </p:nvSpPr>
        <p:spPr>
          <a:xfrm>
            <a:off x="6180243" y="1281397"/>
            <a:ext cx="6011757" cy="1261884"/>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CO" sz="4400" b="1" i="0" u="none" strike="noStrike" kern="1200" cap="none" spc="0" normalizeH="0" baseline="0" noProof="0" dirty="0">
                <a:ln>
                  <a:noFill/>
                </a:ln>
                <a:solidFill>
                  <a:srgbClr val="002060"/>
                </a:solidFill>
                <a:effectLst/>
                <a:uLnTx/>
                <a:uFillTx/>
                <a:latin typeface="Calibri"/>
                <a:ea typeface="+mn-ea"/>
                <a:cs typeface="+mn-cs"/>
              </a:rPr>
              <a:t>Policía</a:t>
            </a:r>
            <a:r>
              <a:rPr kumimoji="0" lang="es-CO" sz="2000" b="1" i="0" u="none" strike="noStrike" kern="1200" cap="none" spc="0" normalizeH="0" baseline="0" noProof="0" dirty="0">
                <a:ln>
                  <a:noFill/>
                </a:ln>
                <a:solidFill>
                  <a:srgbClr val="002060"/>
                </a:solidFill>
                <a:effectLst/>
                <a:uLnTx/>
                <a:uFillTx/>
                <a:latin typeface="Calibri"/>
                <a:ea typeface="+mn-ea"/>
                <a:cs typeface="+mn-cs"/>
              </a:rPr>
              <a:t> </a:t>
            </a:r>
            <a:r>
              <a:rPr kumimoji="0" lang="es-CO" sz="4400" b="1" i="0" u="none" strike="noStrike" kern="1200" cap="none" spc="0" normalizeH="0" baseline="0" noProof="0" dirty="0">
                <a:ln>
                  <a:noFill/>
                </a:ln>
                <a:solidFill>
                  <a:srgbClr val="002060"/>
                </a:solidFill>
                <a:effectLst/>
                <a:uLnTx/>
                <a:uFillTx/>
                <a:latin typeface="Calibri"/>
                <a:ea typeface="+mn-ea"/>
                <a:cs typeface="+mn-cs"/>
              </a:rPr>
              <a:t>Antinarcóticos</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CO" sz="3200" b="1" i="0" u="none" strike="noStrike" kern="1200" cap="none" spc="0" normalizeH="0" baseline="0" noProof="0" dirty="0">
                <a:ln>
                  <a:noFill/>
                </a:ln>
                <a:solidFill>
                  <a:srgbClr val="002060"/>
                </a:solidFill>
                <a:effectLst/>
                <a:uLnTx/>
                <a:uFillTx/>
                <a:latin typeface="Calibri"/>
                <a:ea typeface="+mn-ea"/>
                <a:cs typeface="+mn-cs"/>
              </a:rPr>
              <a:t>$27.363.000.000</a:t>
            </a:r>
          </a:p>
        </p:txBody>
      </p:sp>
      <p:sp>
        <p:nvSpPr>
          <p:cNvPr id="37" name="CuadroTexto 36">
            <a:extLst>
              <a:ext uri="{FF2B5EF4-FFF2-40B4-BE49-F238E27FC236}">
                <a16:creationId xmlns:a16="http://schemas.microsoft.com/office/drawing/2014/main" id="{B5B32422-0633-4443-8E50-41F4F9B59A83}"/>
              </a:ext>
            </a:extLst>
          </p:cNvPr>
          <p:cNvSpPr txBox="1"/>
          <p:nvPr/>
        </p:nvSpPr>
        <p:spPr>
          <a:xfrm>
            <a:off x="1777094" y="4845753"/>
            <a:ext cx="8309112" cy="1569660"/>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CO" sz="4400" b="1" i="0" u="none" strike="noStrike" kern="1200" cap="none" spc="0" normalizeH="0" baseline="0" noProof="0" dirty="0">
                <a:ln>
                  <a:noFill/>
                </a:ln>
                <a:solidFill>
                  <a:srgbClr val="002060"/>
                </a:solidFill>
                <a:effectLst/>
                <a:uLnTx/>
                <a:uFillTx/>
                <a:latin typeface="Calibri"/>
                <a:ea typeface="+mn-ea"/>
                <a:cs typeface="+mn-cs"/>
              </a:rPr>
              <a:t>Ministerio del Interior</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CO" sz="2000" b="1" i="0" u="none" strike="noStrike" kern="1200" cap="none" spc="0" normalizeH="0" baseline="0" noProof="0" dirty="0">
                <a:ln>
                  <a:noFill/>
                </a:ln>
                <a:solidFill>
                  <a:srgbClr val="002060"/>
                </a:solidFill>
                <a:effectLst/>
                <a:uLnTx/>
                <a:uFillTx/>
                <a:latin typeface="Calibri"/>
                <a:ea typeface="+mn-ea"/>
                <a:cs typeface="+mn-cs"/>
              </a:rPr>
              <a:t>Procesos Consultivos</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CO" sz="3200" b="1" i="0" u="none" strike="noStrike" kern="1200" cap="none" spc="0" normalizeH="0" baseline="0" noProof="0" dirty="0">
                <a:ln>
                  <a:noFill/>
                </a:ln>
                <a:solidFill>
                  <a:srgbClr val="002060"/>
                </a:solidFill>
                <a:effectLst/>
                <a:uLnTx/>
                <a:uFillTx/>
                <a:latin typeface="Calibri"/>
                <a:ea typeface="+mn-ea"/>
                <a:cs typeface="+mn-cs"/>
              </a:rPr>
              <a:t>$1.510.000.000</a:t>
            </a:r>
          </a:p>
        </p:txBody>
      </p:sp>
      <p:sp>
        <p:nvSpPr>
          <p:cNvPr id="44" name="CuadroTexto 43">
            <a:extLst>
              <a:ext uri="{FF2B5EF4-FFF2-40B4-BE49-F238E27FC236}">
                <a16:creationId xmlns:a16="http://schemas.microsoft.com/office/drawing/2014/main" id="{46BDC4D2-4C03-4A03-904C-2DB74CC23CC5}"/>
              </a:ext>
            </a:extLst>
          </p:cNvPr>
          <p:cNvSpPr txBox="1"/>
          <p:nvPr/>
        </p:nvSpPr>
        <p:spPr>
          <a:xfrm>
            <a:off x="138723" y="1187150"/>
            <a:ext cx="3976077" cy="1261884"/>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CO" sz="4400" b="1" i="0" u="none" strike="noStrike" kern="1200" cap="none" spc="0" normalizeH="0" baseline="0" noProof="0" dirty="0">
                <a:ln>
                  <a:noFill/>
                </a:ln>
                <a:solidFill>
                  <a:srgbClr val="002060"/>
                </a:solidFill>
                <a:effectLst/>
                <a:uLnTx/>
                <a:uFillTx/>
                <a:latin typeface="Calibri"/>
                <a:ea typeface="+mn-ea"/>
                <a:cs typeface="+mn-cs"/>
              </a:rPr>
              <a:t>DAPRE</a:t>
            </a:r>
            <a:endParaRPr kumimoji="0" lang="es-CO" sz="2000" b="1" i="0" u="none" strike="noStrike" kern="1200" cap="none" spc="0" normalizeH="0" baseline="0" noProof="0" dirty="0">
              <a:ln>
                <a:noFill/>
              </a:ln>
              <a:solidFill>
                <a:srgbClr val="002060"/>
              </a:solidFill>
              <a:effectLst/>
              <a:uLnTx/>
              <a:uFillTx/>
              <a:latin typeface="Calibri"/>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CO" sz="3200" b="1" i="0" u="none" strike="noStrike" kern="1200" cap="none" spc="0" normalizeH="0" baseline="0" noProof="0" dirty="0">
                <a:ln>
                  <a:noFill/>
                </a:ln>
                <a:solidFill>
                  <a:srgbClr val="002060"/>
                </a:solidFill>
                <a:effectLst/>
                <a:uLnTx/>
                <a:uFillTx/>
                <a:latin typeface="Calibri"/>
                <a:ea typeface="+mn-ea"/>
                <a:cs typeface="+mn-cs"/>
              </a:rPr>
              <a:t>$5.565.957.743</a:t>
            </a:r>
          </a:p>
        </p:txBody>
      </p:sp>
      <p:sp>
        <p:nvSpPr>
          <p:cNvPr id="14" name="Flecha: hacia abajo 13">
            <a:extLst>
              <a:ext uri="{FF2B5EF4-FFF2-40B4-BE49-F238E27FC236}">
                <a16:creationId xmlns:a16="http://schemas.microsoft.com/office/drawing/2014/main" id="{AD33EB01-2A72-44CB-8E1A-48F6AFDA3D97}"/>
              </a:ext>
            </a:extLst>
          </p:cNvPr>
          <p:cNvSpPr/>
          <p:nvPr/>
        </p:nvSpPr>
        <p:spPr>
          <a:xfrm rot="8949607">
            <a:off x="2400468" y="2449254"/>
            <a:ext cx="569114" cy="746448"/>
          </a:xfrm>
          <a:prstGeom prst="downArrow">
            <a:avLst/>
          </a:prstGeom>
          <a:solidFill>
            <a:srgbClr val="00206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white"/>
              </a:solidFill>
              <a:effectLst/>
              <a:uLnTx/>
              <a:uFillTx/>
              <a:latin typeface="Calibri"/>
              <a:ea typeface="+mn-ea"/>
              <a:cs typeface="+mn-cs"/>
            </a:endParaRPr>
          </a:p>
        </p:txBody>
      </p:sp>
      <p:sp>
        <p:nvSpPr>
          <p:cNvPr id="48" name="Flecha: hacia abajo 47">
            <a:extLst>
              <a:ext uri="{FF2B5EF4-FFF2-40B4-BE49-F238E27FC236}">
                <a16:creationId xmlns:a16="http://schemas.microsoft.com/office/drawing/2014/main" id="{A4056EBC-0FDC-469D-A765-0B188A8555C3}"/>
              </a:ext>
            </a:extLst>
          </p:cNvPr>
          <p:cNvSpPr/>
          <p:nvPr/>
        </p:nvSpPr>
        <p:spPr>
          <a:xfrm rot="13171569">
            <a:off x="9274282" y="2417060"/>
            <a:ext cx="569114" cy="748974"/>
          </a:xfrm>
          <a:prstGeom prst="downArrow">
            <a:avLst/>
          </a:prstGeom>
          <a:solidFill>
            <a:srgbClr val="00206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white"/>
              </a:solidFill>
              <a:effectLst/>
              <a:uLnTx/>
              <a:uFillTx/>
              <a:latin typeface="Calibri"/>
              <a:ea typeface="+mn-ea"/>
              <a:cs typeface="+mn-cs"/>
            </a:endParaRPr>
          </a:p>
        </p:txBody>
      </p:sp>
      <p:sp>
        <p:nvSpPr>
          <p:cNvPr id="50" name="Flecha: hacia abajo 49">
            <a:extLst>
              <a:ext uri="{FF2B5EF4-FFF2-40B4-BE49-F238E27FC236}">
                <a16:creationId xmlns:a16="http://schemas.microsoft.com/office/drawing/2014/main" id="{3B1F4254-3535-45E7-A432-4E22D9F9B541}"/>
              </a:ext>
            </a:extLst>
          </p:cNvPr>
          <p:cNvSpPr/>
          <p:nvPr/>
        </p:nvSpPr>
        <p:spPr>
          <a:xfrm>
            <a:off x="5611129" y="4279836"/>
            <a:ext cx="569114" cy="746448"/>
          </a:xfrm>
          <a:prstGeom prst="downArrow">
            <a:avLst/>
          </a:prstGeom>
          <a:solidFill>
            <a:srgbClr val="00206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40275867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002B996-A20E-48BD-A779-162764687BD2}"/>
              </a:ext>
            </a:extLst>
          </p:cNvPr>
          <p:cNvSpPr>
            <a:spLocks noGrp="1"/>
          </p:cNvSpPr>
          <p:nvPr>
            <p:ph type="title"/>
          </p:nvPr>
        </p:nvSpPr>
        <p:spPr>
          <a:xfrm>
            <a:off x="2766742" y="205163"/>
            <a:ext cx="4802900" cy="648355"/>
          </a:xfrm>
          <a:ln>
            <a:noFill/>
          </a:ln>
        </p:spPr>
        <p:style>
          <a:lnRef idx="2">
            <a:schemeClr val="accent1"/>
          </a:lnRef>
          <a:fillRef idx="1">
            <a:schemeClr val="lt1"/>
          </a:fillRef>
          <a:effectRef idx="0">
            <a:schemeClr val="accent1"/>
          </a:effectRef>
          <a:fontRef idx="minor">
            <a:schemeClr val="dk1"/>
          </a:fontRef>
        </p:style>
        <p:txBody>
          <a:bodyPr>
            <a:noAutofit/>
          </a:bodyPr>
          <a:lstStyle/>
          <a:p>
            <a:pPr algn="r"/>
            <a:r>
              <a:rPr lang="es-ES" sz="2400" b="1" dirty="0">
                <a:solidFill>
                  <a:srgbClr val="000A8B"/>
                </a:solidFill>
                <a:effectLst>
                  <a:outerShdw blurRad="38100" dist="38100" dir="2700000" algn="tl">
                    <a:srgbClr val="000000">
                      <a:alpha val="43137"/>
                    </a:srgbClr>
                  </a:outerShdw>
                </a:effectLst>
                <a:latin typeface="Rockwell" panose="02060603020205020403" pitchFamily="18" charset="0"/>
              </a:rPr>
              <a:t>1. TRANSFERENCIA DE </a:t>
            </a:r>
            <a:br>
              <a:rPr lang="es-ES" sz="2400" b="1" dirty="0">
                <a:solidFill>
                  <a:srgbClr val="000A8B"/>
                </a:solidFill>
                <a:effectLst>
                  <a:outerShdw blurRad="38100" dist="38100" dir="2700000" algn="tl">
                    <a:srgbClr val="000000">
                      <a:alpha val="43137"/>
                    </a:srgbClr>
                  </a:outerShdw>
                </a:effectLst>
                <a:latin typeface="Rockwell" panose="02060603020205020403" pitchFamily="18" charset="0"/>
              </a:rPr>
            </a:br>
            <a:r>
              <a:rPr lang="es-ES" sz="2400" b="1" dirty="0">
                <a:solidFill>
                  <a:srgbClr val="000A8B"/>
                </a:solidFill>
                <a:effectLst>
                  <a:outerShdw blurRad="38100" dist="38100" dir="2700000" algn="tl">
                    <a:srgbClr val="000000">
                      <a:alpha val="43137"/>
                    </a:srgbClr>
                  </a:outerShdw>
                </a:effectLst>
                <a:latin typeface="Rockwell" panose="02060603020205020403" pitchFamily="18" charset="0"/>
              </a:rPr>
              <a:t>PREDIOS PARA VIS</a:t>
            </a:r>
            <a:endParaRPr lang="es-CO" sz="2400" b="1" dirty="0">
              <a:solidFill>
                <a:srgbClr val="000A8B"/>
              </a:solidFill>
              <a:effectLst>
                <a:outerShdw blurRad="38100" dist="38100" dir="2700000" algn="tl">
                  <a:srgbClr val="000000">
                    <a:alpha val="43137"/>
                  </a:srgbClr>
                </a:outerShdw>
              </a:effectLst>
              <a:latin typeface="Rockwell" panose="02060603020205020403" pitchFamily="18" charset="0"/>
            </a:endParaRPr>
          </a:p>
        </p:txBody>
      </p:sp>
      <p:sp>
        <p:nvSpPr>
          <p:cNvPr id="6" name="Rectángulo 5">
            <a:extLst>
              <a:ext uri="{FF2B5EF4-FFF2-40B4-BE49-F238E27FC236}">
                <a16:creationId xmlns:a16="http://schemas.microsoft.com/office/drawing/2014/main" id="{62294D58-910B-4849-9FC1-A02B12F43AE2}"/>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7" name="CuadroTexto 6">
            <a:extLst>
              <a:ext uri="{FF2B5EF4-FFF2-40B4-BE49-F238E27FC236}">
                <a16:creationId xmlns:a16="http://schemas.microsoft.com/office/drawing/2014/main" id="{E238F705-860E-43A4-9B7F-32EF6CAEA325}"/>
              </a:ext>
            </a:extLst>
          </p:cNvPr>
          <p:cNvSpPr txBox="1"/>
          <p:nvPr/>
        </p:nvSpPr>
        <p:spPr>
          <a:xfrm>
            <a:off x="7235190" y="6520419"/>
            <a:ext cx="4578984" cy="307777"/>
          </a:xfrm>
          <a:prstGeom prst="rect">
            <a:avLst/>
          </a:prstGeom>
          <a:noFill/>
        </p:spPr>
        <p:txBody>
          <a:bodyPr wrap="square" rtlCol="0">
            <a:spAutoFit/>
          </a:bodyPr>
          <a:lstStyle/>
          <a:p>
            <a:pPr algn="r"/>
            <a:r>
              <a:rPr lang="es-ES" sz="1400" dirty="0">
                <a:solidFill>
                  <a:srgbClr val="A9A8A9"/>
                </a:solidFill>
                <a:latin typeface="Lato Regular"/>
                <a:cs typeface="Lato Regular"/>
              </a:rPr>
              <a:t>Presidencia</a:t>
            </a:r>
          </a:p>
        </p:txBody>
      </p:sp>
      <p:pic>
        <p:nvPicPr>
          <p:cNvPr id="12" name="Imagen 11">
            <a:extLst>
              <a:ext uri="{FF2B5EF4-FFF2-40B4-BE49-F238E27FC236}">
                <a16:creationId xmlns:a16="http://schemas.microsoft.com/office/drawing/2014/main" id="{C344E8DB-7610-44F1-A8A2-4286A6FC586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0634" y="160205"/>
            <a:ext cx="2446108" cy="1063210"/>
          </a:xfrm>
          <a:prstGeom prst="rect">
            <a:avLst/>
          </a:prstGeom>
        </p:spPr>
      </p:pic>
      <p:pic>
        <p:nvPicPr>
          <p:cNvPr id="13" name="Imagen 12">
            <a:extLst>
              <a:ext uri="{FF2B5EF4-FFF2-40B4-BE49-F238E27FC236}">
                <a16:creationId xmlns:a16="http://schemas.microsoft.com/office/drawing/2014/main" id="{72A9A2FC-C92B-4852-B4D2-C299716C7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21006" y="172789"/>
            <a:ext cx="4150360" cy="713105"/>
          </a:xfrm>
          <a:prstGeom prst="rect">
            <a:avLst/>
          </a:prstGeom>
        </p:spPr>
      </p:pic>
      <p:sp>
        <p:nvSpPr>
          <p:cNvPr id="8" name="CuadroTexto 7">
            <a:extLst>
              <a:ext uri="{FF2B5EF4-FFF2-40B4-BE49-F238E27FC236}">
                <a16:creationId xmlns:a16="http://schemas.microsoft.com/office/drawing/2014/main" id="{BC5472AE-7726-4D9F-9343-5454B2FF13FC}"/>
              </a:ext>
            </a:extLst>
          </p:cNvPr>
          <p:cNvSpPr txBox="1"/>
          <p:nvPr/>
        </p:nvSpPr>
        <p:spPr>
          <a:xfrm>
            <a:off x="1998463" y="884861"/>
            <a:ext cx="5571179" cy="338554"/>
          </a:xfrm>
          <a:prstGeom prst="rect">
            <a:avLst/>
          </a:prstGeom>
          <a:noFill/>
        </p:spPr>
        <p:txBody>
          <a:bodyPr wrap="square">
            <a:spAutoFit/>
          </a:bodyPr>
          <a:lstStyle/>
          <a:p>
            <a:pPr algn="r"/>
            <a:r>
              <a:rPr lang="es-ES" sz="1600" dirty="0">
                <a:latin typeface="Rockwell" panose="02060603020205020403" pitchFamily="18" charset="0"/>
              </a:rPr>
              <a:t>Artículo 41 Ley 1537 de 2012</a:t>
            </a:r>
            <a:endParaRPr lang="es-CO" sz="1600" dirty="0"/>
          </a:p>
        </p:txBody>
      </p:sp>
      <p:pic>
        <p:nvPicPr>
          <p:cNvPr id="9" name="Imagen 8">
            <a:extLst>
              <a:ext uri="{FF2B5EF4-FFF2-40B4-BE49-F238E27FC236}">
                <a16:creationId xmlns:a16="http://schemas.microsoft.com/office/drawing/2014/main" id="{C7456093-6ADD-4821-80F9-931159946256}"/>
              </a:ext>
            </a:extLst>
          </p:cNvPr>
          <p:cNvPicPr>
            <a:picLocks noChangeAspect="1"/>
          </p:cNvPicPr>
          <p:nvPr/>
        </p:nvPicPr>
        <p:blipFill>
          <a:blip r:embed="rId4"/>
          <a:stretch>
            <a:fillRect/>
          </a:stretch>
        </p:blipFill>
        <p:spPr>
          <a:xfrm>
            <a:off x="5831608" y="1757241"/>
            <a:ext cx="5571179" cy="2727296"/>
          </a:xfrm>
          <a:prstGeom prst="rect">
            <a:avLst/>
          </a:prstGeom>
        </p:spPr>
      </p:pic>
      <p:pic>
        <p:nvPicPr>
          <p:cNvPr id="10" name="Imagen 9">
            <a:extLst>
              <a:ext uri="{FF2B5EF4-FFF2-40B4-BE49-F238E27FC236}">
                <a16:creationId xmlns:a16="http://schemas.microsoft.com/office/drawing/2014/main" id="{9D68B82D-48D0-41FE-B931-C73C40ADF7F0}"/>
              </a:ext>
            </a:extLst>
          </p:cNvPr>
          <p:cNvPicPr>
            <a:picLocks noChangeAspect="1"/>
          </p:cNvPicPr>
          <p:nvPr/>
        </p:nvPicPr>
        <p:blipFill rotWithShape="1">
          <a:blip r:embed="rId5"/>
          <a:srcRect t="18722" r="1967" b="17848"/>
          <a:stretch/>
        </p:blipFill>
        <p:spPr>
          <a:xfrm>
            <a:off x="5751532" y="4027730"/>
            <a:ext cx="5976642" cy="2175249"/>
          </a:xfrm>
          <a:prstGeom prst="rect">
            <a:avLst/>
          </a:prstGeom>
        </p:spPr>
      </p:pic>
      <p:pic>
        <p:nvPicPr>
          <p:cNvPr id="14" name="Imagen 13">
            <a:extLst>
              <a:ext uri="{FF2B5EF4-FFF2-40B4-BE49-F238E27FC236}">
                <a16:creationId xmlns:a16="http://schemas.microsoft.com/office/drawing/2014/main" id="{ED688F3E-5DF8-4C7D-A707-D4511EACA374}"/>
              </a:ext>
            </a:extLst>
          </p:cNvPr>
          <p:cNvPicPr>
            <a:picLocks noChangeAspect="1"/>
          </p:cNvPicPr>
          <p:nvPr/>
        </p:nvPicPr>
        <p:blipFill rotWithShape="1">
          <a:blip r:embed="rId6"/>
          <a:srcRect t="18843" b="16338"/>
          <a:stretch/>
        </p:blipFill>
        <p:spPr>
          <a:xfrm>
            <a:off x="289002" y="2413168"/>
            <a:ext cx="5423953" cy="2492787"/>
          </a:xfrm>
          <a:prstGeom prst="rect">
            <a:avLst/>
          </a:prstGeom>
        </p:spPr>
      </p:pic>
      <p:pic>
        <p:nvPicPr>
          <p:cNvPr id="15" name="Imagen 14">
            <a:extLst>
              <a:ext uri="{FF2B5EF4-FFF2-40B4-BE49-F238E27FC236}">
                <a16:creationId xmlns:a16="http://schemas.microsoft.com/office/drawing/2014/main" id="{F9BDF750-8091-4A7B-86DF-86ED2EF2A22B}"/>
              </a:ext>
            </a:extLst>
          </p:cNvPr>
          <p:cNvPicPr>
            <a:picLocks noChangeAspect="1"/>
          </p:cNvPicPr>
          <p:nvPr/>
        </p:nvPicPr>
        <p:blipFill>
          <a:blip r:embed="rId4"/>
          <a:stretch>
            <a:fillRect/>
          </a:stretch>
        </p:blipFill>
        <p:spPr>
          <a:xfrm>
            <a:off x="5712954" y="1387343"/>
            <a:ext cx="6101219" cy="2890753"/>
          </a:xfrm>
          <a:prstGeom prst="rect">
            <a:avLst/>
          </a:prstGeom>
        </p:spPr>
      </p:pic>
    </p:spTree>
    <p:extLst>
      <p:ext uri="{BB962C8B-B14F-4D97-AF65-F5344CB8AC3E}">
        <p14:creationId xmlns:p14="http://schemas.microsoft.com/office/powerpoint/2010/main" val="125425051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5">
            <a:extLst>
              <a:ext uri="{FF2B5EF4-FFF2-40B4-BE49-F238E27FC236}">
                <a16:creationId xmlns:a16="http://schemas.microsoft.com/office/drawing/2014/main" id="{62294D58-910B-4849-9FC1-A02B12F43AE2}"/>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7" name="CuadroTexto 6">
            <a:extLst>
              <a:ext uri="{FF2B5EF4-FFF2-40B4-BE49-F238E27FC236}">
                <a16:creationId xmlns:a16="http://schemas.microsoft.com/office/drawing/2014/main" id="{E238F705-860E-43A4-9B7F-32EF6CAEA325}"/>
              </a:ext>
            </a:extLst>
          </p:cNvPr>
          <p:cNvSpPr txBox="1"/>
          <p:nvPr/>
        </p:nvSpPr>
        <p:spPr>
          <a:xfrm>
            <a:off x="7235190" y="6520419"/>
            <a:ext cx="4578984" cy="307777"/>
          </a:xfrm>
          <a:prstGeom prst="rect">
            <a:avLst/>
          </a:prstGeom>
          <a:noFill/>
        </p:spPr>
        <p:txBody>
          <a:bodyPr wrap="square" rtlCol="0">
            <a:spAutoFit/>
          </a:bodyPr>
          <a:lstStyle/>
          <a:p>
            <a:pPr algn="r"/>
            <a:r>
              <a:rPr lang="es-ES" sz="1400" dirty="0">
                <a:solidFill>
                  <a:srgbClr val="A9A8A9"/>
                </a:solidFill>
                <a:latin typeface="Lato Regular"/>
                <a:cs typeface="Lato Regular"/>
              </a:rPr>
              <a:t>Presidencia</a:t>
            </a:r>
          </a:p>
        </p:txBody>
      </p:sp>
      <p:pic>
        <p:nvPicPr>
          <p:cNvPr id="12" name="Imagen 11">
            <a:extLst>
              <a:ext uri="{FF2B5EF4-FFF2-40B4-BE49-F238E27FC236}">
                <a16:creationId xmlns:a16="http://schemas.microsoft.com/office/drawing/2014/main" id="{C344E8DB-7610-44F1-A8A2-4286A6FC586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0634" y="160205"/>
            <a:ext cx="2446108" cy="1063210"/>
          </a:xfrm>
          <a:prstGeom prst="rect">
            <a:avLst/>
          </a:prstGeom>
        </p:spPr>
      </p:pic>
      <p:pic>
        <p:nvPicPr>
          <p:cNvPr id="13" name="Imagen 12">
            <a:extLst>
              <a:ext uri="{FF2B5EF4-FFF2-40B4-BE49-F238E27FC236}">
                <a16:creationId xmlns:a16="http://schemas.microsoft.com/office/drawing/2014/main" id="{72A9A2FC-C92B-4852-B4D2-C299716C7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55888" y="172789"/>
            <a:ext cx="4015477" cy="713105"/>
          </a:xfrm>
          <a:prstGeom prst="rect">
            <a:avLst/>
          </a:prstGeom>
        </p:spPr>
      </p:pic>
      <p:sp>
        <p:nvSpPr>
          <p:cNvPr id="8" name="CuadroTexto 7">
            <a:extLst>
              <a:ext uri="{FF2B5EF4-FFF2-40B4-BE49-F238E27FC236}">
                <a16:creationId xmlns:a16="http://schemas.microsoft.com/office/drawing/2014/main" id="{BC5472AE-7726-4D9F-9343-5454B2FF13FC}"/>
              </a:ext>
            </a:extLst>
          </p:cNvPr>
          <p:cNvSpPr txBox="1"/>
          <p:nvPr/>
        </p:nvSpPr>
        <p:spPr>
          <a:xfrm>
            <a:off x="319001" y="1825112"/>
            <a:ext cx="7135243" cy="1077218"/>
          </a:xfrm>
          <a:prstGeom prst="rect">
            <a:avLst/>
          </a:prstGeom>
          <a:noFill/>
        </p:spPr>
        <p:txBody>
          <a:bodyPr wrap="square">
            <a:spAutoFit/>
          </a:bodyPr>
          <a:lstStyle/>
          <a:p>
            <a:r>
              <a:rPr lang="es-ES" sz="3200" b="1" dirty="0">
                <a:solidFill>
                  <a:srgbClr val="000A8B"/>
                </a:solidFill>
                <a:latin typeface="Rockwell" panose="02060603020205020403" pitchFamily="18" charset="0"/>
              </a:rPr>
              <a:t>CASA DE LA MUJER </a:t>
            </a:r>
          </a:p>
          <a:p>
            <a:r>
              <a:rPr lang="es-ES" sz="3200" b="1" dirty="0">
                <a:solidFill>
                  <a:srgbClr val="000A8B"/>
                </a:solidFill>
                <a:latin typeface="Rockwell" panose="02060603020205020403" pitchFamily="18" charset="0"/>
              </a:rPr>
              <a:t>EMPODERADA</a:t>
            </a:r>
            <a:endParaRPr lang="es-CO" sz="4000" b="1" dirty="0">
              <a:solidFill>
                <a:srgbClr val="000A8B"/>
              </a:solidFill>
            </a:endParaRPr>
          </a:p>
        </p:txBody>
      </p:sp>
      <p:sp>
        <p:nvSpPr>
          <p:cNvPr id="9" name="CuadroTexto 8">
            <a:extLst>
              <a:ext uri="{FF2B5EF4-FFF2-40B4-BE49-F238E27FC236}">
                <a16:creationId xmlns:a16="http://schemas.microsoft.com/office/drawing/2014/main" id="{A277B948-0EA2-4B67-AE17-2D7A28CBC2DA}"/>
              </a:ext>
            </a:extLst>
          </p:cNvPr>
          <p:cNvSpPr txBox="1"/>
          <p:nvPr/>
        </p:nvSpPr>
        <p:spPr>
          <a:xfrm>
            <a:off x="360358" y="3056785"/>
            <a:ext cx="5378414" cy="2677656"/>
          </a:xfrm>
          <a:prstGeom prst="rect">
            <a:avLst/>
          </a:prstGeom>
          <a:noFill/>
        </p:spPr>
        <p:txBody>
          <a:bodyPr wrap="square">
            <a:spAutoFit/>
          </a:bodyPr>
          <a:lstStyle/>
          <a:p>
            <a:r>
              <a:rPr lang="es-ES" sz="2400" dirty="0">
                <a:latin typeface="Rockwell" panose="02060603020205020403" pitchFamily="18" charset="0"/>
              </a:rPr>
              <a:t>Bajo el liderazgo de la Vicepresidencia de la República, se han destinado alrededor de 10 inmuebles para el empoderamiento, autonomía económica y protección de los derechos de las mujeres en el país </a:t>
            </a:r>
            <a:endParaRPr lang="es-CO" sz="2400" dirty="0"/>
          </a:p>
        </p:txBody>
      </p:sp>
      <p:pic>
        <p:nvPicPr>
          <p:cNvPr id="3074" name="Picture 2" descr="Estos son los beneficios que traerá para las tolimenses la Casa de la Mujer  Empoderada | ELOLFATO.COM - Noticias de Ibagué y Tolima">
            <a:extLst>
              <a:ext uri="{FF2B5EF4-FFF2-40B4-BE49-F238E27FC236}">
                <a16:creationId xmlns:a16="http://schemas.microsoft.com/office/drawing/2014/main" id="{E2BB153B-5CAA-4E55-BBDC-A1DD0340E66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05978" y="1825112"/>
            <a:ext cx="2619375" cy="1727423"/>
          </a:xfrm>
          <a:prstGeom prst="rect">
            <a:avLst/>
          </a:prstGeom>
          <a:noFill/>
          <a:extLst>
            <a:ext uri="{909E8E84-426E-40DD-AFC4-6F175D3DCCD1}">
              <a14:hiddenFill xmlns:a14="http://schemas.microsoft.com/office/drawing/2010/main">
                <a:solidFill>
                  <a:srgbClr val="FFFFFF"/>
                </a:solidFill>
              </a14:hiddenFill>
            </a:ext>
          </a:extLst>
        </p:spPr>
      </p:pic>
      <p:pic>
        <p:nvPicPr>
          <p:cNvPr id="3" name="Imagen 2">
            <a:extLst>
              <a:ext uri="{FF2B5EF4-FFF2-40B4-BE49-F238E27FC236}">
                <a16:creationId xmlns:a16="http://schemas.microsoft.com/office/drawing/2014/main" id="{C37BB43D-7C00-45F8-B116-65FBCA52074C}"/>
              </a:ext>
            </a:extLst>
          </p:cNvPr>
          <p:cNvPicPr>
            <a:picLocks noChangeAspect="1"/>
          </p:cNvPicPr>
          <p:nvPr/>
        </p:nvPicPr>
        <p:blipFill>
          <a:blip r:embed="rId5"/>
          <a:stretch>
            <a:fillRect/>
          </a:stretch>
        </p:blipFill>
        <p:spPr>
          <a:xfrm>
            <a:off x="6305978" y="3816187"/>
            <a:ext cx="2584575" cy="1796383"/>
          </a:xfrm>
          <a:prstGeom prst="rect">
            <a:avLst/>
          </a:prstGeom>
        </p:spPr>
      </p:pic>
      <p:pic>
        <p:nvPicPr>
          <p:cNvPr id="4" name="Imagen 3">
            <a:extLst>
              <a:ext uri="{FF2B5EF4-FFF2-40B4-BE49-F238E27FC236}">
                <a16:creationId xmlns:a16="http://schemas.microsoft.com/office/drawing/2014/main" id="{4B486A60-A375-49D6-A1D8-55DE09DB0014}"/>
              </a:ext>
            </a:extLst>
          </p:cNvPr>
          <p:cNvPicPr>
            <a:picLocks noChangeAspect="1"/>
          </p:cNvPicPr>
          <p:nvPr/>
        </p:nvPicPr>
        <p:blipFill>
          <a:blip r:embed="rId6"/>
          <a:stretch>
            <a:fillRect/>
          </a:stretch>
        </p:blipFill>
        <p:spPr>
          <a:xfrm>
            <a:off x="9029354" y="1809461"/>
            <a:ext cx="2619375" cy="1743075"/>
          </a:xfrm>
          <a:prstGeom prst="rect">
            <a:avLst/>
          </a:prstGeom>
        </p:spPr>
      </p:pic>
      <p:pic>
        <p:nvPicPr>
          <p:cNvPr id="5" name="Imagen 4">
            <a:extLst>
              <a:ext uri="{FF2B5EF4-FFF2-40B4-BE49-F238E27FC236}">
                <a16:creationId xmlns:a16="http://schemas.microsoft.com/office/drawing/2014/main" id="{F66BF8D6-52F7-497E-9BCD-07021BB2CA35}"/>
              </a:ext>
            </a:extLst>
          </p:cNvPr>
          <p:cNvPicPr>
            <a:picLocks noChangeAspect="1"/>
          </p:cNvPicPr>
          <p:nvPr/>
        </p:nvPicPr>
        <p:blipFill>
          <a:blip r:embed="rId7"/>
          <a:stretch>
            <a:fillRect/>
          </a:stretch>
        </p:blipFill>
        <p:spPr>
          <a:xfrm>
            <a:off x="9029354" y="3816187"/>
            <a:ext cx="2619375" cy="1796383"/>
          </a:xfrm>
          <a:prstGeom prst="rect">
            <a:avLst/>
          </a:prstGeom>
        </p:spPr>
      </p:pic>
      <p:sp>
        <p:nvSpPr>
          <p:cNvPr id="14" name="Título 1">
            <a:extLst>
              <a:ext uri="{FF2B5EF4-FFF2-40B4-BE49-F238E27FC236}">
                <a16:creationId xmlns:a16="http://schemas.microsoft.com/office/drawing/2014/main" id="{7FF8FEE6-A731-400B-88D5-FC0DDB29E7CC}"/>
              </a:ext>
            </a:extLst>
          </p:cNvPr>
          <p:cNvSpPr txBox="1">
            <a:spLocks/>
          </p:cNvSpPr>
          <p:nvPr/>
        </p:nvSpPr>
        <p:spPr>
          <a:xfrm>
            <a:off x="2766742" y="98458"/>
            <a:ext cx="4991370" cy="648355"/>
          </a:xfrm>
          <a:prstGeom prst="rect">
            <a:avLst/>
          </a:prstGeom>
          <a:ln w="25400" cap="flat" cmpd="sng" algn="ctr">
            <a:noFill/>
            <a:prstDash val="solid"/>
          </a:ln>
        </p:spPr>
        <p:style>
          <a:lnRef idx="2">
            <a:schemeClr val="accent1"/>
          </a:lnRef>
          <a:fillRef idx="1">
            <a:schemeClr val="lt1"/>
          </a:fillRef>
          <a:effectRef idx="0">
            <a:schemeClr val="accent1"/>
          </a:effectRef>
          <a:fontRef idx="minor">
            <a:schemeClr val="dk1"/>
          </a:fontRef>
        </p:style>
        <p:txBody>
          <a:bodyPr vert="horz" lIns="91440" tIns="45720" rIns="91440" bIns="45720" rtlCol="0" anchor="ctr">
            <a:noAutofit/>
          </a:bodyPr>
          <a:lstStyle>
            <a:lvl1pPr algn="ctr" defTabSz="457200" rtl="0" eaLnBrk="1" latinLnBrk="0" hangingPunct="1">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algn="r"/>
            <a:r>
              <a:rPr lang="es-ES" sz="2400" b="1" dirty="0">
                <a:solidFill>
                  <a:srgbClr val="000A8B"/>
                </a:solidFill>
                <a:effectLst>
                  <a:outerShdw blurRad="38100" dist="38100" dir="2700000" algn="tl">
                    <a:srgbClr val="000000">
                      <a:alpha val="43137"/>
                    </a:srgbClr>
                  </a:outerShdw>
                </a:effectLst>
                <a:latin typeface="Rockwell" panose="02060603020205020403" pitchFamily="18" charset="0"/>
              </a:rPr>
              <a:t>2. DESTINACIÓN</a:t>
            </a:r>
            <a:r>
              <a:rPr lang="es-ES" sz="3600" b="1" dirty="0">
                <a:solidFill>
                  <a:srgbClr val="000A8B"/>
                </a:solidFill>
                <a:effectLst>
                  <a:outerShdw blurRad="38100" dist="38100" dir="2700000" algn="tl">
                    <a:srgbClr val="000000">
                      <a:alpha val="43137"/>
                    </a:srgbClr>
                  </a:outerShdw>
                </a:effectLst>
                <a:latin typeface="Rockwell" panose="02060603020205020403" pitchFamily="18" charset="0"/>
              </a:rPr>
              <a:t> </a:t>
            </a:r>
            <a:r>
              <a:rPr lang="es-ES" sz="2400" b="1" dirty="0">
                <a:solidFill>
                  <a:srgbClr val="000A8B"/>
                </a:solidFill>
                <a:effectLst>
                  <a:outerShdw blurRad="38100" dist="38100" dir="2700000" algn="tl">
                    <a:srgbClr val="000000">
                      <a:alpha val="43137"/>
                    </a:srgbClr>
                  </a:outerShdw>
                </a:effectLst>
                <a:latin typeface="Rockwell" panose="02060603020205020403" pitchFamily="18" charset="0"/>
              </a:rPr>
              <a:t>PROVISIONAL</a:t>
            </a:r>
            <a:endParaRPr lang="es-CO" sz="2400" b="1" dirty="0">
              <a:solidFill>
                <a:srgbClr val="000A8B"/>
              </a:solidFill>
              <a:effectLst>
                <a:outerShdw blurRad="38100" dist="38100" dir="2700000" algn="tl">
                  <a:srgbClr val="000000">
                    <a:alpha val="43137"/>
                  </a:srgbClr>
                </a:outerShdw>
              </a:effectLst>
              <a:latin typeface="Rockwell" panose="02060603020205020403" pitchFamily="18" charset="0"/>
            </a:endParaRPr>
          </a:p>
        </p:txBody>
      </p:sp>
      <p:sp>
        <p:nvSpPr>
          <p:cNvPr id="15" name="CuadroTexto 14">
            <a:extLst>
              <a:ext uri="{FF2B5EF4-FFF2-40B4-BE49-F238E27FC236}">
                <a16:creationId xmlns:a16="http://schemas.microsoft.com/office/drawing/2014/main" id="{2D551521-12F2-4874-BB78-4BC2A2B833DC}"/>
              </a:ext>
            </a:extLst>
          </p:cNvPr>
          <p:cNvSpPr txBox="1"/>
          <p:nvPr/>
        </p:nvSpPr>
        <p:spPr>
          <a:xfrm>
            <a:off x="2766742" y="832146"/>
            <a:ext cx="4991370" cy="338554"/>
          </a:xfrm>
          <a:prstGeom prst="rect">
            <a:avLst/>
          </a:prstGeom>
          <a:noFill/>
        </p:spPr>
        <p:txBody>
          <a:bodyPr wrap="square">
            <a:spAutoFit/>
          </a:bodyPr>
          <a:lstStyle/>
          <a:p>
            <a:pPr algn="r"/>
            <a:r>
              <a:rPr lang="es-ES" sz="1600" dirty="0">
                <a:latin typeface="Rockwell" panose="02060603020205020403" pitchFamily="18" charset="0"/>
              </a:rPr>
              <a:t>Artículo 92 # 3 Ley 1708 de 2014</a:t>
            </a:r>
            <a:endParaRPr lang="es-CO" sz="1600" dirty="0"/>
          </a:p>
        </p:txBody>
      </p:sp>
    </p:spTree>
    <p:extLst>
      <p:ext uri="{BB962C8B-B14F-4D97-AF65-F5344CB8AC3E}">
        <p14:creationId xmlns:p14="http://schemas.microsoft.com/office/powerpoint/2010/main" val="373755423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002B996-A20E-48BD-A779-162764687BD2}"/>
              </a:ext>
            </a:extLst>
          </p:cNvPr>
          <p:cNvSpPr>
            <a:spLocks noGrp="1"/>
          </p:cNvSpPr>
          <p:nvPr>
            <p:ph type="title"/>
          </p:nvPr>
        </p:nvSpPr>
        <p:spPr>
          <a:xfrm>
            <a:off x="2766742" y="85328"/>
            <a:ext cx="4953447" cy="648355"/>
          </a:xfrm>
          <a:ln>
            <a:noFill/>
          </a:ln>
        </p:spPr>
        <p:style>
          <a:lnRef idx="2">
            <a:schemeClr val="accent1"/>
          </a:lnRef>
          <a:fillRef idx="1">
            <a:schemeClr val="lt1"/>
          </a:fillRef>
          <a:effectRef idx="0">
            <a:schemeClr val="accent1"/>
          </a:effectRef>
          <a:fontRef idx="minor">
            <a:schemeClr val="dk1"/>
          </a:fontRef>
        </p:style>
        <p:txBody>
          <a:bodyPr>
            <a:noAutofit/>
          </a:bodyPr>
          <a:lstStyle/>
          <a:p>
            <a:pPr algn="r"/>
            <a:r>
              <a:rPr lang="es-ES" sz="2400" b="1" dirty="0">
                <a:solidFill>
                  <a:srgbClr val="000A8B"/>
                </a:solidFill>
                <a:effectLst>
                  <a:outerShdw blurRad="38100" dist="38100" dir="2700000" algn="tl">
                    <a:srgbClr val="000000">
                      <a:alpha val="43137"/>
                    </a:srgbClr>
                  </a:outerShdw>
                </a:effectLst>
                <a:latin typeface="Rockwell" panose="02060603020205020403" pitchFamily="18" charset="0"/>
              </a:rPr>
              <a:t>3. CRUCE DE CUENTAS Y PAGO CON VIGENCIAS FUTURAS</a:t>
            </a:r>
            <a:endParaRPr lang="es-CO" sz="2400" b="1" dirty="0">
              <a:solidFill>
                <a:srgbClr val="000A8B"/>
              </a:solidFill>
              <a:effectLst>
                <a:outerShdw blurRad="38100" dist="38100" dir="2700000" algn="tl">
                  <a:srgbClr val="000000">
                    <a:alpha val="43137"/>
                  </a:srgbClr>
                </a:outerShdw>
              </a:effectLst>
              <a:latin typeface="Rockwell" panose="02060603020205020403" pitchFamily="18" charset="0"/>
            </a:endParaRPr>
          </a:p>
        </p:txBody>
      </p:sp>
      <p:sp>
        <p:nvSpPr>
          <p:cNvPr id="6" name="Rectángulo 5">
            <a:extLst>
              <a:ext uri="{FF2B5EF4-FFF2-40B4-BE49-F238E27FC236}">
                <a16:creationId xmlns:a16="http://schemas.microsoft.com/office/drawing/2014/main" id="{62294D58-910B-4849-9FC1-A02B12F43AE2}"/>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7" name="CuadroTexto 6">
            <a:extLst>
              <a:ext uri="{FF2B5EF4-FFF2-40B4-BE49-F238E27FC236}">
                <a16:creationId xmlns:a16="http://schemas.microsoft.com/office/drawing/2014/main" id="{E238F705-860E-43A4-9B7F-32EF6CAEA325}"/>
              </a:ext>
            </a:extLst>
          </p:cNvPr>
          <p:cNvSpPr txBox="1"/>
          <p:nvPr/>
        </p:nvSpPr>
        <p:spPr>
          <a:xfrm>
            <a:off x="7235190" y="6520419"/>
            <a:ext cx="4578984" cy="307777"/>
          </a:xfrm>
          <a:prstGeom prst="rect">
            <a:avLst/>
          </a:prstGeom>
          <a:noFill/>
        </p:spPr>
        <p:txBody>
          <a:bodyPr wrap="square" rtlCol="0">
            <a:spAutoFit/>
          </a:bodyPr>
          <a:lstStyle/>
          <a:p>
            <a:pPr algn="r"/>
            <a:r>
              <a:rPr lang="es-ES" sz="1400" dirty="0">
                <a:solidFill>
                  <a:srgbClr val="A9A8A9"/>
                </a:solidFill>
                <a:latin typeface="Lato Regular"/>
                <a:cs typeface="Lato Regular"/>
              </a:rPr>
              <a:t>Presidencia</a:t>
            </a:r>
          </a:p>
        </p:txBody>
      </p:sp>
      <p:pic>
        <p:nvPicPr>
          <p:cNvPr id="12" name="Imagen 11">
            <a:extLst>
              <a:ext uri="{FF2B5EF4-FFF2-40B4-BE49-F238E27FC236}">
                <a16:creationId xmlns:a16="http://schemas.microsoft.com/office/drawing/2014/main" id="{C344E8DB-7610-44F1-A8A2-4286A6FC586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0634" y="160205"/>
            <a:ext cx="2446108" cy="1063210"/>
          </a:xfrm>
          <a:prstGeom prst="rect">
            <a:avLst/>
          </a:prstGeom>
        </p:spPr>
      </p:pic>
      <p:pic>
        <p:nvPicPr>
          <p:cNvPr id="13" name="Imagen 12">
            <a:extLst>
              <a:ext uri="{FF2B5EF4-FFF2-40B4-BE49-F238E27FC236}">
                <a16:creationId xmlns:a16="http://schemas.microsoft.com/office/drawing/2014/main" id="{72A9A2FC-C92B-4852-B4D2-C299716C7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21006" y="172789"/>
            <a:ext cx="4150360" cy="713105"/>
          </a:xfrm>
          <a:prstGeom prst="rect">
            <a:avLst/>
          </a:prstGeom>
        </p:spPr>
      </p:pic>
      <p:sp>
        <p:nvSpPr>
          <p:cNvPr id="8" name="CuadroTexto 7">
            <a:extLst>
              <a:ext uri="{FF2B5EF4-FFF2-40B4-BE49-F238E27FC236}">
                <a16:creationId xmlns:a16="http://schemas.microsoft.com/office/drawing/2014/main" id="{BC5472AE-7726-4D9F-9343-5454B2FF13FC}"/>
              </a:ext>
            </a:extLst>
          </p:cNvPr>
          <p:cNvSpPr txBox="1"/>
          <p:nvPr/>
        </p:nvSpPr>
        <p:spPr>
          <a:xfrm>
            <a:off x="2149010" y="741230"/>
            <a:ext cx="5571179" cy="338554"/>
          </a:xfrm>
          <a:prstGeom prst="rect">
            <a:avLst/>
          </a:prstGeom>
          <a:noFill/>
        </p:spPr>
        <p:txBody>
          <a:bodyPr wrap="square">
            <a:spAutoFit/>
          </a:bodyPr>
          <a:lstStyle/>
          <a:p>
            <a:pPr algn="r"/>
            <a:r>
              <a:rPr lang="es-ES" sz="1600" dirty="0">
                <a:latin typeface="Rockwell" panose="02060603020205020403" pitchFamily="18" charset="0"/>
              </a:rPr>
              <a:t>Artículo 125 Ley 2063 de 2020</a:t>
            </a:r>
            <a:endParaRPr lang="es-CO" sz="1600" dirty="0"/>
          </a:p>
        </p:txBody>
      </p:sp>
      <p:sp>
        <p:nvSpPr>
          <p:cNvPr id="9" name="CuadroTexto 8">
            <a:extLst>
              <a:ext uri="{FF2B5EF4-FFF2-40B4-BE49-F238E27FC236}">
                <a16:creationId xmlns:a16="http://schemas.microsoft.com/office/drawing/2014/main" id="{29478EC8-F334-4DA5-8195-5E11D8BD47B1}"/>
              </a:ext>
            </a:extLst>
          </p:cNvPr>
          <p:cNvSpPr txBox="1"/>
          <p:nvPr/>
        </p:nvSpPr>
        <p:spPr>
          <a:xfrm>
            <a:off x="377826" y="1915220"/>
            <a:ext cx="3844317" cy="369332"/>
          </a:xfrm>
          <a:prstGeom prst="rect">
            <a:avLst/>
          </a:prstGeom>
          <a:noFill/>
        </p:spPr>
        <p:txBody>
          <a:bodyPr wrap="square">
            <a:spAutoFit/>
          </a:bodyPr>
          <a:lstStyle/>
          <a:p>
            <a:r>
              <a:rPr lang="es-ES" b="1" dirty="0">
                <a:solidFill>
                  <a:srgbClr val="000A8B"/>
                </a:solidFill>
                <a:latin typeface="Rockwell" panose="02060603020205020403" pitchFamily="18" charset="0"/>
              </a:rPr>
              <a:t>CRUCE DE CUENTAS</a:t>
            </a:r>
            <a:endParaRPr lang="es-CO" b="1" dirty="0">
              <a:solidFill>
                <a:srgbClr val="000A8B"/>
              </a:solidFill>
            </a:endParaRPr>
          </a:p>
        </p:txBody>
      </p:sp>
      <p:sp>
        <p:nvSpPr>
          <p:cNvPr id="10" name="CuadroTexto 9">
            <a:extLst>
              <a:ext uri="{FF2B5EF4-FFF2-40B4-BE49-F238E27FC236}">
                <a16:creationId xmlns:a16="http://schemas.microsoft.com/office/drawing/2014/main" id="{D2F5270E-B714-4A0A-A506-FA373548B89F}"/>
              </a:ext>
            </a:extLst>
          </p:cNvPr>
          <p:cNvSpPr txBox="1"/>
          <p:nvPr/>
        </p:nvSpPr>
        <p:spPr>
          <a:xfrm>
            <a:off x="379371" y="2363721"/>
            <a:ext cx="3917444" cy="830997"/>
          </a:xfrm>
          <a:prstGeom prst="rect">
            <a:avLst/>
          </a:prstGeom>
          <a:noFill/>
        </p:spPr>
        <p:txBody>
          <a:bodyPr wrap="square">
            <a:spAutoFit/>
          </a:bodyPr>
          <a:lstStyle/>
          <a:p>
            <a:pPr algn="just"/>
            <a:r>
              <a:rPr lang="es-ES" sz="1200" dirty="0">
                <a:latin typeface="Rockwell" panose="02060603020205020403" pitchFamily="18" charset="0"/>
              </a:rPr>
              <a:t>Transferencia de un inmueble como dación en pago de obligaciones pendientes de pago del FRISCO por concepto de impuestos, valorización, inversiones, mejoras u otros. </a:t>
            </a:r>
            <a:endParaRPr lang="es-CO" sz="1200" dirty="0"/>
          </a:p>
        </p:txBody>
      </p:sp>
      <p:sp>
        <p:nvSpPr>
          <p:cNvPr id="11" name="CuadroTexto 10">
            <a:extLst>
              <a:ext uri="{FF2B5EF4-FFF2-40B4-BE49-F238E27FC236}">
                <a16:creationId xmlns:a16="http://schemas.microsoft.com/office/drawing/2014/main" id="{F363E46A-CBED-4FEE-8B53-2F46F11EBF75}"/>
              </a:ext>
            </a:extLst>
          </p:cNvPr>
          <p:cNvSpPr txBox="1"/>
          <p:nvPr/>
        </p:nvSpPr>
        <p:spPr>
          <a:xfrm>
            <a:off x="-1846741" y="3945533"/>
            <a:ext cx="6210543" cy="369332"/>
          </a:xfrm>
          <a:prstGeom prst="rect">
            <a:avLst/>
          </a:prstGeom>
          <a:noFill/>
        </p:spPr>
        <p:txBody>
          <a:bodyPr wrap="square">
            <a:spAutoFit/>
          </a:bodyPr>
          <a:lstStyle/>
          <a:p>
            <a:pPr algn="r"/>
            <a:r>
              <a:rPr lang="es-ES" b="1" dirty="0">
                <a:solidFill>
                  <a:srgbClr val="000A8B"/>
                </a:solidFill>
                <a:latin typeface="Rockwell" panose="02060603020205020403" pitchFamily="18" charset="0"/>
              </a:rPr>
              <a:t>PAGO CON VIGENCIAS FUTURAS</a:t>
            </a:r>
            <a:endParaRPr lang="es-CO" b="1" dirty="0">
              <a:solidFill>
                <a:srgbClr val="000A8B"/>
              </a:solidFill>
            </a:endParaRPr>
          </a:p>
        </p:txBody>
      </p:sp>
      <p:sp>
        <p:nvSpPr>
          <p:cNvPr id="14" name="CuadroTexto 13">
            <a:extLst>
              <a:ext uri="{FF2B5EF4-FFF2-40B4-BE49-F238E27FC236}">
                <a16:creationId xmlns:a16="http://schemas.microsoft.com/office/drawing/2014/main" id="{3D058766-C48E-458D-B645-57A77FB73917}"/>
              </a:ext>
            </a:extLst>
          </p:cNvPr>
          <p:cNvSpPr txBox="1"/>
          <p:nvPr/>
        </p:nvSpPr>
        <p:spPr>
          <a:xfrm>
            <a:off x="474850" y="4537464"/>
            <a:ext cx="3747293" cy="830997"/>
          </a:xfrm>
          <a:prstGeom prst="rect">
            <a:avLst/>
          </a:prstGeom>
          <a:noFill/>
        </p:spPr>
        <p:txBody>
          <a:bodyPr wrap="square">
            <a:spAutoFit/>
          </a:bodyPr>
          <a:lstStyle/>
          <a:p>
            <a:pPr algn="just"/>
            <a:r>
              <a:rPr lang="es-ES" sz="1200" dirty="0">
                <a:latin typeface="Rockwell" panose="02060603020205020403" pitchFamily="18" charset="0"/>
              </a:rPr>
              <a:t>Un porcentaje o la totalidad del valor comercial de los inmuebles objeto de interés puede pagarse a varias anualidades, previa autorización de vigencias futuras.</a:t>
            </a:r>
            <a:endParaRPr lang="es-CO" sz="1200" dirty="0"/>
          </a:p>
        </p:txBody>
      </p:sp>
      <p:sp>
        <p:nvSpPr>
          <p:cNvPr id="15" name="Rectángulo 14">
            <a:extLst>
              <a:ext uri="{FF2B5EF4-FFF2-40B4-BE49-F238E27FC236}">
                <a16:creationId xmlns:a16="http://schemas.microsoft.com/office/drawing/2014/main" id="{1BFC90B9-D8F2-4371-B615-C4A2EA9EC75E}"/>
              </a:ext>
            </a:extLst>
          </p:cNvPr>
          <p:cNvSpPr/>
          <p:nvPr/>
        </p:nvSpPr>
        <p:spPr>
          <a:xfrm rot="16200000">
            <a:off x="2279687" y="1755572"/>
            <a:ext cx="137619" cy="3747293"/>
          </a:xfrm>
          <a:prstGeom prst="rect">
            <a:avLst/>
          </a:prstGeom>
          <a:solidFill>
            <a:srgbClr val="000A8B"/>
          </a:solidFill>
          <a:ln>
            <a:solidFill>
              <a:srgbClr val="29316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
        <p:nvSpPr>
          <p:cNvPr id="16" name="Rectángulo 15">
            <a:extLst>
              <a:ext uri="{FF2B5EF4-FFF2-40B4-BE49-F238E27FC236}">
                <a16:creationId xmlns:a16="http://schemas.microsoft.com/office/drawing/2014/main" id="{8565BF34-917D-4006-A681-CC77BB10E35B}"/>
              </a:ext>
            </a:extLst>
          </p:cNvPr>
          <p:cNvSpPr/>
          <p:nvPr/>
        </p:nvSpPr>
        <p:spPr>
          <a:xfrm>
            <a:off x="4523280" y="1839551"/>
            <a:ext cx="137619" cy="3747293"/>
          </a:xfrm>
          <a:prstGeom prst="rect">
            <a:avLst/>
          </a:prstGeom>
          <a:solidFill>
            <a:srgbClr val="000A8B"/>
          </a:solidFill>
          <a:ln>
            <a:solidFill>
              <a:srgbClr val="29316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pic>
        <p:nvPicPr>
          <p:cNvPr id="4" name="Imagen 3">
            <a:extLst>
              <a:ext uri="{FF2B5EF4-FFF2-40B4-BE49-F238E27FC236}">
                <a16:creationId xmlns:a16="http://schemas.microsoft.com/office/drawing/2014/main" id="{9D3F9324-70D3-4821-AB09-F164688400AB}"/>
              </a:ext>
            </a:extLst>
          </p:cNvPr>
          <p:cNvPicPr>
            <a:picLocks noChangeAspect="1"/>
          </p:cNvPicPr>
          <p:nvPr/>
        </p:nvPicPr>
        <p:blipFill rotWithShape="1">
          <a:blip r:embed="rId4"/>
          <a:srcRect l="4696" t="21941" r="81184" b="49331"/>
          <a:stretch/>
        </p:blipFill>
        <p:spPr>
          <a:xfrm>
            <a:off x="4821819" y="2314309"/>
            <a:ext cx="4001730" cy="2675968"/>
          </a:xfrm>
          <a:prstGeom prst="rect">
            <a:avLst/>
          </a:prstGeom>
        </p:spPr>
      </p:pic>
      <p:pic>
        <p:nvPicPr>
          <p:cNvPr id="17" name="Imagen 16">
            <a:extLst>
              <a:ext uri="{FF2B5EF4-FFF2-40B4-BE49-F238E27FC236}">
                <a16:creationId xmlns:a16="http://schemas.microsoft.com/office/drawing/2014/main" id="{EACDE284-9E54-469A-83BE-CD1B680EB9F9}"/>
              </a:ext>
            </a:extLst>
          </p:cNvPr>
          <p:cNvPicPr>
            <a:picLocks noChangeAspect="1"/>
          </p:cNvPicPr>
          <p:nvPr/>
        </p:nvPicPr>
        <p:blipFill rotWithShape="1">
          <a:blip r:embed="rId5"/>
          <a:srcRect l="8935" t="15172" r="75674" b="37110"/>
          <a:stretch/>
        </p:blipFill>
        <p:spPr>
          <a:xfrm>
            <a:off x="9120646" y="2307218"/>
            <a:ext cx="2596504" cy="2645744"/>
          </a:xfrm>
          <a:prstGeom prst="rect">
            <a:avLst/>
          </a:prstGeom>
        </p:spPr>
      </p:pic>
    </p:spTree>
    <p:extLst>
      <p:ext uri="{BB962C8B-B14F-4D97-AF65-F5344CB8AC3E}">
        <p14:creationId xmlns:p14="http://schemas.microsoft.com/office/powerpoint/2010/main" val="353556155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002B996-A20E-48BD-A779-162764687BD2}"/>
              </a:ext>
            </a:extLst>
          </p:cNvPr>
          <p:cNvSpPr>
            <a:spLocks noGrp="1"/>
          </p:cNvSpPr>
          <p:nvPr>
            <p:ph type="title"/>
          </p:nvPr>
        </p:nvSpPr>
        <p:spPr>
          <a:xfrm>
            <a:off x="2766742" y="192870"/>
            <a:ext cx="4953447" cy="648355"/>
          </a:xfrm>
          <a:ln>
            <a:noFill/>
          </a:ln>
        </p:spPr>
        <p:style>
          <a:lnRef idx="2">
            <a:schemeClr val="accent1"/>
          </a:lnRef>
          <a:fillRef idx="1">
            <a:schemeClr val="lt1"/>
          </a:fillRef>
          <a:effectRef idx="0">
            <a:schemeClr val="accent1"/>
          </a:effectRef>
          <a:fontRef idx="minor">
            <a:schemeClr val="dk1"/>
          </a:fontRef>
        </p:style>
        <p:txBody>
          <a:bodyPr>
            <a:noAutofit/>
          </a:bodyPr>
          <a:lstStyle/>
          <a:p>
            <a:pPr algn="r"/>
            <a:r>
              <a:rPr lang="es-ES" sz="2400" b="1" dirty="0">
                <a:solidFill>
                  <a:srgbClr val="000A8B"/>
                </a:solidFill>
                <a:effectLst>
                  <a:outerShdw blurRad="38100" dist="38100" dir="2700000" algn="tl">
                    <a:srgbClr val="000000">
                      <a:alpha val="43137"/>
                    </a:srgbClr>
                  </a:outerShdw>
                </a:effectLst>
                <a:latin typeface="Rockwell" panose="02060603020205020403" pitchFamily="18" charset="0"/>
              </a:rPr>
              <a:t>4. CONSTITUCIÓN DE MECANISMOS FIDUCIARIOS</a:t>
            </a:r>
            <a:endParaRPr lang="es-CO" sz="2400" b="1" dirty="0">
              <a:solidFill>
                <a:srgbClr val="000A8B"/>
              </a:solidFill>
              <a:effectLst>
                <a:outerShdw blurRad="38100" dist="38100" dir="2700000" algn="tl">
                  <a:srgbClr val="000000">
                    <a:alpha val="43137"/>
                  </a:srgbClr>
                </a:outerShdw>
              </a:effectLst>
              <a:latin typeface="Rockwell" panose="02060603020205020403" pitchFamily="18" charset="0"/>
            </a:endParaRPr>
          </a:p>
        </p:txBody>
      </p:sp>
      <p:sp>
        <p:nvSpPr>
          <p:cNvPr id="6" name="Rectángulo 5">
            <a:extLst>
              <a:ext uri="{FF2B5EF4-FFF2-40B4-BE49-F238E27FC236}">
                <a16:creationId xmlns:a16="http://schemas.microsoft.com/office/drawing/2014/main" id="{62294D58-910B-4849-9FC1-A02B12F43AE2}"/>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7" name="CuadroTexto 6">
            <a:extLst>
              <a:ext uri="{FF2B5EF4-FFF2-40B4-BE49-F238E27FC236}">
                <a16:creationId xmlns:a16="http://schemas.microsoft.com/office/drawing/2014/main" id="{E238F705-860E-43A4-9B7F-32EF6CAEA325}"/>
              </a:ext>
            </a:extLst>
          </p:cNvPr>
          <p:cNvSpPr txBox="1"/>
          <p:nvPr/>
        </p:nvSpPr>
        <p:spPr>
          <a:xfrm>
            <a:off x="7235190" y="6520419"/>
            <a:ext cx="4578984" cy="307777"/>
          </a:xfrm>
          <a:prstGeom prst="rect">
            <a:avLst/>
          </a:prstGeom>
          <a:noFill/>
        </p:spPr>
        <p:txBody>
          <a:bodyPr wrap="square" rtlCol="0">
            <a:spAutoFit/>
          </a:bodyPr>
          <a:lstStyle/>
          <a:p>
            <a:pPr algn="r"/>
            <a:r>
              <a:rPr lang="es-ES" sz="1400" dirty="0">
                <a:solidFill>
                  <a:srgbClr val="A9A8A9"/>
                </a:solidFill>
                <a:latin typeface="Lato Regular"/>
                <a:cs typeface="Lato Regular"/>
              </a:rPr>
              <a:t>Presidencia</a:t>
            </a:r>
          </a:p>
        </p:txBody>
      </p:sp>
      <p:pic>
        <p:nvPicPr>
          <p:cNvPr id="12" name="Imagen 11">
            <a:extLst>
              <a:ext uri="{FF2B5EF4-FFF2-40B4-BE49-F238E27FC236}">
                <a16:creationId xmlns:a16="http://schemas.microsoft.com/office/drawing/2014/main" id="{C344E8DB-7610-44F1-A8A2-4286A6FC586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0634" y="160205"/>
            <a:ext cx="2446108" cy="1063210"/>
          </a:xfrm>
          <a:prstGeom prst="rect">
            <a:avLst/>
          </a:prstGeom>
        </p:spPr>
      </p:pic>
      <p:pic>
        <p:nvPicPr>
          <p:cNvPr id="13" name="Imagen 12">
            <a:extLst>
              <a:ext uri="{FF2B5EF4-FFF2-40B4-BE49-F238E27FC236}">
                <a16:creationId xmlns:a16="http://schemas.microsoft.com/office/drawing/2014/main" id="{72A9A2FC-C92B-4852-B4D2-C299716C7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21006" y="172789"/>
            <a:ext cx="4150360" cy="713105"/>
          </a:xfrm>
          <a:prstGeom prst="rect">
            <a:avLst/>
          </a:prstGeom>
        </p:spPr>
      </p:pic>
      <p:sp>
        <p:nvSpPr>
          <p:cNvPr id="8" name="CuadroTexto 7">
            <a:extLst>
              <a:ext uri="{FF2B5EF4-FFF2-40B4-BE49-F238E27FC236}">
                <a16:creationId xmlns:a16="http://schemas.microsoft.com/office/drawing/2014/main" id="{BC5472AE-7726-4D9F-9343-5454B2FF13FC}"/>
              </a:ext>
            </a:extLst>
          </p:cNvPr>
          <p:cNvSpPr txBox="1"/>
          <p:nvPr/>
        </p:nvSpPr>
        <p:spPr>
          <a:xfrm>
            <a:off x="2766742" y="844594"/>
            <a:ext cx="4954264" cy="338554"/>
          </a:xfrm>
          <a:prstGeom prst="rect">
            <a:avLst/>
          </a:prstGeom>
          <a:noFill/>
        </p:spPr>
        <p:txBody>
          <a:bodyPr wrap="square">
            <a:spAutoFit/>
          </a:bodyPr>
          <a:lstStyle/>
          <a:p>
            <a:pPr algn="r"/>
            <a:r>
              <a:rPr lang="es-ES" sz="1600" dirty="0">
                <a:latin typeface="Rockwell" panose="02060603020205020403" pitchFamily="18" charset="0"/>
              </a:rPr>
              <a:t>Artículo 125 # 2 Ley 2063 de 2020</a:t>
            </a:r>
            <a:endParaRPr lang="es-CO" sz="1600" dirty="0"/>
          </a:p>
        </p:txBody>
      </p:sp>
      <p:sp>
        <p:nvSpPr>
          <p:cNvPr id="9" name="CuadroTexto 8">
            <a:extLst>
              <a:ext uri="{FF2B5EF4-FFF2-40B4-BE49-F238E27FC236}">
                <a16:creationId xmlns:a16="http://schemas.microsoft.com/office/drawing/2014/main" id="{3E6202BB-85D9-42FA-8954-E18C3E439FFA}"/>
              </a:ext>
            </a:extLst>
          </p:cNvPr>
          <p:cNvSpPr txBox="1"/>
          <p:nvPr/>
        </p:nvSpPr>
        <p:spPr>
          <a:xfrm>
            <a:off x="431292" y="2055866"/>
            <a:ext cx="11329416" cy="3606821"/>
          </a:xfrm>
          <a:prstGeom prst="rect">
            <a:avLst/>
          </a:prstGeom>
          <a:noFill/>
        </p:spPr>
        <p:txBody>
          <a:bodyPr wrap="square">
            <a:spAutoFit/>
          </a:bodyPr>
          <a:lstStyle/>
          <a:p>
            <a:pPr marL="457200" indent="-457200" algn="just">
              <a:lnSpc>
                <a:spcPct val="107000"/>
              </a:lnSpc>
              <a:spcAft>
                <a:spcPts val="800"/>
              </a:spcAft>
              <a:buFont typeface="Wingdings" panose="05000000000000000000" pitchFamily="2" charset="2"/>
              <a:buChar char="§"/>
            </a:pPr>
            <a:r>
              <a:rPr lang="es-ES" sz="2800" dirty="0">
                <a:effectLst/>
                <a:latin typeface="Calibri" panose="020F0502020204030204" pitchFamily="34" charset="0"/>
                <a:ea typeface="Calibri" panose="020F0502020204030204" pitchFamily="34" charset="0"/>
                <a:cs typeface="Times New Roman" panose="02020603050405020304" pitchFamily="18" charset="0"/>
              </a:rPr>
              <a:t>Implica la transferencia del dominio del inmueble a un negocio fiduciario para el desarrollo de programas o proyectos con contenido social sobre la base de los inmuebles del FRISCO susceptibles de venta</a:t>
            </a:r>
          </a:p>
          <a:p>
            <a:pPr marL="457200" indent="-457200" algn="just">
              <a:lnSpc>
                <a:spcPct val="107000"/>
              </a:lnSpc>
              <a:spcAft>
                <a:spcPts val="800"/>
              </a:spcAft>
              <a:buFont typeface="Wingdings" panose="05000000000000000000" pitchFamily="2" charset="2"/>
              <a:buChar char="§"/>
            </a:pPr>
            <a:endParaRPr lang="es-ES" sz="2800" dirty="0">
              <a:latin typeface="Calibri" panose="020F0502020204030204" pitchFamily="34" charset="0"/>
              <a:ea typeface="Calibri" panose="020F0502020204030204" pitchFamily="34" charset="0"/>
              <a:cs typeface="Times New Roman" panose="02020603050405020304" pitchFamily="18" charset="0"/>
            </a:endParaRPr>
          </a:p>
          <a:p>
            <a:pPr marL="457200" indent="-457200" algn="just">
              <a:lnSpc>
                <a:spcPct val="107000"/>
              </a:lnSpc>
              <a:spcAft>
                <a:spcPts val="800"/>
              </a:spcAft>
              <a:buFont typeface="Wingdings" panose="05000000000000000000" pitchFamily="2" charset="2"/>
              <a:buChar char="§"/>
            </a:pPr>
            <a:r>
              <a:rPr lang="es-ES" sz="2800" dirty="0">
                <a:effectLst/>
                <a:latin typeface="Calibri" panose="020F0502020204030204" pitchFamily="34" charset="0"/>
                <a:ea typeface="Calibri" panose="020F0502020204030204" pitchFamily="34" charset="0"/>
                <a:cs typeface="Times New Roman" panose="02020603050405020304" pitchFamily="18" charset="0"/>
              </a:rPr>
              <a:t>Debe existir viabilidad técnica, jurídica y financiera del proyecto a cargo de la Secretaría de Planeación del ente territorial.</a:t>
            </a:r>
          </a:p>
          <a:p>
            <a:pPr algn="just">
              <a:lnSpc>
                <a:spcPct val="107000"/>
              </a:lnSpc>
              <a:spcAft>
                <a:spcPts val="800"/>
              </a:spcAft>
            </a:pPr>
            <a:endParaRPr lang="es-CO" sz="2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87454332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5">
            <a:extLst>
              <a:ext uri="{FF2B5EF4-FFF2-40B4-BE49-F238E27FC236}">
                <a16:creationId xmlns:a16="http://schemas.microsoft.com/office/drawing/2014/main" id="{62294D58-910B-4849-9FC1-A02B12F43AE2}"/>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7" name="CuadroTexto 6">
            <a:extLst>
              <a:ext uri="{FF2B5EF4-FFF2-40B4-BE49-F238E27FC236}">
                <a16:creationId xmlns:a16="http://schemas.microsoft.com/office/drawing/2014/main" id="{E238F705-860E-43A4-9B7F-32EF6CAEA325}"/>
              </a:ext>
            </a:extLst>
          </p:cNvPr>
          <p:cNvSpPr txBox="1"/>
          <p:nvPr/>
        </p:nvSpPr>
        <p:spPr>
          <a:xfrm>
            <a:off x="7235190" y="6520419"/>
            <a:ext cx="4578984" cy="307777"/>
          </a:xfrm>
          <a:prstGeom prst="rect">
            <a:avLst/>
          </a:prstGeom>
          <a:noFill/>
        </p:spPr>
        <p:txBody>
          <a:bodyPr wrap="square" rtlCol="0">
            <a:spAutoFit/>
          </a:bodyPr>
          <a:lstStyle/>
          <a:p>
            <a:pPr algn="r"/>
            <a:r>
              <a:rPr lang="es-ES" sz="1400" dirty="0">
                <a:solidFill>
                  <a:srgbClr val="A9A8A9"/>
                </a:solidFill>
                <a:latin typeface="Lato Regular"/>
                <a:cs typeface="Lato Regular"/>
              </a:rPr>
              <a:t>Presidencia</a:t>
            </a:r>
          </a:p>
        </p:txBody>
      </p:sp>
      <p:pic>
        <p:nvPicPr>
          <p:cNvPr id="12" name="Imagen 11">
            <a:extLst>
              <a:ext uri="{FF2B5EF4-FFF2-40B4-BE49-F238E27FC236}">
                <a16:creationId xmlns:a16="http://schemas.microsoft.com/office/drawing/2014/main" id="{C344E8DB-7610-44F1-A8A2-4286A6FC586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0634" y="160205"/>
            <a:ext cx="2446108" cy="1063210"/>
          </a:xfrm>
          <a:prstGeom prst="rect">
            <a:avLst/>
          </a:prstGeom>
        </p:spPr>
      </p:pic>
      <p:pic>
        <p:nvPicPr>
          <p:cNvPr id="13" name="Imagen 12">
            <a:extLst>
              <a:ext uri="{FF2B5EF4-FFF2-40B4-BE49-F238E27FC236}">
                <a16:creationId xmlns:a16="http://schemas.microsoft.com/office/drawing/2014/main" id="{72A9A2FC-C92B-4852-B4D2-C299716C7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21006" y="172789"/>
            <a:ext cx="4150360" cy="713105"/>
          </a:xfrm>
          <a:prstGeom prst="rect">
            <a:avLst/>
          </a:prstGeom>
        </p:spPr>
      </p:pic>
      <p:sp>
        <p:nvSpPr>
          <p:cNvPr id="11" name="Rectángulo 10"/>
          <p:cNvSpPr/>
          <p:nvPr/>
        </p:nvSpPr>
        <p:spPr>
          <a:xfrm>
            <a:off x="3981870" y="2073073"/>
            <a:ext cx="7832304" cy="2743514"/>
          </a:xfrm>
          <a:prstGeom prst="rect">
            <a:avLst/>
          </a:prstGeom>
          <a:solidFill>
            <a:srgbClr val="00206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solidFill>
                <a:schemeClr val="tx1"/>
              </a:solidFill>
            </a:endParaRPr>
          </a:p>
        </p:txBody>
      </p:sp>
      <p:sp>
        <p:nvSpPr>
          <p:cNvPr id="9" name="CuadroTexto 8">
            <a:extLst>
              <a:ext uri="{FF2B5EF4-FFF2-40B4-BE49-F238E27FC236}">
                <a16:creationId xmlns:a16="http://schemas.microsoft.com/office/drawing/2014/main" id="{A277B948-0EA2-4B67-AE17-2D7A28CBC2DA}"/>
              </a:ext>
            </a:extLst>
          </p:cNvPr>
          <p:cNvSpPr txBox="1"/>
          <p:nvPr/>
        </p:nvSpPr>
        <p:spPr>
          <a:xfrm>
            <a:off x="424941" y="1822857"/>
            <a:ext cx="2973579" cy="3853876"/>
          </a:xfrm>
          <a:prstGeom prst="rect">
            <a:avLst/>
          </a:prstGeom>
          <a:noFill/>
        </p:spPr>
        <p:txBody>
          <a:bodyPr wrap="square">
            <a:spAutoFit/>
          </a:bodyPr>
          <a:lstStyle/>
          <a:p>
            <a:pPr algn="just">
              <a:lnSpc>
                <a:spcPct val="107000"/>
              </a:lnSpc>
              <a:spcAft>
                <a:spcPts val="800"/>
              </a:spcAft>
            </a:pPr>
            <a:r>
              <a:rPr lang="es-CO" b="1" dirty="0">
                <a:solidFill>
                  <a:srgbClr val="002060"/>
                </a:solidFill>
                <a:latin typeface="Rockwell" panose="02060603020205020403" pitchFamily="18" charset="0"/>
                <a:ea typeface="Calibri" panose="020F0502020204030204" pitchFamily="34" charset="0"/>
                <a:cs typeface="Times New Roman" panose="02020603050405020304" pitchFamily="18" charset="0"/>
              </a:rPr>
              <a:t>ALIVIOS EN FAVOR DE ENTIDADES TERRITORIALES</a:t>
            </a:r>
          </a:p>
          <a:p>
            <a:pPr algn="just">
              <a:lnSpc>
                <a:spcPct val="107000"/>
              </a:lnSpc>
              <a:spcAft>
                <a:spcPts val="800"/>
              </a:spcAft>
            </a:pPr>
            <a:r>
              <a:rPr lang="es-CO" dirty="0">
                <a:latin typeface="Calibri" panose="020F0502020204030204" pitchFamily="34" charset="0"/>
                <a:ea typeface="Calibri" panose="020F0502020204030204" pitchFamily="34" charset="0"/>
                <a:cs typeface="Times New Roman" panose="02020603050405020304" pitchFamily="18" charset="0"/>
              </a:rPr>
              <a:t>Política de descuento en favor de entidades territoriales sobre la base de los pasivos adeudados y su proyección en el futuro, conforme a la posible absorción de venta del inmueble. </a:t>
            </a:r>
            <a:endParaRPr lang="es-ES"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endParaRPr lang="es-CO"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CuadroTexto 3"/>
          <p:cNvSpPr txBox="1"/>
          <p:nvPr/>
        </p:nvSpPr>
        <p:spPr>
          <a:xfrm>
            <a:off x="5851524" y="2314756"/>
            <a:ext cx="5958840" cy="1477328"/>
          </a:xfrm>
          <a:prstGeom prst="rect">
            <a:avLst/>
          </a:prstGeom>
          <a:noFill/>
        </p:spPr>
        <p:txBody>
          <a:bodyPr wrap="square" rtlCol="0">
            <a:spAutoFit/>
          </a:bodyPr>
          <a:lstStyle/>
          <a:p>
            <a:pPr algn="ctr"/>
            <a:r>
              <a:rPr lang="es-CO" b="1">
                <a:solidFill>
                  <a:schemeClr val="bg1"/>
                </a:solidFill>
              </a:rPr>
              <a:t>Avalúo </a:t>
            </a:r>
            <a:r>
              <a:rPr lang="es-CO" b="1" dirty="0">
                <a:solidFill>
                  <a:schemeClr val="bg1"/>
                </a:solidFill>
              </a:rPr>
              <a:t>comercial </a:t>
            </a:r>
            <a:r>
              <a:rPr lang="es-CO">
                <a:solidFill>
                  <a:schemeClr val="bg1"/>
                </a:solidFill>
              </a:rPr>
              <a:t>– [ </a:t>
            </a:r>
            <a:r>
              <a:rPr lang="es-CO" b="1">
                <a:solidFill>
                  <a:schemeClr val="bg1"/>
                </a:solidFill>
              </a:rPr>
              <a:t>GA </a:t>
            </a:r>
            <a:r>
              <a:rPr lang="es-CO">
                <a:solidFill>
                  <a:schemeClr val="bg1"/>
                </a:solidFill>
              </a:rPr>
              <a:t>Gastos administrativos del inmueble *  </a:t>
            </a:r>
            <a:r>
              <a:rPr lang="es-CO" b="1">
                <a:solidFill>
                  <a:schemeClr val="bg1"/>
                </a:solidFill>
              </a:rPr>
              <a:t>N </a:t>
            </a:r>
            <a:r>
              <a:rPr lang="es-CO">
                <a:solidFill>
                  <a:schemeClr val="bg1"/>
                </a:solidFill>
              </a:rPr>
              <a:t>tiempo de absorción de venta de la tipología del activo +  </a:t>
            </a:r>
            <a:r>
              <a:rPr lang="es-CO" b="1">
                <a:solidFill>
                  <a:schemeClr val="bg1"/>
                </a:solidFill>
              </a:rPr>
              <a:t>CO</a:t>
            </a:r>
            <a:r>
              <a:rPr lang="es-CO">
                <a:solidFill>
                  <a:schemeClr val="bg1"/>
                </a:solidFill>
              </a:rPr>
              <a:t> Costos operativos relacionados con los inmuebles + IP Pasivos adeudados + IF pasivos proyectados</a:t>
            </a:r>
          </a:p>
          <a:p>
            <a:endParaRPr lang="es-ES"/>
          </a:p>
        </p:txBody>
      </p:sp>
      <p:cxnSp>
        <p:nvCxnSpPr>
          <p:cNvPr id="8" name="Conector recto 7"/>
          <p:cNvCxnSpPr/>
          <p:nvPr/>
        </p:nvCxnSpPr>
        <p:spPr>
          <a:xfrm>
            <a:off x="6187860" y="3656190"/>
            <a:ext cx="5334000" cy="0"/>
          </a:xfrm>
          <a:prstGeom prst="line">
            <a:avLst/>
          </a:prstGeom>
        </p:spPr>
        <p:style>
          <a:lnRef idx="2">
            <a:schemeClr val="accent1"/>
          </a:lnRef>
          <a:fillRef idx="0">
            <a:schemeClr val="accent1"/>
          </a:fillRef>
          <a:effectRef idx="1">
            <a:schemeClr val="accent1"/>
          </a:effectRef>
          <a:fontRef idx="minor">
            <a:schemeClr val="tx1"/>
          </a:fontRef>
        </p:style>
      </p:cxnSp>
      <p:sp>
        <p:nvSpPr>
          <p:cNvPr id="14" name="CuadroTexto 13"/>
          <p:cNvSpPr txBox="1"/>
          <p:nvPr/>
        </p:nvSpPr>
        <p:spPr>
          <a:xfrm>
            <a:off x="6304106" y="3882572"/>
            <a:ext cx="5074920" cy="923330"/>
          </a:xfrm>
          <a:prstGeom prst="rect">
            <a:avLst/>
          </a:prstGeom>
          <a:noFill/>
        </p:spPr>
        <p:txBody>
          <a:bodyPr wrap="square" rtlCol="0">
            <a:spAutoFit/>
          </a:bodyPr>
          <a:lstStyle/>
          <a:p>
            <a:pPr algn="ctr"/>
            <a:r>
              <a:rPr lang="es-CO">
                <a:solidFill>
                  <a:schemeClr val="bg1"/>
                </a:solidFill>
              </a:rPr>
              <a:t>(1 + </a:t>
            </a:r>
            <a:r>
              <a:rPr lang="es-CO" b="1">
                <a:solidFill>
                  <a:schemeClr val="bg1"/>
                </a:solidFill>
              </a:rPr>
              <a:t>i </a:t>
            </a:r>
            <a:r>
              <a:rPr lang="es-CO">
                <a:solidFill>
                  <a:schemeClr val="bg1"/>
                </a:solidFill>
              </a:rPr>
              <a:t>impuestos ) </a:t>
            </a:r>
            <a:r>
              <a:rPr lang="es-ES" sz="1600">
                <a:solidFill>
                  <a:schemeClr val="bg1"/>
                </a:solidFill>
              </a:rPr>
              <a:t>^ </a:t>
            </a:r>
            <a:r>
              <a:rPr lang="es-CO" sz="1600">
                <a:solidFill>
                  <a:schemeClr val="bg1"/>
                </a:solidFill>
              </a:rPr>
              <a:t>(</a:t>
            </a:r>
            <a:r>
              <a:rPr lang="es-CO" sz="1600" b="1">
                <a:solidFill>
                  <a:schemeClr val="bg1"/>
                </a:solidFill>
              </a:rPr>
              <a:t>N </a:t>
            </a:r>
            <a:r>
              <a:rPr lang="es-CO" sz="1600">
                <a:solidFill>
                  <a:schemeClr val="bg1"/>
                </a:solidFill>
              </a:rPr>
              <a:t>tiempo de absorción de venta de la tipología del activo)</a:t>
            </a:r>
          </a:p>
          <a:p>
            <a:endParaRPr lang="es-ES"/>
          </a:p>
        </p:txBody>
      </p:sp>
      <p:sp>
        <p:nvSpPr>
          <p:cNvPr id="15" name="CuadroTexto 14"/>
          <p:cNvSpPr txBox="1"/>
          <p:nvPr/>
        </p:nvSpPr>
        <p:spPr>
          <a:xfrm>
            <a:off x="3898330" y="3253026"/>
            <a:ext cx="1580342" cy="923330"/>
          </a:xfrm>
          <a:prstGeom prst="rect">
            <a:avLst/>
          </a:prstGeom>
          <a:noFill/>
        </p:spPr>
        <p:txBody>
          <a:bodyPr wrap="square" rtlCol="0">
            <a:spAutoFit/>
          </a:bodyPr>
          <a:lstStyle/>
          <a:p>
            <a:pPr algn="ctr"/>
            <a:r>
              <a:rPr lang="es-CO" b="1">
                <a:solidFill>
                  <a:schemeClr val="bg1"/>
                </a:solidFill>
              </a:rPr>
              <a:t>FÓRMULA DESCUENTO</a:t>
            </a:r>
            <a:endParaRPr lang="es-CO">
              <a:solidFill>
                <a:schemeClr val="bg1"/>
              </a:solidFill>
            </a:endParaRPr>
          </a:p>
          <a:p>
            <a:endParaRPr lang="es-ES"/>
          </a:p>
        </p:txBody>
      </p:sp>
      <p:sp>
        <p:nvSpPr>
          <p:cNvPr id="10" name="Igual que 9"/>
          <p:cNvSpPr/>
          <p:nvPr/>
        </p:nvSpPr>
        <p:spPr>
          <a:xfrm>
            <a:off x="5329324" y="3427590"/>
            <a:ext cx="818671" cy="364494"/>
          </a:xfrm>
          <a:prstGeom prst="mathEqual">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solidFill>
                <a:schemeClr val="tx1"/>
              </a:solidFill>
            </a:endParaRPr>
          </a:p>
        </p:txBody>
      </p:sp>
      <p:sp>
        <p:nvSpPr>
          <p:cNvPr id="16" name="Título 1">
            <a:extLst>
              <a:ext uri="{FF2B5EF4-FFF2-40B4-BE49-F238E27FC236}">
                <a16:creationId xmlns:a16="http://schemas.microsoft.com/office/drawing/2014/main" id="{E30B3173-E18C-4648-8A62-E4DCFA6919AA}"/>
              </a:ext>
            </a:extLst>
          </p:cNvPr>
          <p:cNvSpPr txBox="1">
            <a:spLocks/>
          </p:cNvSpPr>
          <p:nvPr/>
        </p:nvSpPr>
        <p:spPr>
          <a:xfrm>
            <a:off x="2766742" y="172789"/>
            <a:ext cx="4954264" cy="648355"/>
          </a:xfrm>
          <a:prstGeom prst="rect">
            <a:avLst/>
          </a:prstGeom>
          <a:ln w="25400" cap="flat" cmpd="sng" algn="ctr">
            <a:noFill/>
            <a:prstDash val="solid"/>
          </a:ln>
        </p:spPr>
        <p:style>
          <a:lnRef idx="2">
            <a:schemeClr val="accent1"/>
          </a:lnRef>
          <a:fillRef idx="1">
            <a:schemeClr val="lt1"/>
          </a:fillRef>
          <a:effectRef idx="0">
            <a:schemeClr val="accent1"/>
          </a:effectRef>
          <a:fontRef idx="minor">
            <a:schemeClr val="dk1"/>
          </a:fontRef>
        </p:style>
        <p:txBody>
          <a:bodyPr vert="horz" lIns="91440" tIns="45720" rIns="91440" bIns="45720" rtlCol="0" anchor="ctr">
            <a:noAutofit/>
          </a:bodyPr>
          <a:lstStyle>
            <a:lvl1pPr algn="ctr" defTabSz="457200" rtl="0" eaLnBrk="1" latinLnBrk="0" hangingPunct="1">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algn="r"/>
            <a:r>
              <a:rPr lang="es-ES" sz="2000" b="1" dirty="0">
                <a:solidFill>
                  <a:srgbClr val="000A8B"/>
                </a:solidFill>
                <a:effectLst>
                  <a:outerShdw blurRad="38100" dist="38100" dir="2700000" algn="tl">
                    <a:srgbClr val="000000">
                      <a:alpha val="43137"/>
                    </a:srgbClr>
                  </a:outerShdw>
                </a:effectLst>
                <a:latin typeface="Rockwell" panose="02060603020205020403" pitchFamily="18" charset="0"/>
              </a:rPr>
              <a:t>5. DESCUENTOS PARA COMPRAS</a:t>
            </a:r>
            <a:br>
              <a:rPr lang="es-ES" sz="2000" b="1" dirty="0">
                <a:solidFill>
                  <a:srgbClr val="000A8B"/>
                </a:solidFill>
                <a:effectLst>
                  <a:outerShdw blurRad="38100" dist="38100" dir="2700000" algn="tl">
                    <a:srgbClr val="000000">
                      <a:alpha val="43137"/>
                    </a:srgbClr>
                  </a:outerShdw>
                </a:effectLst>
                <a:latin typeface="Rockwell" panose="02060603020205020403" pitchFamily="18" charset="0"/>
              </a:rPr>
            </a:br>
            <a:r>
              <a:rPr lang="es-ES" sz="2000" b="1" dirty="0">
                <a:solidFill>
                  <a:srgbClr val="000A8B"/>
                </a:solidFill>
                <a:effectLst>
                  <a:outerShdw blurRad="38100" dist="38100" dir="2700000" algn="tl">
                    <a:srgbClr val="000000">
                      <a:alpha val="43137"/>
                    </a:srgbClr>
                  </a:outerShdw>
                </a:effectLst>
                <a:latin typeface="Rockwell" panose="02060603020205020403" pitchFamily="18" charset="0"/>
              </a:rPr>
              <a:t>ENTIDADES TERRITORIALES</a:t>
            </a:r>
            <a:endParaRPr lang="es-CO" sz="2400" b="1" dirty="0">
              <a:solidFill>
                <a:srgbClr val="000A8B"/>
              </a:solidFill>
              <a:effectLst>
                <a:outerShdw blurRad="38100" dist="38100" dir="2700000" algn="tl">
                  <a:srgbClr val="000000">
                    <a:alpha val="43137"/>
                  </a:srgbClr>
                </a:outerShdw>
              </a:effectLst>
              <a:latin typeface="Rockwell" panose="02060603020205020403" pitchFamily="18" charset="0"/>
            </a:endParaRPr>
          </a:p>
        </p:txBody>
      </p:sp>
      <p:sp>
        <p:nvSpPr>
          <p:cNvPr id="17" name="CuadroTexto 16">
            <a:extLst>
              <a:ext uri="{FF2B5EF4-FFF2-40B4-BE49-F238E27FC236}">
                <a16:creationId xmlns:a16="http://schemas.microsoft.com/office/drawing/2014/main" id="{CF4DF1CC-0B86-49D6-926C-C216BEE6D67C}"/>
              </a:ext>
            </a:extLst>
          </p:cNvPr>
          <p:cNvSpPr txBox="1"/>
          <p:nvPr/>
        </p:nvSpPr>
        <p:spPr>
          <a:xfrm>
            <a:off x="2149827" y="820310"/>
            <a:ext cx="5571179" cy="338554"/>
          </a:xfrm>
          <a:prstGeom prst="rect">
            <a:avLst/>
          </a:prstGeom>
          <a:noFill/>
        </p:spPr>
        <p:txBody>
          <a:bodyPr wrap="square">
            <a:spAutoFit/>
          </a:bodyPr>
          <a:lstStyle/>
          <a:p>
            <a:pPr algn="r"/>
            <a:r>
              <a:rPr lang="es-ES" sz="1600" dirty="0">
                <a:latin typeface="Rockwell" panose="02060603020205020403" pitchFamily="18" charset="0"/>
              </a:rPr>
              <a:t>Metodología de Administración SAE</a:t>
            </a:r>
            <a:endParaRPr lang="es-CO" sz="1600" dirty="0"/>
          </a:p>
        </p:txBody>
      </p:sp>
    </p:spTree>
    <p:extLst>
      <p:ext uri="{BB962C8B-B14F-4D97-AF65-F5344CB8AC3E}">
        <p14:creationId xmlns:p14="http://schemas.microsoft.com/office/powerpoint/2010/main" val="82784354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5">
            <a:extLst>
              <a:ext uri="{FF2B5EF4-FFF2-40B4-BE49-F238E27FC236}">
                <a16:creationId xmlns:a16="http://schemas.microsoft.com/office/drawing/2014/main" id="{62294D58-910B-4849-9FC1-A02B12F43AE2}"/>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7" name="CuadroTexto 6">
            <a:extLst>
              <a:ext uri="{FF2B5EF4-FFF2-40B4-BE49-F238E27FC236}">
                <a16:creationId xmlns:a16="http://schemas.microsoft.com/office/drawing/2014/main" id="{E238F705-860E-43A4-9B7F-32EF6CAEA325}"/>
              </a:ext>
            </a:extLst>
          </p:cNvPr>
          <p:cNvSpPr txBox="1"/>
          <p:nvPr/>
        </p:nvSpPr>
        <p:spPr>
          <a:xfrm>
            <a:off x="7235190" y="6520419"/>
            <a:ext cx="4578984" cy="307777"/>
          </a:xfrm>
          <a:prstGeom prst="rect">
            <a:avLst/>
          </a:prstGeom>
          <a:noFill/>
        </p:spPr>
        <p:txBody>
          <a:bodyPr wrap="square" rtlCol="0">
            <a:spAutoFit/>
          </a:bodyPr>
          <a:lstStyle/>
          <a:p>
            <a:pPr algn="r"/>
            <a:r>
              <a:rPr lang="es-ES" sz="1400" dirty="0">
                <a:solidFill>
                  <a:srgbClr val="A9A8A9"/>
                </a:solidFill>
                <a:latin typeface="Lato Regular"/>
                <a:cs typeface="Lato Regular"/>
              </a:rPr>
              <a:t>Presidencia</a:t>
            </a:r>
          </a:p>
        </p:txBody>
      </p:sp>
      <p:pic>
        <p:nvPicPr>
          <p:cNvPr id="12" name="Imagen 11">
            <a:extLst>
              <a:ext uri="{FF2B5EF4-FFF2-40B4-BE49-F238E27FC236}">
                <a16:creationId xmlns:a16="http://schemas.microsoft.com/office/drawing/2014/main" id="{C344E8DB-7610-44F1-A8A2-4286A6FC586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0634" y="160205"/>
            <a:ext cx="2446108" cy="1063210"/>
          </a:xfrm>
          <a:prstGeom prst="rect">
            <a:avLst/>
          </a:prstGeom>
        </p:spPr>
      </p:pic>
      <p:pic>
        <p:nvPicPr>
          <p:cNvPr id="13" name="Imagen 12">
            <a:extLst>
              <a:ext uri="{FF2B5EF4-FFF2-40B4-BE49-F238E27FC236}">
                <a16:creationId xmlns:a16="http://schemas.microsoft.com/office/drawing/2014/main" id="{72A9A2FC-C92B-4852-B4D2-C299716C7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21006" y="172789"/>
            <a:ext cx="4150360" cy="713105"/>
          </a:xfrm>
          <a:prstGeom prst="rect">
            <a:avLst/>
          </a:prstGeom>
        </p:spPr>
      </p:pic>
      <p:sp>
        <p:nvSpPr>
          <p:cNvPr id="15" name="Título 1">
            <a:extLst>
              <a:ext uri="{FF2B5EF4-FFF2-40B4-BE49-F238E27FC236}">
                <a16:creationId xmlns:a16="http://schemas.microsoft.com/office/drawing/2014/main" id="{49725F00-96DC-449E-9B64-71897CD0E40C}"/>
              </a:ext>
            </a:extLst>
          </p:cNvPr>
          <p:cNvSpPr txBox="1">
            <a:spLocks/>
          </p:cNvSpPr>
          <p:nvPr/>
        </p:nvSpPr>
        <p:spPr>
          <a:xfrm>
            <a:off x="2795313" y="98072"/>
            <a:ext cx="4925693" cy="648355"/>
          </a:xfrm>
          <a:prstGeom prst="rect">
            <a:avLst/>
          </a:prstGeom>
          <a:ln w="25400" cap="flat" cmpd="sng" algn="ctr">
            <a:noFill/>
            <a:prstDash val="solid"/>
          </a:ln>
        </p:spPr>
        <p:style>
          <a:lnRef idx="2">
            <a:schemeClr val="accent1"/>
          </a:lnRef>
          <a:fillRef idx="1">
            <a:schemeClr val="lt1"/>
          </a:fillRef>
          <a:effectRef idx="0">
            <a:schemeClr val="accent1"/>
          </a:effectRef>
          <a:fontRef idx="minor">
            <a:schemeClr val="dk1"/>
          </a:fontRef>
        </p:style>
        <p:txBody>
          <a:bodyPr vert="horz" lIns="91440" tIns="45720" rIns="91440" bIns="45720" rtlCol="0" anchor="ctr">
            <a:noAutofit/>
          </a:bodyPr>
          <a:lstStyle>
            <a:lvl1pPr algn="ctr" defTabSz="457200" rtl="0" eaLnBrk="1" latinLnBrk="0" hangingPunct="1">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algn="r"/>
            <a:r>
              <a:rPr lang="es-ES" sz="1800" b="1" dirty="0">
                <a:solidFill>
                  <a:srgbClr val="000A8B"/>
                </a:solidFill>
                <a:effectLst>
                  <a:outerShdw blurRad="38100" dist="38100" dir="2700000" algn="tl">
                    <a:srgbClr val="000000">
                      <a:alpha val="43137"/>
                    </a:srgbClr>
                  </a:outerShdw>
                </a:effectLst>
                <a:latin typeface="Rockwell" panose="02060603020205020403" pitchFamily="18" charset="0"/>
              </a:rPr>
              <a:t>6. ARRIENDOS Y COMPRA CON FINES DE REACTIVACIÓN ECONÓMICA</a:t>
            </a:r>
            <a:endParaRPr lang="es-CO" sz="1800" b="1" dirty="0">
              <a:solidFill>
                <a:srgbClr val="000A8B"/>
              </a:solidFill>
              <a:effectLst>
                <a:outerShdw blurRad="38100" dist="38100" dir="2700000" algn="tl">
                  <a:srgbClr val="000000">
                    <a:alpha val="43137"/>
                  </a:srgbClr>
                </a:outerShdw>
              </a:effectLst>
              <a:latin typeface="Rockwell" panose="02060603020205020403" pitchFamily="18" charset="0"/>
            </a:endParaRPr>
          </a:p>
        </p:txBody>
      </p:sp>
      <p:sp>
        <p:nvSpPr>
          <p:cNvPr id="16" name="CuadroTexto 15">
            <a:extLst>
              <a:ext uri="{FF2B5EF4-FFF2-40B4-BE49-F238E27FC236}">
                <a16:creationId xmlns:a16="http://schemas.microsoft.com/office/drawing/2014/main" id="{E3EC652A-A92A-4208-A065-42D5DCEBA7A5}"/>
              </a:ext>
            </a:extLst>
          </p:cNvPr>
          <p:cNvSpPr txBox="1"/>
          <p:nvPr/>
        </p:nvSpPr>
        <p:spPr>
          <a:xfrm>
            <a:off x="2121256" y="665612"/>
            <a:ext cx="5571179" cy="338554"/>
          </a:xfrm>
          <a:prstGeom prst="rect">
            <a:avLst/>
          </a:prstGeom>
          <a:noFill/>
        </p:spPr>
        <p:txBody>
          <a:bodyPr wrap="square">
            <a:spAutoFit/>
          </a:bodyPr>
          <a:lstStyle/>
          <a:p>
            <a:pPr algn="r"/>
            <a:r>
              <a:rPr lang="es-ES" sz="1600" dirty="0">
                <a:latin typeface="Rockwell" panose="02060603020205020403" pitchFamily="18" charset="0"/>
              </a:rPr>
              <a:t>Metodología de Administración SAE</a:t>
            </a:r>
            <a:endParaRPr lang="es-CO" sz="1600" dirty="0"/>
          </a:p>
        </p:txBody>
      </p:sp>
      <p:pic>
        <p:nvPicPr>
          <p:cNvPr id="5" name="Imagen 4">
            <a:extLst>
              <a:ext uri="{FF2B5EF4-FFF2-40B4-BE49-F238E27FC236}">
                <a16:creationId xmlns:a16="http://schemas.microsoft.com/office/drawing/2014/main" id="{31447037-9E73-40FD-99FD-4E55B222C52C}"/>
              </a:ext>
            </a:extLst>
          </p:cNvPr>
          <p:cNvPicPr>
            <a:picLocks noChangeAspect="1"/>
          </p:cNvPicPr>
          <p:nvPr/>
        </p:nvPicPr>
        <p:blipFill>
          <a:blip r:embed="rId4"/>
          <a:stretch>
            <a:fillRect/>
          </a:stretch>
        </p:blipFill>
        <p:spPr>
          <a:xfrm>
            <a:off x="959497" y="1009111"/>
            <a:ext cx="5054171" cy="2842971"/>
          </a:xfrm>
          <a:prstGeom prst="rect">
            <a:avLst/>
          </a:prstGeom>
        </p:spPr>
      </p:pic>
      <p:pic>
        <p:nvPicPr>
          <p:cNvPr id="8" name="Imagen 7">
            <a:extLst>
              <a:ext uri="{FF2B5EF4-FFF2-40B4-BE49-F238E27FC236}">
                <a16:creationId xmlns:a16="http://schemas.microsoft.com/office/drawing/2014/main" id="{7CEFFAB0-7B97-4540-A15E-86DD67665B2A}"/>
              </a:ext>
            </a:extLst>
          </p:cNvPr>
          <p:cNvPicPr>
            <a:picLocks noChangeAspect="1"/>
          </p:cNvPicPr>
          <p:nvPr/>
        </p:nvPicPr>
        <p:blipFill>
          <a:blip r:embed="rId5"/>
          <a:stretch>
            <a:fillRect/>
          </a:stretch>
        </p:blipFill>
        <p:spPr>
          <a:xfrm>
            <a:off x="6096000" y="1016682"/>
            <a:ext cx="5054172" cy="2842972"/>
          </a:xfrm>
          <a:prstGeom prst="rect">
            <a:avLst/>
          </a:prstGeom>
        </p:spPr>
      </p:pic>
      <p:pic>
        <p:nvPicPr>
          <p:cNvPr id="9" name="Imagen 8">
            <a:extLst>
              <a:ext uri="{FF2B5EF4-FFF2-40B4-BE49-F238E27FC236}">
                <a16:creationId xmlns:a16="http://schemas.microsoft.com/office/drawing/2014/main" id="{CDDA5D46-538F-4ED8-B5BF-A7293FAFECB3}"/>
              </a:ext>
            </a:extLst>
          </p:cNvPr>
          <p:cNvPicPr>
            <a:picLocks noChangeAspect="1"/>
          </p:cNvPicPr>
          <p:nvPr/>
        </p:nvPicPr>
        <p:blipFill>
          <a:blip r:embed="rId6"/>
          <a:stretch>
            <a:fillRect/>
          </a:stretch>
        </p:blipFill>
        <p:spPr>
          <a:xfrm>
            <a:off x="1000663" y="3433018"/>
            <a:ext cx="5054171" cy="2842971"/>
          </a:xfrm>
          <a:prstGeom prst="rect">
            <a:avLst/>
          </a:prstGeom>
        </p:spPr>
      </p:pic>
      <p:pic>
        <p:nvPicPr>
          <p:cNvPr id="17" name="Imagen 16">
            <a:extLst>
              <a:ext uri="{FF2B5EF4-FFF2-40B4-BE49-F238E27FC236}">
                <a16:creationId xmlns:a16="http://schemas.microsoft.com/office/drawing/2014/main" id="{BD4F8731-9143-4690-86CF-9A489FA87D3B}"/>
              </a:ext>
            </a:extLst>
          </p:cNvPr>
          <p:cNvPicPr>
            <a:picLocks noChangeAspect="1"/>
          </p:cNvPicPr>
          <p:nvPr/>
        </p:nvPicPr>
        <p:blipFill>
          <a:blip r:embed="rId7"/>
          <a:stretch>
            <a:fillRect/>
          </a:stretch>
        </p:blipFill>
        <p:spPr>
          <a:xfrm>
            <a:off x="6137166" y="3439790"/>
            <a:ext cx="5054171" cy="2842971"/>
          </a:xfrm>
          <a:prstGeom prst="rect">
            <a:avLst/>
          </a:prstGeom>
        </p:spPr>
      </p:pic>
    </p:spTree>
    <p:extLst>
      <p:ext uri="{BB962C8B-B14F-4D97-AF65-F5344CB8AC3E}">
        <p14:creationId xmlns:p14="http://schemas.microsoft.com/office/powerpoint/2010/main" val="35102325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5">
            <a:extLst>
              <a:ext uri="{FF2B5EF4-FFF2-40B4-BE49-F238E27FC236}">
                <a16:creationId xmlns:a16="http://schemas.microsoft.com/office/drawing/2014/main" id="{62294D58-910B-4849-9FC1-A02B12F43AE2}"/>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7" name="CuadroTexto 6">
            <a:extLst>
              <a:ext uri="{FF2B5EF4-FFF2-40B4-BE49-F238E27FC236}">
                <a16:creationId xmlns:a16="http://schemas.microsoft.com/office/drawing/2014/main" id="{E238F705-860E-43A4-9B7F-32EF6CAEA325}"/>
              </a:ext>
            </a:extLst>
          </p:cNvPr>
          <p:cNvSpPr txBox="1"/>
          <p:nvPr/>
        </p:nvSpPr>
        <p:spPr>
          <a:xfrm>
            <a:off x="7235190" y="6520419"/>
            <a:ext cx="4578984" cy="307777"/>
          </a:xfrm>
          <a:prstGeom prst="rect">
            <a:avLst/>
          </a:prstGeom>
          <a:noFill/>
        </p:spPr>
        <p:txBody>
          <a:bodyPr wrap="square" rtlCol="0">
            <a:spAutoFit/>
          </a:bodyPr>
          <a:lstStyle/>
          <a:p>
            <a:pPr algn="r"/>
            <a:r>
              <a:rPr lang="es-ES" sz="1400" dirty="0">
                <a:solidFill>
                  <a:srgbClr val="A9A8A9"/>
                </a:solidFill>
                <a:latin typeface="Lato Regular"/>
                <a:cs typeface="Lato Regular"/>
              </a:rPr>
              <a:t>Presidencia</a:t>
            </a:r>
          </a:p>
        </p:txBody>
      </p:sp>
      <p:pic>
        <p:nvPicPr>
          <p:cNvPr id="12" name="Imagen 11">
            <a:extLst>
              <a:ext uri="{FF2B5EF4-FFF2-40B4-BE49-F238E27FC236}">
                <a16:creationId xmlns:a16="http://schemas.microsoft.com/office/drawing/2014/main" id="{C344E8DB-7610-44F1-A8A2-4286A6FC586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0634" y="160205"/>
            <a:ext cx="2446108" cy="1063210"/>
          </a:xfrm>
          <a:prstGeom prst="rect">
            <a:avLst/>
          </a:prstGeom>
        </p:spPr>
      </p:pic>
      <p:pic>
        <p:nvPicPr>
          <p:cNvPr id="13" name="Imagen 12">
            <a:extLst>
              <a:ext uri="{FF2B5EF4-FFF2-40B4-BE49-F238E27FC236}">
                <a16:creationId xmlns:a16="http://schemas.microsoft.com/office/drawing/2014/main" id="{72A9A2FC-C92B-4852-B4D2-C299716C7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21006" y="172789"/>
            <a:ext cx="4150360" cy="713105"/>
          </a:xfrm>
          <a:prstGeom prst="rect">
            <a:avLst/>
          </a:prstGeom>
        </p:spPr>
      </p:pic>
      <p:sp>
        <p:nvSpPr>
          <p:cNvPr id="15" name="Título 1">
            <a:extLst>
              <a:ext uri="{FF2B5EF4-FFF2-40B4-BE49-F238E27FC236}">
                <a16:creationId xmlns:a16="http://schemas.microsoft.com/office/drawing/2014/main" id="{49725F00-96DC-449E-9B64-71897CD0E40C}"/>
              </a:ext>
            </a:extLst>
          </p:cNvPr>
          <p:cNvSpPr txBox="1">
            <a:spLocks/>
          </p:cNvSpPr>
          <p:nvPr/>
        </p:nvSpPr>
        <p:spPr>
          <a:xfrm>
            <a:off x="2795313" y="98072"/>
            <a:ext cx="4925693" cy="648355"/>
          </a:xfrm>
          <a:prstGeom prst="rect">
            <a:avLst/>
          </a:prstGeom>
          <a:ln w="25400" cap="flat" cmpd="sng" algn="ctr">
            <a:noFill/>
            <a:prstDash val="solid"/>
          </a:ln>
        </p:spPr>
        <p:style>
          <a:lnRef idx="2">
            <a:schemeClr val="accent1"/>
          </a:lnRef>
          <a:fillRef idx="1">
            <a:schemeClr val="lt1"/>
          </a:fillRef>
          <a:effectRef idx="0">
            <a:schemeClr val="accent1"/>
          </a:effectRef>
          <a:fontRef idx="minor">
            <a:schemeClr val="dk1"/>
          </a:fontRef>
        </p:style>
        <p:txBody>
          <a:bodyPr vert="horz" lIns="91440" tIns="45720" rIns="91440" bIns="45720" rtlCol="0" anchor="ctr">
            <a:noAutofit/>
          </a:bodyPr>
          <a:lstStyle>
            <a:lvl1pPr algn="ctr" defTabSz="457200" rtl="0" eaLnBrk="1" latinLnBrk="0" hangingPunct="1">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algn="r"/>
            <a:r>
              <a:rPr lang="es-ES" sz="1800" b="1" dirty="0">
                <a:solidFill>
                  <a:srgbClr val="000A8B"/>
                </a:solidFill>
                <a:effectLst>
                  <a:outerShdw blurRad="38100" dist="38100" dir="2700000" algn="tl">
                    <a:srgbClr val="000000">
                      <a:alpha val="43137"/>
                    </a:srgbClr>
                  </a:outerShdw>
                </a:effectLst>
                <a:latin typeface="Rockwell" panose="02060603020205020403" pitchFamily="18" charset="0"/>
              </a:rPr>
              <a:t>6. ARRIENDOS Y COMPRA CON FINES DE REACTIVACIÓN ECONÓMICA</a:t>
            </a:r>
            <a:endParaRPr lang="es-CO" sz="1800" b="1" dirty="0">
              <a:solidFill>
                <a:srgbClr val="000A8B"/>
              </a:solidFill>
              <a:effectLst>
                <a:outerShdw blurRad="38100" dist="38100" dir="2700000" algn="tl">
                  <a:srgbClr val="000000">
                    <a:alpha val="43137"/>
                  </a:srgbClr>
                </a:outerShdw>
              </a:effectLst>
              <a:latin typeface="Rockwell" panose="02060603020205020403" pitchFamily="18" charset="0"/>
            </a:endParaRPr>
          </a:p>
        </p:txBody>
      </p:sp>
      <p:sp>
        <p:nvSpPr>
          <p:cNvPr id="16" name="CuadroTexto 15">
            <a:extLst>
              <a:ext uri="{FF2B5EF4-FFF2-40B4-BE49-F238E27FC236}">
                <a16:creationId xmlns:a16="http://schemas.microsoft.com/office/drawing/2014/main" id="{E3EC652A-A92A-4208-A065-42D5DCEBA7A5}"/>
              </a:ext>
            </a:extLst>
          </p:cNvPr>
          <p:cNvSpPr txBox="1"/>
          <p:nvPr/>
        </p:nvSpPr>
        <p:spPr>
          <a:xfrm>
            <a:off x="2121256" y="665612"/>
            <a:ext cx="5571179" cy="338554"/>
          </a:xfrm>
          <a:prstGeom prst="rect">
            <a:avLst/>
          </a:prstGeom>
          <a:noFill/>
        </p:spPr>
        <p:txBody>
          <a:bodyPr wrap="square">
            <a:spAutoFit/>
          </a:bodyPr>
          <a:lstStyle/>
          <a:p>
            <a:pPr algn="r"/>
            <a:r>
              <a:rPr lang="es-ES" sz="1600" dirty="0">
                <a:latin typeface="Rockwell" panose="02060603020205020403" pitchFamily="18" charset="0"/>
              </a:rPr>
              <a:t>Metodología de Administración SAE</a:t>
            </a:r>
            <a:endParaRPr lang="es-CO" sz="1600" dirty="0"/>
          </a:p>
        </p:txBody>
      </p:sp>
      <p:pic>
        <p:nvPicPr>
          <p:cNvPr id="2" name="Imagen 1">
            <a:extLst>
              <a:ext uri="{FF2B5EF4-FFF2-40B4-BE49-F238E27FC236}">
                <a16:creationId xmlns:a16="http://schemas.microsoft.com/office/drawing/2014/main" id="{073898DA-8850-41EF-B080-24E434F60B3A}"/>
              </a:ext>
            </a:extLst>
          </p:cNvPr>
          <p:cNvPicPr>
            <a:picLocks noChangeAspect="1"/>
          </p:cNvPicPr>
          <p:nvPr/>
        </p:nvPicPr>
        <p:blipFill>
          <a:blip r:embed="rId4"/>
          <a:stretch>
            <a:fillRect/>
          </a:stretch>
        </p:blipFill>
        <p:spPr>
          <a:xfrm>
            <a:off x="39379" y="1699153"/>
            <a:ext cx="6043782" cy="3399628"/>
          </a:xfrm>
          <a:prstGeom prst="rect">
            <a:avLst/>
          </a:prstGeom>
        </p:spPr>
      </p:pic>
      <p:pic>
        <p:nvPicPr>
          <p:cNvPr id="4" name="Imagen 3">
            <a:extLst>
              <a:ext uri="{FF2B5EF4-FFF2-40B4-BE49-F238E27FC236}">
                <a16:creationId xmlns:a16="http://schemas.microsoft.com/office/drawing/2014/main" id="{D0F0BD3F-99F9-4BCE-8F85-51E9EEAD5923}"/>
              </a:ext>
            </a:extLst>
          </p:cNvPr>
          <p:cNvPicPr>
            <a:picLocks noChangeAspect="1"/>
          </p:cNvPicPr>
          <p:nvPr/>
        </p:nvPicPr>
        <p:blipFill>
          <a:blip r:embed="rId5"/>
          <a:stretch>
            <a:fillRect/>
          </a:stretch>
        </p:blipFill>
        <p:spPr>
          <a:xfrm>
            <a:off x="5943578" y="1699153"/>
            <a:ext cx="6096528" cy="3429297"/>
          </a:xfrm>
          <a:prstGeom prst="rect">
            <a:avLst/>
          </a:prstGeom>
        </p:spPr>
      </p:pic>
    </p:spTree>
    <p:extLst>
      <p:ext uri="{BB962C8B-B14F-4D97-AF65-F5344CB8AC3E}">
        <p14:creationId xmlns:p14="http://schemas.microsoft.com/office/powerpoint/2010/main" val="124992442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4" name="Rectángulo 7">
            <a:extLst>
              <a:ext uri="{FF2B5EF4-FFF2-40B4-BE49-F238E27FC236}">
                <a16:creationId xmlns:a16="http://schemas.microsoft.com/office/drawing/2014/main" id="{ABE5829D-389E-4EA2-98AA-F91E59F4B61E}"/>
              </a:ext>
            </a:extLst>
          </p:cNvPr>
          <p:cNvSpPr>
            <a:spLocks noChangeArrowheads="1"/>
          </p:cNvSpPr>
          <p:nvPr/>
        </p:nvSpPr>
        <p:spPr bwMode="auto">
          <a:xfrm>
            <a:off x="714765" y="1813662"/>
            <a:ext cx="11099409" cy="341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s-CO" sz="7200" b="1" i="0" u="none" strike="noStrike" kern="1200" cap="none" spc="0" normalizeH="0" baseline="0" noProof="0" dirty="0">
                <a:ln>
                  <a:noFill/>
                </a:ln>
                <a:solidFill>
                  <a:srgbClr val="000A8B"/>
                </a:solidFill>
                <a:effectLst/>
                <a:uLnTx/>
                <a:uFillTx/>
                <a:latin typeface="Calibri" panose="020F0502020204030204" pitchFamily="34" charset="0"/>
                <a:ea typeface="+mn-ea"/>
                <a:cs typeface="+mn-cs"/>
              </a:rPr>
              <a:t>Administración</a:t>
            </a:r>
            <a:r>
              <a:rPr lang="es-CO" sz="7200" b="1" dirty="0">
                <a:solidFill>
                  <a:srgbClr val="000A8B"/>
                </a:solidFill>
              </a:rPr>
              <a:t> de Sociedades con enfoque Corporativo</a:t>
            </a:r>
            <a:endParaRPr kumimoji="0" lang="es-CO" sz="7200" b="1" i="0" u="none" strike="noStrike" kern="1200" cap="none" spc="0" normalizeH="0" baseline="0" noProof="0" dirty="0">
              <a:ln>
                <a:noFill/>
              </a:ln>
              <a:solidFill>
                <a:srgbClr val="000A8B"/>
              </a:solidFill>
              <a:effectLst/>
              <a:uLnTx/>
              <a:uFillTx/>
              <a:latin typeface="Calibri" panose="020F0502020204030204" pitchFamily="34" charset="0"/>
              <a:ea typeface="+mn-ea"/>
              <a:cs typeface="+mn-cs"/>
            </a:endParaRPr>
          </a:p>
        </p:txBody>
      </p:sp>
      <p:sp>
        <p:nvSpPr>
          <p:cNvPr id="7" name="Rectángulo 6">
            <a:extLst>
              <a:ext uri="{FF2B5EF4-FFF2-40B4-BE49-F238E27FC236}">
                <a16:creationId xmlns:a16="http://schemas.microsoft.com/office/drawing/2014/main" id="{50F7ED04-3313-439E-BDE0-0D699C410F7C}"/>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white"/>
              </a:solidFill>
              <a:effectLst/>
              <a:uLnTx/>
              <a:uFillTx/>
              <a:latin typeface="Calibri"/>
              <a:ea typeface="+mn-ea"/>
              <a:cs typeface="+mn-cs"/>
            </a:endParaRPr>
          </a:p>
        </p:txBody>
      </p:sp>
      <p:sp>
        <p:nvSpPr>
          <p:cNvPr id="10" name="CuadroTexto 9">
            <a:extLst>
              <a:ext uri="{FF2B5EF4-FFF2-40B4-BE49-F238E27FC236}">
                <a16:creationId xmlns:a16="http://schemas.microsoft.com/office/drawing/2014/main" id="{EC6FAB80-12E2-424E-A1B9-CF01AEB8CB0D}"/>
              </a:ext>
            </a:extLst>
          </p:cNvPr>
          <p:cNvSpPr txBox="1"/>
          <p:nvPr/>
        </p:nvSpPr>
        <p:spPr>
          <a:xfrm>
            <a:off x="7235190" y="6520419"/>
            <a:ext cx="4578984" cy="307777"/>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s-ES" sz="1400" b="0" i="0" u="none" strike="noStrike" kern="1200" cap="none" spc="0" normalizeH="0" baseline="0" noProof="0" dirty="0">
                <a:ln>
                  <a:noFill/>
                </a:ln>
                <a:solidFill>
                  <a:srgbClr val="A9A8A9"/>
                </a:solidFill>
                <a:effectLst/>
                <a:uLnTx/>
                <a:uFillTx/>
                <a:latin typeface="Lato Regular"/>
                <a:ea typeface="+mn-ea"/>
                <a:cs typeface="Lato Regular"/>
              </a:rPr>
              <a:t>Presidencia</a:t>
            </a:r>
          </a:p>
        </p:txBody>
      </p:sp>
    </p:spTree>
    <p:extLst>
      <p:ext uri="{BB962C8B-B14F-4D97-AF65-F5344CB8AC3E}">
        <p14:creationId xmlns:p14="http://schemas.microsoft.com/office/powerpoint/2010/main" val="70037272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 name="Imagen 68">
            <a:hlinkClick r:id="rId2" action="ppaction://hlinksldjump"/>
            <a:extLst>
              <a:ext uri="{FF2B5EF4-FFF2-40B4-BE49-F238E27FC236}">
                <a16:creationId xmlns:a16="http://schemas.microsoft.com/office/drawing/2014/main" id="{47302335-65F0-4E3B-8B17-10BB45527CE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0634" y="160205"/>
            <a:ext cx="2446108" cy="1063210"/>
          </a:xfrm>
          <a:prstGeom prst="rect">
            <a:avLst/>
          </a:prstGeom>
        </p:spPr>
      </p:pic>
      <p:sp>
        <p:nvSpPr>
          <p:cNvPr id="62" name="Rectángulo: una sola esquina redondeada 61">
            <a:extLst>
              <a:ext uri="{FF2B5EF4-FFF2-40B4-BE49-F238E27FC236}">
                <a16:creationId xmlns:a16="http://schemas.microsoft.com/office/drawing/2014/main" id="{568E4131-6DEB-490D-88B4-F460B0A3722A}"/>
              </a:ext>
            </a:extLst>
          </p:cNvPr>
          <p:cNvSpPr/>
          <p:nvPr/>
        </p:nvSpPr>
        <p:spPr>
          <a:xfrm>
            <a:off x="1540044" y="1625407"/>
            <a:ext cx="3359784" cy="1898401"/>
          </a:xfrm>
          <a:prstGeom prst="round1Rect">
            <a:avLst/>
          </a:prstGeom>
          <a:solidFill>
            <a:srgbClr val="00206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S" sz="3600" b="1" i="0" u="none" strike="noStrike" kern="1200" cap="none" spc="0" normalizeH="0" baseline="0" noProof="0" dirty="0">
                <a:ln>
                  <a:noFill/>
                </a:ln>
                <a:solidFill>
                  <a:prstClr val="white"/>
                </a:solidFill>
                <a:effectLst/>
                <a:uLnTx/>
                <a:uFillTx/>
                <a:latin typeface="Calibri"/>
                <a:ea typeface="+mn-ea"/>
                <a:cs typeface="+mn-cs"/>
              </a:rPr>
              <a:t>SOCIEDADES</a:t>
            </a:r>
            <a:endParaRPr kumimoji="0" lang="es-CO" sz="3600" b="1" i="0" u="none" strike="noStrike" kern="1200" cap="none" spc="0" normalizeH="0" baseline="0" noProof="0" dirty="0">
              <a:ln>
                <a:noFill/>
              </a:ln>
              <a:solidFill>
                <a:prstClr val="white"/>
              </a:solidFill>
              <a:effectLst/>
              <a:uLnTx/>
              <a:uFillTx/>
              <a:latin typeface="Calibri"/>
              <a:ea typeface="+mn-ea"/>
              <a:cs typeface="+mn-cs"/>
            </a:endParaRPr>
          </a:p>
        </p:txBody>
      </p:sp>
      <p:sp>
        <p:nvSpPr>
          <p:cNvPr id="4" name="CuadroTexto 3">
            <a:extLst>
              <a:ext uri="{FF2B5EF4-FFF2-40B4-BE49-F238E27FC236}">
                <a16:creationId xmlns:a16="http://schemas.microsoft.com/office/drawing/2014/main" id="{23CBFBB9-BFD4-4D06-AE9E-39504DA4F3AE}"/>
              </a:ext>
            </a:extLst>
          </p:cNvPr>
          <p:cNvSpPr txBox="1"/>
          <p:nvPr/>
        </p:nvSpPr>
        <p:spPr>
          <a:xfrm>
            <a:off x="6924018" y="1006081"/>
            <a:ext cx="3052374" cy="830997"/>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2400" b="1" i="0" u="none" strike="noStrike" kern="1200" cap="none" spc="0" normalizeH="0" baseline="0" noProof="0" dirty="0">
                <a:ln>
                  <a:noFill/>
                </a:ln>
                <a:solidFill>
                  <a:srgbClr val="C00000"/>
                </a:solidFill>
                <a:effectLst/>
                <a:uLnTx/>
                <a:uFillTx/>
                <a:latin typeface="Calibri"/>
                <a:ea typeface="+mn-ea"/>
                <a:cs typeface="+mn-cs"/>
              </a:rPr>
              <a:t>3132</a:t>
            </a:r>
            <a:r>
              <a:rPr kumimoji="0" lang="es-ES" sz="2400" b="1" i="0" u="none" strike="noStrike" kern="1200" cap="none" spc="0" normalizeH="0" baseline="0" noProof="0" dirty="0">
                <a:ln>
                  <a:noFill/>
                </a:ln>
                <a:solidFill>
                  <a:srgbClr val="002060"/>
                </a:solidFill>
                <a:effectLst/>
                <a:uLnTx/>
                <a:uFillTx/>
                <a:latin typeface="Calibri"/>
                <a:ea typeface="+mn-ea"/>
                <a:cs typeface="+mn-cs"/>
              </a:rPr>
              <a:t> Empleos directos</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2400" b="1" i="0" u="none" strike="noStrike" kern="1200" cap="none" spc="0" normalizeH="0" baseline="0" noProof="0" dirty="0">
                <a:ln>
                  <a:noFill/>
                </a:ln>
                <a:solidFill>
                  <a:srgbClr val="C00000"/>
                </a:solidFill>
                <a:effectLst/>
                <a:uLnTx/>
                <a:uFillTx/>
                <a:latin typeface="Calibri"/>
                <a:ea typeface="+mn-ea"/>
                <a:cs typeface="+mn-cs"/>
              </a:rPr>
              <a:t>706</a:t>
            </a:r>
            <a:r>
              <a:rPr kumimoji="0" lang="es-ES" sz="2400" b="1" i="0" u="none" strike="noStrike" kern="1200" cap="none" spc="0" normalizeH="0" baseline="0" noProof="0" dirty="0">
                <a:ln>
                  <a:noFill/>
                </a:ln>
                <a:solidFill>
                  <a:srgbClr val="002060"/>
                </a:solidFill>
                <a:effectLst/>
                <a:uLnTx/>
                <a:uFillTx/>
                <a:latin typeface="Calibri"/>
                <a:ea typeface="+mn-ea"/>
                <a:cs typeface="+mn-cs"/>
              </a:rPr>
              <a:t> contratistas </a:t>
            </a:r>
            <a:endParaRPr kumimoji="0" lang="es-CO" sz="2400" b="1" i="0" u="none" strike="noStrike" kern="1200" cap="none" spc="0" normalizeH="0" baseline="0" noProof="0" dirty="0">
              <a:ln>
                <a:noFill/>
              </a:ln>
              <a:solidFill>
                <a:srgbClr val="002060"/>
              </a:solidFill>
              <a:effectLst/>
              <a:uLnTx/>
              <a:uFillTx/>
              <a:latin typeface="Calibri"/>
              <a:ea typeface="+mn-ea"/>
              <a:cs typeface="+mn-cs"/>
            </a:endParaRPr>
          </a:p>
        </p:txBody>
      </p:sp>
      <p:sp>
        <p:nvSpPr>
          <p:cNvPr id="7" name="Globo: flecha hacia abajo 6">
            <a:extLst>
              <a:ext uri="{FF2B5EF4-FFF2-40B4-BE49-F238E27FC236}">
                <a16:creationId xmlns:a16="http://schemas.microsoft.com/office/drawing/2014/main" id="{E380E372-C04D-4123-A099-611B7DC20914}"/>
              </a:ext>
            </a:extLst>
          </p:cNvPr>
          <p:cNvSpPr/>
          <p:nvPr/>
        </p:nvSpPr>
        <p:spPr>
          <a:xfrm>
            <a:off x="1511452" y="3752094"/>
            <a:ext cx="3359784" cy="1063210"/>
          </a:xfrm>
          <a:prstGeom prst="downArrowCallout">
            <a:avLst/>
          </a:prstGeom>
          <a:solidFill>
            <a:srgbClr val="0070C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S" sz="3200" b="1" i="0" u="none" strike="noStrike" kern="1200" cap="none" spc="0" normalizeH="0" baseline="0" noProof="0" dirty="0">
                <a:ln>
                  <a:noFill/>
                </a:ln>
                <a:solidFill>
                  <a:prstClr val="white"/>
                </a:solidFill>
                <a:effectLst/>
                <a:uLnTx/>
                <a:uFillTx/>
                <a:latin typeface="Calibri"/>
                <a:ea typeface="+mn-ea"/>
                <a:cs typeface="+mn-cs"/>
              </a:rPr>
              <a:t>VENTA</a:t>
            </a:r>
            <a:endParaRPr kumimoji="0" lang="es-CO" sz="3200" b="1" i="0" u="none" strike="noStrike" kern="1200" cap="none" spc="0" normalizeH="0" baseline="0" noProof="0" dirty="0">
              <a:ln>
                <a:noFill/>
              </a:ln>
              <a:solidFill>
                <a:prstClr val="white"/>
              </a:solidFill>
              <a:effectLst/>
              <a:uLnTx/>
              <a:uFillTx/>
              <a:latin typeface="Calibri"/>
              <a:ea typeface="+mn-ea"/>
              <a:cs typeface="+mn-cs"/>
            </a:endParaRPr>
          </a:p>
        </p:txBody>
      </p:sp>
      <p:sp>
        <p:nvSpPr>
          <p:cNvPr id="23" name="Flecha: a la derecha 22">
            <a:extLst>
              <a:ext uri="{FF2B5EF4-FFF2-40B4-BE49-F238E27FC236}">
                <a16:creationId xmlns:a16="http://schemas.microsoft.com/office/drawing/2014/main" id="{55004FB3-CE00-43A2-86DC-DB895D234D2E}"/>
              </a:ext>
            </a:extLst>
          </p:cNvPr>
          <p:cNvSpPr/>
          <p:nvPr/>
        </p:nvSpPr>
        <p:spPr>
          <a:xfrm rot="19175863">
            <a:off x="5613499" y="1725113"/>
            <a:ext cx="1406512" cy="673768"/>
          </a:xfrm>
          <a:prstGeom prst="rightArrow">
            <a:avLst/>
          </a:prstGeom>
          <a:solidFill>
            <a:srgbClr val="0070C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srgbClr val="002060"/>
              </a:solidFill>
              <a:effectLst/>
              <a:uLnTx/>
              <a:uFillTx/>
              <a:latin typeface="Calibri"/>
              <a:ea typeface="+mn-ea"/>
              <a:cs typeface="+mn-cs"/>
            </a:endParaRPr>
          </a:p>
        </p:txBody>
      </p:sp>
      <p:sp>
        <p:nvSpPr>
          <p:cNvPr id="24" name="Flecha: a la derecha 23">
            <a:extLst>
              <a:ext uri="{FF2B5EF4-FFF2-40B4-BE49-F238E27FC236}">
                <a16:creationId xmlns:a16="http://schemas.microsoft.com/office/drawing/2014/main" id="{F7CFECF7-CB8B-4C5B-85B4-7B388D91703B}"/>
              </a:ext>
            </a:extLst>
          </p:cNvPr>
          <p:cNvSpPr/>
          <p:nvPr/>
        </p:nvSpPr>
        <p:spPr>
          <a:xfrm rot="20981567">
            <a:off x="5801444" y="2102429"/>
            <a:ext cx="1568241" cy="673768"/>
          </a:xfrm>
          <a:prstGeom prst="rightArrow">
            <a:avLst/>
          </a:prstGeom>
          <a:solidFill>
            <a:srgbClr val="0070C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srgbClr val="002060"/>
              </a:solidFill>
              <a:effectLst/>
              <a:uLnTx/>
              <a:uFillTx/>
              <a:latin typeface="Calibri"/>
              <a:ea typeface="+mn-ea"/>
              <a:cs typeface="+mn-cs"/>
            </a:endParaRPr>
          </a:p>
        </p:txBody>
      </p:sp>
      <p:sp>
        <p:nvSpPr>
          <p:cNvPr id="25" name="CuadroTexto 24">
            <a:extLst>
              <a:ext uri="{FF2B5EF4-FFF2-40B4-BE49-F238E27FC236}">
                <a16:creationId xmlns:a16="http://schemas.microsoft.com/office/drawing/2014/main" id="{CB44D66C-E277-4F45-B901-B10AC3864AF3}"/>
              </a:ext>
            </a:extLst>
          </p:cNvPr>
          <p:cNvSpPr txBox="1"/>
          <p:nvPr/>
        </p:nvSpPr>
        <p:spPr>
          <a:xfrm>
            <a:off x="7139077" y="1940838"/>
            <a:ext cx="3515355" cy="83099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S" sz="2400" b="1" i="0" u="none" strike="noStrike" kern="1200" cap="none" spc="0" normalizeH="0" baseline="0" noProof="0" dirty="0">
                <a:ln>
                  <a:noFill/>
                </a:ln>
                <a:solidFill>
                  <a:srgbClr val="C00000"/>
                </a:solidFill>
                <a:effectLst/>
                <a:uLnTx/>
                <a:uFillTx/>
                <a:latin typeface="Calibri"/>
                <a:ea typeface="+mn-ea"/>
                <a:cs typeface="+mn-cs"/>
              </a:rPr>
              <a:t>$1,179,750,409,252</a:t>
            </a:r>
            <a:r>
              <a:rPr kumimoji="0" lang="es-ES" sz="2400" b="1" i="0" u="none" strike="noStrike" kern="1200" cap="none" spc="0" normalizeH="0" baseline="0" noProof="0" dirty="0">
                <a:ln>
                  <a:noFill/>
                </a:ln>
                <a:solidFill>
                  <a:srgbClr val="002060"/>
                </a:solidFill>
                <a:effectLst/>
                <a:uLnTx/>
                <a:uFillTx/>
                <a:latin typeface="Calibri"/>
                <a:ea typeface="+mn-ea"/>
                <a:cs typeface="+mn-cs"/>
              </a:rPr>
              <a:t> Ingresos operacionales</a:t>
            </a:r>
            <a:endParaRPr kumimoji="0" lang="es-CO" sz="2400" b="1" i="0" u="none" strike="noStrike" kern="1200" cap="none" spc="0" normalizeH="0" baseline="0" noProof="0" dirty="0">
              <a:ln>
                <a:noFill/>
              </a:ln>
              <a:solidFill>
                <a:srgbClr val="002060"/>
              </a:solidFill>
              <a:effectLst/>
              <a:uLnTx/>
              <a:uFillTx/>
              <a:latin typeface="Calibri"/>
              <a:ea typeface="+mn-ea"/>
              <a:cs typeface="+mn-cs"/>
            </a:endParaRPr>
          </a:p>
        </p:txBody>
      </p:sp>
      <p:sp>
        <p:nvSpPr>
          <p:cNvPr id="26" name="Flecha: a la derecha 25">
            <a:extLst>
              <a:ext uri="{FF2B5EF4-FFF2-40B4-BE49-F238E27FC236}">
                <a16:creationId xmlns:a16="http://schemas.microsoft.com/office/drawing/2014/main" id="{D6DBD1C8-D0A2-4166-96EB-34440B49B1EC}"/>
              </a:ext>
            </a:extLst>
          </p:cNvPr>
          <p:cNvSpPr/>
          <p:nvPr/>
        </p:nvSpPr>
        <p:spPr>
          <a:xfrm rot="1567164">
            <a:off x="5685934" y="2581215"/>
            <a:ext cx="1701519" cy="673768"/>
          </a:xfrm>
          <a:prstGeom prst="rightArrow">
            <a:avLst/>
          </a:prstGeom>
          <a:solidFill>
            <a:srgbClr val="0070C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srgbClr val="002060"/>
              </a:solidFill>
              <a:effectLst/>
              <a:uLnTx/>
              <a:uFillTx/>
              <a:latin typeface="Calibri"/>
              <a:ea typeface="+mn-ea"/>
              <a:cs typeface="+mn-cs"/>
            </a:endParaRPr>
          </a:p>
        </p:txBody>
      </p:sp>
      <p:sp>
        <p:nvSpPr>
          <p:cNvPr id="27" name="CuadroTexto 26">
            <a:extLst>
              <a:ext uri="{FF2B5EF4-FFF2-40B4-BE49-F238E27FC236}">
                <a16:creationId xmlns:a16="http://schemas.microsoft.com/office/drawing/2014/main" id="{7225DD44-83A7-41B7-8461-65FF13F743AF}"/>
              </a:ext>
            </a:extLst>
          </p:cNvPr>
          <p:cNvSpPr txBox="1"/>
          <p:nvPr/>
        </p:nvSpPr>
        <p:spPr>
          <a:xfrm>
            <a:off x="7222081" y="3047150"/>
            <a:ext cx="2882912" cy="83099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S" sz="2400" b="1" i="0" u="none" strike="noStrike" kern="1200" cap="none" spc="0" normalizeH="0" baseline="0" noProof="0" dirty="0">
                <a:ln>
                  <a:noFill/>
                </a:ln>
                <a:solidFill>
                  <a:srgbClr val="C00000"/>
                </a:solidFill>
                <a:effectLst/>
                <a:uLnTx/>
                <a:uFillTx/>
                <a:latin typeface="Calibri"/>
                <a:ea typeface="+mn-ea"/>
                <a:cs typeface="+mn-cs"/>
              </a:rPr>
              <a:t>$158,296,132,494 </a:t>
            </a:r>
            <a:r>
              <a:rPr kumimoji="0" lang="es-ES" sz="2400" b="1" i="0" u="none" strike="noStrike" kern="1200" cap="none" spc="0" normalizeH="0" baseline="0" noProof="0" dirty="0">
                <a:ln>
                  <a:noFill/>
                </a:ln>
                <a:solidFill>
                  <a:srgbClr val="002060"/>
                </a:solidFill>
                <a:effectLst/>
                <a:uLnTx/>
                <a:uFillTx/>
                <a:latin typeface="Calibri"/>
                <a:ea typeface="+mn-ea"/>
                <a:cs typeface="+mn-cs"/>
              </a:rPr>
              <a:t>Utilidades</a:t>
            </a:r>
            <a:endParaRPr kumimoji="0" lang="es-CO" sz="2400" b="1" i="0" u="none" strike="noStrike" kern="1200" cap="none" spc="0" normalizeH="0" baseline="0" noProof="0" dirty="0">
              <a:ln>
                <a:noFill/>
              </a:ln>
              <a:solidFill>
                <a:srgbClr val="002060"/>
              </a:solidFill>
              <a:effectLst/>
              <a:uLnTx/>
              <a:uFillTx/>
              <a:latin typeface="Calibri"/>
              <a:ea typeface="+mn-ea"/>
              <a:cs typeface="+mn-cs"/>
            </a:endParaRPr>
          </a:p>
        </p:txBody>
      </p:sp>
      <p:sp>
        <p:nvSpPr>
          <p:cNvPr id="31" name="Rectángulo 30">
            <a:extLst>
              <a:ext uri="{FF2B5EF4-FFF2-40B4-BE49-F238E27FC236}">
                <a16:creationId xmlns:a16="http://schemas.microsoft.com/office/drawing/2014/main" id="{B466730C-9EA9-4431-ADBC-69F68D01083F}"/>
              </a:ext>
            </a:extLst>
          </p:cNvPr>
          <p:cNvSpPr/>
          <p:nvPr/>
        </p:nvSpPr>
        <p:spPr>
          <a:xfrm>
            <a:off x="4972431" y="1712925"/>
            <a:ext cx="1177579" cy="1810883"/>
          </a:xfrm>
          <a:prstGeom prst="rect">
            <a:avLst/>
          </a:prstGeom>
          <a:solidFill>
            <a:srgbClr val="0070C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white"/>
                </a:solidFill>
                <a:effectLst/>
                <a:uLnTx/>
                <a:uFillTx/>
                <a:latin typeface="Calibri"/>
                <a:ea typeface="+mn-ea"/>
                <a:cs typeface="+mn-cs"/>
              </a:rPr>
              <a:t>ADMON.</a:t>
            </a:r>
            <a:endParaRPr kumimoji="0" lang="es-CO" sz="2000" b="1" i="0" u="none" strike="noStrike" kern="1200" cap="none" spc="0" normalizeH="0" baseline="0" noProof="0" dirty="0">
              <a:ln>
                <a:noFill/>
              </a:ln>
              <a:solidFill>
                <a:prstClr val="white"/>
              </a:solidFill>
              <a:effectLst/>
              <a:uLnTx/>
              <a:uFillTx/>
              <a:latin typeface="Calibri"/>
              <a:ea typeface="+mn-ea"/>
              <a:cs typeface="+mn-cs"/>
            </a:endParaRPr>
          </a:p>
        </p:txBody>
      </p:sp>
      <p:sp>
        <p:nvSpPr>
          <p:cNvPr id="32" name="CuadroTexto 31">
            <a:extLst>
              <a:ext uri="{FF2B5EF4-FFF2-40B4-BE49-F238E27FC236}">
                <a16:creationId xmlns:a16="http://schemas.microsoft.com/office/drawing/2014/main" id="{8170C869-DC24-44B9-BAC3-91B221B9BD47}"/>
              </a:ext>
            </a:extLst>
          </p:cNvPr>
          <p:cNvSpPr txBox="1"/>
          <p:nvPr/>
        </p:nvSpPr>
        <p:spPr>
          <a:xfrm>
            <a:off x="1540045" y="5080454"/>
            <a:ext cx="4479068" cy="1077218"/>
          </a:xfrm>
          <a:prstGeom prst="rightArrowCallout">
            <a:avLst>
              <a:gd name="adj1" fmla="val 25000"/>
              <a:gd name="adj2" fmla="val 23485"/>
              <a:gd name="adj3" fmla="val 47737"/>
              <a:gd name="adj4" fmla="val 77993"/>
            </a:avLst>
          </a:prstGeom>
          <a:solidFill>
            <a:srgbClr val="7030A0"/>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S" sz="3200" b="1" i="0" u="none" strike="noStrike" kern="1200" cap="none" spc="0" normalizeH="0" baseline="0" noProof="0" dirty="0">
                <a:ln>
                  <a:noFill/>
                </a:ln>
                <a:solidFill>
                  <a:prstClr val="white"/>
                </a:solidFill>
                <a:effectLst/>
                <a:uLnTx/>
                <a:uFillTx/>
                <a:latin typeface="Calibri"/>
                <a:ea typeface="+mn-ea"/>
                <a:cs typeface="+mn-cs"/>
              </a:rPr>
              <a:t>Avaluadas en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S" sz="3200" b="1" i="0" u="none" strike="noStrike" kern="1200" cap="none" spc="0" normalizeH="0" baseline="0" noProof="0" dirty="0">
                <a:ln>
                  <a:noFill/>
                </a:ln>
                <a:solidFill>
                  <a:prstClr val="white"/>
                </a:solidFill>
                <a:effectLst/>
                <a:uLnTx/>
                <a:uFillTx/>
                <a:latin typeface="Calibri"/>
                <a:ea typeface="+mn-ea"/>
                <a:cs typeface="+mn-cs"/>
              </a:rPr>
              <a:t>$3.2 Billones</a:t>
            </a:r>
            <a:endParaRPr kumimoji="0" lang="es-CO" sz="3200" b="1" i="0" u="none" strike="noStrike" kern="1200" cap="none" spc="0" normalizeH="0" baseline="0" noProof="0" dirty="0">
              <a:ln>
                <a:noFill/>
              </a:ln>
              <a:solidFill>
                <a:prstClr val="white"/>
              </a:solidFill>
              <a:effectLst/>
              <a:uLnTx/>
              <a:uFillTx/>
              <a:latin typeface="Calibri"/>
              <a:ea typeface="+mn-ea"/>
              <a:cs typeface="+mn-cs"/>
            </a:endParaRPr>
          </a:p>
        </p:txBody>
      </p:sp>
      <p:sp>
        <p:nvSpPr>
          <p:cNvPr id="9" name="Rectángulo 8">
            <a:extLst>
              <a:ext uri="{FF2B5EF4-FFF2-40B4-BE49-F238E27FC236}">
                <a16:creationId xmlns:a16="http://schemas.microsoft.com/office/drawing/2014/main" id="{6E43ECA7-8BDB-44CC-B423-1AB12BEBDF7F}"/>
              </a:ext>
            </a:extLst>
          </p:cNvPr>
          <p:cNvSpPr/>
          <p:nvPr/>
        </p:nvSpPr>
        <p:spPr>
          <a:xfrm>
            <a:off x="6019113" y="4904629"/>
            <a:ext cx="4336969" cy="1569660"/>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S" sz="2400" b="1" i="0" u="none" strike="noStrike" kern="1200" cap="none" spc="0" normalizeH="0" baseline="0" noProof="0" dirty="0">
                <a:ln>
                  <a:noFill/>
                </a:ln>
                <a:solidFill>
                  <a:srgbClr val="002060"/>
                </a:solidFill>
                <a:effectLst/>
                <a:uLnTx/>
                <a:uFillTx/>
                <a:latin typeface="Calibri"/>
                <a:ea typeface="+mn-ea"/>
                <a:cs typeface="+mn-cs"/>
              </a:rPr>
              <a:t>Fortalecimiento y desarrollo de gobierno corporativo; auditoría; bancas de valoración; bancas de estructuración, etc. </a:t>
            </a:r>
            <a:endParaRPr kumimoji="0" lang="es-CO" sz="2400" b="1" i="0" u="none" strike="noStrike" kern="1200" cap="none" spc="0" normalizeH="0" baseline="0" noProof="0" dirty="0">
              <a:ln>
                <a:noFill/>
              </a:ln>
              <a:solidFill>
                <a:srgbClr val="002060"/>
              </a:solidFill>
              <a:effectLst/>
              <a:uLnTx/>
              <a:uFillTx/>
              <a:latin typeface="Calibri"/>
              <a:ea typeface="+mn-ea"/>
              <a:cs typeface="+mn-cs"/>
            </a:endParaRPr>
          </a:p>
        </p:txBody>
      </p:sp>
      <p:sp>
        <p:nvSpPr>
          <p:cNvPr id="19" name="Rectángulo 18">
            <a:extLst>
              <a:ext uri="{FF2B5EF4-FFF2-40B4-BE49-F238E27FC236}">
                <a16:creationId xmlns:a16="http://schemas.microsoft.com/office/drawing/2014/main" id="{F26E79D1-C05E-4799-9F5A-057FAA88D47F}"/>
              </a:ext>
            </a:extLst>
          </p:cNvPr>
          <p:cNvSpPr/>
          <p:nvPr/>
        </p:nvSpPr>
        <p:spPr>
          <a:xfrm>
            <a:off x="-4" y="6516438"/>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white"/>
              </a:solidFill>
              <a:effectLst/>
              <a:uLnTx/>
              <a:uFillTx/>
              <a:latin typeface="Calibri"/>
              <a:ea typeface="+mn-ea"/>
              <a:cs typeface="+mn-cs"/>
            </a:endParaRPr>
          </a:p>
        </p:txBody>
      </p:sp>
      <p:sp>
        <p:nvSpPr>
          <p:cNvPr id="20" name="CuadroTexto 19">
            <a:extLst>
              <a:ext uri="{FF2B5EF4-FFF2-40B4-BE49-F238E27FC236}">
                <a16:creationId xmlns:a16="http://schemas.microsoft.com/office/drawing/2014/main" id="{AB077EB4-3F96-4B2F-AA69-19F22A0B5942}"/>
              </a:ext>
            </a:extLst>
          </p:cNvPr>
          <p:cNvSpPr txBox="1"/>
          <p:nvPr/>
        </p:nvSpPr>
        <p:spPr>
          <a:xfrm>
            <a:off x="7235186" y="6496357"/>
            <a:ext cx="4578984" cy="307777"/>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s-ES" sz="1400" b="0" i="0" u="none" strike="noStrike" kern="1200" cap="none" spc="0" normalizeH="0" baseline="0" noProof="0" dirty="0">
                <a:ln>
                  <a:noFill/>
                </a:ln>
                <a:solidFill>
                  <a:srgbClr val="A9A8A9"/>
                </a:solidFill>
                <a:effectLst/>
                <a:uLnTx/>
                <a:uFillTx/>
                <a:latin typeface="Lato Regular"/>
                <a:ea typeface="+mn-ea"/>
                <a:cs typeface="Lato Regular"/>
              </a:rPr>
              <a:t>Presidencia</a:t>
            </a:r>
          </a:p>
        </p:txBody>
      </p:sp>
      <p:pic>
        <p:nvPicPr>
          <p:cNvPr id="21" name="Gráfico 20">
            <a:extLst>
              <a:ext uri="{FF2B5EF4-FFF2-40B4-BE49-F238E27FC236}">
                <a16:creationId xmlns:a16="http://schemas.microsoft.com/office/drawing/2014/main" id="{9FAB16C6-57E8-49EB-A15C-D710C660AB84}"/>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080069" y="135197"/>
            <a:ext cx="4909569" cy="828619"/>
          </a:xfrm>
          <a:prstGeom prst="rect">
            <a:avLst/>
          </a:prstGeom>
        </p:spPr>
      </p:pic>
    </p:spTree>
    <p:extLst>
      <p:ext uri="{BB962C8B-B14F-4D97-AF65-F5344CB8AC3E}">
        <p14:creationId xmlns:p14="http://schemas.microsoft.com/office/powerpoint/2010/main" val="3174799837"/>
      </p:ext>
    </p:extLst>
  </p:cSld>
  <p:clrMapOvr>
    <a:masterClrMapping/>
  </p:clrMapOvr>
  <p:transition spd="slow">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174583" cy="1221233"/>
          </a:xfrm>
          <a:prstGeom prst="rect">
            <a:avLst/>
          </a:prstGeom>
        </p:spPr>
      </p:pic>
      <p:pic>
        <p:nvPicPr>
          <p:cNvPr id="7" name="Gráfico 6">
            <a:extLst>
              <a:ext uri="{FF2B5EF4-FFF2-40B4-BE49-F238E27FC236}">
                <a16:creationId xmlns:a16="http://schemas.microsoft.com/office/drawing/2014/main" id="{29FBB57E-FA1A-4EE9-AB82-08BA80F634C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080069" y="135197"/>
            <a:ext cx="4909569" cy="828619"/>
          </a:xfrm>
          <a:prstGeom prst="rect">
            <a:avLst/>
          </a:prstGeom>
        </p:spPr>
      </p:pic>
      <p:sp>
        <p:nvSpPr>
          <p:cNvPr id="6" name="Rectángulo 5">
            <a:extLst>
              <a:ext uri="{FF2B5EF4-FFF2-40B4-BE49-F238E27FC236}">
                <a16:creationId xmlns:a16="http://schemas.microsoft.com/office/drawing/2014/main" id="{E4E18569-E753-4F7E-815C-C69F93A7519E}"/>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white"/>
              </a:solidFill>
              <a:effectLst/>
              <a:uLnTx/>
              <a:uFillTx/>
              <a:latin typeface="Arial Narrow" panose="020B0606020202030204" pitchFamily="34" charset="0"/>
              <a:ea typeface="+mn-ea"/>
              <a:cs typeface="+mn-cs"/>
            </a:endParaRPr>
          </a:p>
        </p:txBody>
      </p:sp>
      <p:sp>
        <p:nvSpPr>
          <p:cNvPr id="9" name="CuadroTexto 8">
            <a:extLst>
              <a:ext uri="{FF2B5EF4-FFF2-40B4-BE49-F238E27FC236}">
                <a16:creationId xmlns:a16="http://schemas.microsoft.com/office/drawing/2014/main" id="{B1D9DD25-0414-4951-93E6-AACDB4260DF0}"/>
              </a:ext>
            </a:extLst>
          </p:cNvPr>
          <p:cNvSpPr txBox="1"/>
          <p:nvPr/>
        </p:nvSpPr>
        <p:spPr>
          <a:xfrm>
            <a:off x="8448674" y="6520419"/>
            <a:ext cx="3365500" cy="307777"/>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s-ES" sz="1400" b="0" i="0" u="none" strike="noStrike" kern="1200" cap="none" spc="0" normalizeH="0" baseline="0" noProof="0" dirty="0">
                <a:ln>
                  <a:noFill/>
                </a:ln>
                <a:solidFill>
                  <a:srgbClr val="A9A8A9"/>
                </a:solidFill>
                <a:effectLst/>
                <a:uLnTx/>
                <a:uFillTx/>
                <a:latin typeface="Arial Narrow" panose="020B0606020202030204" pitchFamily="34" charset="0"/>
                <a:ea typeface="+mn-ea"/>
                <a:cs typeface="Lato Regular"/>
              </a:rPr>
              <a:t>Vicepresidencia de Sociedades</a:t>
            </a:r>
          </a:p>
        </p:txBody>
      </p:sp>
      <p:sp>
        <p:nvSpPr>
          <p:cNvPr id="2" name="Rectángulo 1">
            <a:extLst>
              <a:ext uri="{FF2B5EF4-FFF2-40B4-BE49-F238E27FC236}">
                <a16:creationId xmlns:a16="http://schemas.microsoft.com/office/drawing/2014/main" id="{2C457E27-2B59-4119-BA17-44208F2E8E09}"/>
              </a:ext>
            </a:extLst>
          </p:cNvPr>
          <p:cNvSpPr/>
          <p:nvPr/>
        </p:nvSpPr>
        <p:spPr>
          <a:xfrm>
            <a:off x="911937" y="1181245"/>
            <a:ext cx="3335144" cy="584775"/>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CO" sz="3200" b="1" i="0" u="none" strike="noStrike" kern="1200" cap="none" spc="0" normalizeH="0" baseline="0" noProof="0" dirty="0">
                <a:ln>
                  <a:noFill/>
                </a:ln>
                <a:solidFill>
                  <a:srgbClr val="000090"/>
                </a:solidFill>
                <a:effectLst/>
                <a:uLnTx/>
                <a:uFillTx/>
                <a:latin typeface="Arial Narrow" panose="020B0606020202030204" pitchFamily="34" charset="0"/>
                <a:ea typeface="+mn-ea"/>
                <a:cs typeface="+mn-cs"/>
              </a:rPr>
              <a:t>Sociedades Activas</a:t>
            </a:r>
          </a:p>
        </p:txBody>
      </p:sp>
      <mc:AlternateContent xmlns:mc="http://schemas.openxmlformats.org/markup-compatibility/2006" xmlns:cx4="http://schemas.microsoft.com/office/drawing/2016/5/10/chartex">
        <mc:Choice Requires="cx4">
          <p:graphicFrame>
            <p:nvGraphicFramePr>
              <p:cNvPr id="60" name="Gráfico 59">
                <a:extLst>
                  <a:ext uri="{FF2B5EF4-FFF2-40B4-BE49-F238E27FC236}">
                    <a16:creationId xmlns:a16="http://schemas.microsoft.com/office/drawing/2014/main" id="{20D251BC-DA12-49AF-8028-E342DA5F8DBE}"/>
                  </a:ext>
                </a:extLst>
              </p:cNvPr>
              <p:cNvGraphicFramePr/>
              <p:nvPr/>
            </p:nvGraphicFramePr>
            <p:xfrm>
              <a:off x="3368170" y="808607"/>
              <a:ext cx="7228245" cy="5711812"/>
            </p:xfrm>
            <a:graphic>
              <a:graphicData uri="http://schemas.microsoft.com/office/drawing/2014/chartex">
                <cx:chart xmlns:cx="http://schemas.microsoft.com/office/drawing/2014/chartex" xmlns:r="http://schemas.openxmlformats.org/officeDocument/2006/relationships" r:id="rId5"/>
              </a:graphicData>
            </a:graphic>
          </p:graphicFrame>
        </mc:Choice>
        <mc:Fallback xmlns="">
          <p:pic>
            <p:nvPicPr>
              <p:cNvPr id="60" name="Gráfico 59">
                <a:extLst>
                  <a:ext uri="{FF2B5EF4-FFF2-40B4-BE49-F238E27FC236}">
                    <a16:creationId xmlns:a16="http://schemas.microsoft.com/office/drawing/2014/main" id="{20D251BC-DA12-49AF-8028-E342DA5F8DBE}"/>
                  </a:ext>
                </a:extLst>
              </p:cNvPr>
              <p:cNvPicPr>
                <a:picLocks noGrp="1" noRot="1" noChangeAspect="1" noMove="1" noResize="1" noEditPoints="1" noAdjustHandles="1" noChangeArrowheads="1" noChangeShapeType="1"/>
              </p:cNvPicPr>
              <p:nvPr/>
            </p:nvPicPr>
            <p:blipFill>
              <a:blip r:embed="rId6"/>
              <a:stretch>
                <a:fillRect/>
              </a:stretch>
            </p:blipFill>
            <p:spPr>
              <a:xfrm>
                <a:off x="3368170" y="808607"/>
                <a:ext cx="7228245" cy="5711812"/>
              </a:xfrm>
              <a:prstGeom prst="rect">
                <a:avLst/>
              </a:prstGeom>
            </p:spPr>
          </p:pic>
        </mc:Fallback>
      </mc:AlternateContent>
      <p:graphicFrame>
        <p:nvGraphicFramePr>
          <p:cNvPr id="3" name="Tabla 2">
            <a:extLst>
              <a:ext uri="{FF2B5EF4-FFF2-40B4-BE49-F238E27FC236}">
                <a16:creationId xmlns:a16="http://schemas.microsoft.com/office/drawing/2014/main" id="{025C0519-3EF3-422A-8E7A-7861B47F7C9E}"/>
              </a:ext>
            </a:extLst>
          </p:cNvPr>
          <p:cNvGraphicFramePr>
            <a:graphicFrameLocks noGrp="1"/>
          </p:cNvGraphicFramePr>
          <p:nvPr/>
        </p:nvGraphicFramePr>
        <p:xfrm>
          <a:off x="1595585" y="1955109"/>
          <a:ext cx="1789335" cy="4207214"/>
        </p:xfrm>
        <a:graphic>
          <a:graphicData uri="http://schemas.openxmlformats.org/drawingml/2006/table">
            <a:tbl>
              <a:tblPr>
                <a:tableStyleId>{5C22544A-7EE6-4342-B048-85BDC9FD1C3A}</a:tableStyleId>
              </a:tblPr>
              <a:tblGrid>
                <a:gridCol w="1276490">
                  <a:extLst>
                    <a:ext uri="{9D8B030D-6E8A-4147-A177-3AD203B41FA5}">
                      <a16:colId xmlns:a16="http://schemas.microsoft.com/office/drawing/2014/main" val="4054186977"/>
                    </a:ext>
                  </a:extLst>
                </a:gridCol>
                <a:gridCol w="512845">
                  <a:extLst>
                    <a:ext uri="{9D8B030D-6E8A-4147-A177-3AD203B41FA5}">
                      <a16:colId xmlns:a16="http://schemas.microsoft.com/office/drawing/2014/main" val="2427376196"/>
                    </a:ext>
                  </a:extLst>
                </a:gridCol>
              </a:tblGrid>
              <a:tr h="191237">
                <a:tc>
                  <a:txBody>
                    <a:bodyPr/>
                    <a:lstStyle/>
                    <a:p>
                      <a:pPr algn="l" fontAlgn="b"/>
                      <a:r>
                        <a:rPr lang="es-CO" sz="1000" b="1" u="none" strike="noStrike" dirty="0">
                          <a:effectLst/>
                          <a:latin typeface="Arial Narrow" panose="020B0606020202030204" pitchFamily="34" charset="0"/>
                        </a:rPr>
                        <a:t>Departamento</a:t>
                      </a:r>
                      <a:endParaRPr lang="es-CO" sz="1000" b="1" i="0" u="none" strike="noStrike" dirty="0">
                        <a:solidFill>
                          <a:srgbClr val="000000"/>
                        </a:solidFill>
                        <a:effectLst/>
                        <a:latin typeface="Arial Narrow" panose="020B0606020202030204" pitchFamily="34" charset="0"/>
                      </a:endParaRPr>
                    </a:p>
                  </a:txBody>
                  <a:tcPr marL="0" marR="0" marT="0" marB="0" anchor="b">
                    <a:lnL w="12700" cap="flat" cmpd="sng" algn="ctr">
                      <a:solidFill>
                        <a:srgbClr val="BDD7EE"/>
                      </a:solidFill>
                      <a:prstDash val="solid"/>
                      <a:round/>
                      <a:headEnd type="none" w="med" len="med"/>
                      <a:tailEnd type="none" w="med" len="med"/>
                    </a:lnL>
                    <a:lnR w="12700" cap="flat" cmpd="sng" algn="ctr">
                      <a:solidFill>
                        <a:srgbClr val="BDD7EE"/>
                      </a:solidFill>
                      <a:prstDash val="solid"/>
                      <a:round/>
                      <a:headEnd type="none" w="med" len="med"/>
                      <a:tailEnd type="none" w="med" len="med"/>
                    </a:lnR>
                    <a:lnT w="12700" cap="flat" cmpd="sng" algn="ctr">
                      <a:solidFill>
                        <a:srgbClr val="BDD7EE"/>
                      </a:solidFill>
                      <a:prstDash val="solid"/>
                      <a:round/>
                      <a:headEnd type="none" w="med" len="med"/>
                      <a:tailEnd type="none" w="med" len="med"/>
                    </a:lnT>
                    <a:lnB w="12700" cap="flat" cmpd="sng" algn="ctr">
                      <a:solidFill>
                        <a:srgbClr val="BDD7EE"/>
                      </a:solidFill>
                      <a:prstDash val="solid"/>
                      <a:round/>
                      <a:headEnd type="none" w="med" len="med"/>
                      <a:tailEnd type="none" w="med" len="med"/>
                    </a:lnB>
                    <a:noFill/>
                  </a:tcPr>
                </a:tc>
                <a:tc>
                  <a:txBody>
                    <a:bodyPr/>
                    <a:lstStyle/>
                    <a:p>
                      <a:pPr algn="ctr" fontAlgn="ctr"/>
                      <a:r>
                        <a:rPr lang="es-CO" sz="1000" b="1" u="none" strike="noStrike" dirty="0">
                          <a:effectLst/>
                          <a:latin typeface="Arial Narrow" panose="020B0606020202030204" pitchFamily="34" charset="0"/>
                        </a:rPr>
                        <a:t>Activos</a:t>
                      </a:r>
                      <a:endParaRPr lang="es-CO" sz="1000" b="1" i="0" u="none" strike="noStrike" dirty="0">
                        <a:solidFill>
                          <a:srgbClr val="000000"/>
                        </a:solidFill>
                        <a:effectLst/>
                        <a:latin typeface="Arial Narrow" panose="020B0606020202030204" pitchFamily="34" charset="0"/>
                      </a:endParaRPr>
                    </a:p>
                  </a:txBody>
                  <a:tcPr marL="0" marR="0" marT="0" marB="0" anchor="ctr">
                    <a:lnL w="12700" cap="flat" cmpd="sng" algn="ctr">
                      <a:solidFill>
                        <a:srgbClr val="BDD7EE"/>
                      </a:solidFill>
                      <a:prstDash val="solid"/>
                      <a:round/>
                      <a:headEnd type="none" w="med" len="med"/>
                      <a:tailEnd type="none" w="med" len="med"/>
                    </a:lnL>
                    <a:lnR w="12700" cap="flat" cmpd="sng" algn="ctr">
                      <a:solidFill>
                        <a:srgbClr val="BDD7EE"/>
                      </a:solidFill>
                      <a:prstDash val="solid"/>
                      <a:round/>
                      <a:headEnd type="none" w="med" len="med"/>
                      <a:tailEnd type="none" w="med" len="med"/>
                    </a:lnR>
                    <a:lnT w="12700" cap="flat" cmpd="sng" algn="ctr">
                      <a:solidFill>
                        <a:srgbClr val="BDD7EE"/>
                      </a:solidFill>
                      <a:prstDash val="solid"/>
                      <a:round/>
                      <a:headEnd type="none" w="med" len="med"/>
                      <a:tailEnd type="none" w="med" len="med"/>
                    </a:lnT>
                    <a:lnB w="12700" cap="flat" cmpd="sng" algn="ctr">
                      <a:solidFill>
                        <a:srgbClr val="BDD7EE"/>
                      </a:solidFill>
                      <a:prstDash val="solid"/>
                      <a:round/>
                      <a:headEnd type="none" w="med" len="med"/>
                      <a:tailEnd type="none" w="med" len="med"/>
                    </a:lnB>
                    <a:noFill/>
                  </a:tcPr>
                </a:tc>
                <a:extLst>
                  <a:ext uri="{0D108BD9-81ED-4DB2-BD59-A6C34878D82A}">
                    <a16:rowId xmlns:a16="http://schemas.microsoft.com/office/drawing/2014/main" val="384879434"/>
                  </a:ext>
                </a:extLst>
              </a:tr>
              <a:tr h="191237">
                <a:tc>
                  <a:txBody>
                    <a:bodyPr/>
                    <a:lstStyle/>
                    <a:p>
                      <a:pPr algn="l" fontAlgn="b"/>
                      <a:r>
                        <a:rPr lang="es-CO" sz="1000" u="none" strike="noStrike" dirty="0">
                          <a:effectLst/>
                          <a:latin typeface="Arial Narrow" panose="020B0606020202030204" pitchFamily="34" charset="0"/>
                        </a:rPr>
                        <a:t>Cundinamarca</a:t>
                      </a:r>
                      <a:endParaRPr lang="es-CO" sz="1000" b="0" i="0" u="none" strike="noStrike" dirty="0">
                        <a:solidFill>
                          <a:srgbClr val="000000"/>
                        </a:solidFill>
                        <a:effectLst/>
                        <a:latin typeface="Arial Narrow" panose="020B0606020202030204" pitchFamily="34" charset="0"/>
                      </a:endParaRPr>
                    </a:p>
                  </a:txBody>
                  <a:tcPr marL="0" marR="0" marT="0" marB="0" anchor="b">
                    <a:lnL w="12700" cap="flat" cmpd="sng" algn="ctr">
                      <a:solidFill>
                        <a:srgbClr val="BDD7EE"/>
                      </a:solidFill>
                      <a:prstDash val="solid"/>
                      <a:round/>
                      <a:headEnd type="none" w="med" len="med"/>
                      <a:tailEnd type="none" w="med" len="med"/>
                    </a:lnL>
                    <a:lnR w="12700" cap="flat" cmpd="sng" algn="ctr">
                      <a:solidFill>
                        <a:srgbClr val="BDD7EE"/>
                      </a:solidFill>
                      <a:prstDash val="solid"/>
                      <a:round/>
                      <a:headEnd type="none" w="med" len="med"/>
                      <a:tailEnd type="none" w="med" len="med"/>
                    </a:lnR>
                    <a:lnT w="12700" cap="flat" cmpd="sng" algn="ctr">
                      <a:solidFill>
                        <a:srgbClr val="BDD7EE"/>
                      </a:solidFill>
                      <a:prstDash val="solid"/>
                      <a:round/>
                      <a:headEnd type="none" w="med" len="med"/>
                      <a:tailEnd type="none" w="med" len="med"/>
                    </a:lnT>
                    <a:lnB w="12700" cap="flat" cmpd="sng" algn="ctr">
                      <a:solidFill>
                        <a:srgbClr val="BDD7EE"/>
                      </a:solidFill>
                      <a:prstDash val="solid"/>
                      <a:round/>
                      <a:headEnd type="none" w="med" len="med"/>
                      <a:tailEnd type="none" w="med" len="med"/>
                    </a:lnB>
                    <a:noFill/>
                  </a:tcPr>
                </a:tc>
                <a:tc>
                  <a:txBody>
                    <a:bodyPr/>
                    <a:lstStyle/>
                    <a:p>
                      <a:pPr algn="ctr" fontAlgn="ctr"/>
                      <a:r>
                        <a:rPr lang="es-CO" sz="1000" u="none" strike="noStrike">
                          <a:effectLst/>
                          <a:latin typeface="Arial Narrow" panose="020B0606020202030204" pitchFamily="34" charset="0"/>
                        </a:rPr>
                        <a:t>208</a:t>
                      </a:r>
                      <a:endParaRPr lang="es-CO" sz="1000" b="0" i="0" u="none" strike="noStrike">
                        <a:solidFill>
                          <a:srgbClr val="000000"/>
                        </a:solidFill>
                        <a:effectLst/>
                        <a:latin typeface="Arial Narrow" panose="020B0606020202030204" pitchFamily="34" charset="0"/>
                      </a:endParaRPr>
                    </a:p>
                  </a:txBody>
                  <a:tcPr marL="0" marR="0" marT="0" marB="0" anchor="ctr">
                    <a:lnL w="12700" cap="flat" cmpd="sng" algn="ctr">
                      <a:solidFill>
                        <a:srgbClr val="BDD7EE"/>
                      </a:solidFill>
                      <a:prstDash val="solid"/>
                      <a:round/>
                      <a:headEnd type="none" w="med" len="med"/>
                      <a:tailEnd type="none" w="med" len="med"/>
                    </a:lnL>
                    <a:lnR w="12700" cap="flat" cmpd="sng" algn="ctr">
                      <a:solidFill>
                        <a:srgbClr val="BDD7EE"/>
                      </a:solidFill>
                      <a:prstDash val="solid"/>
                      <a:round/>
                      <a:headEnd type="none" w="med" len="med"/>
                      <a:tailEnd type="none" w="med" len="med"/>
                    </a:lnR>
                    <a:lnT w="12700" cap="flat" cmpd="sng" algn="ctr">
                      <a:solidFill>
                        <a:srgbClr val="BDD7EE"/>
                      </a:solidFill>
                      <a:prstDash val="solid"/>
                      <a:round/>
                      <a:headEnd type="none" w="med" len="med"/>
                      <a:tailEnd type="none" w="med" len="med"/>
                    </a:lnT>
                    <a:lnB w="12700" cap="flat" cmpd="sng" algn="ctr">
                      <a:solidFill>
                        <a:srgbClr val="BDD7EE"/>
                      </a:solidFill>
                      <a:prstDash val="solid"/>
                      <a:round/>
                      <a:headEnd type="none" w="med" len="med"/>
                      <a:tailEnd type="none" w="med" len="med"/>
                    </a:lnB>
                    <a:noFill/>
                  </a:tcPr>
                </a:tc>
                <a:extLst>
                  <a:ext uri="{0D108BD9-81ED-4DB2-BD59-A6C34878D82A}">
                    <a16:rowId xmlns:a16="http://schemas.microsoft.com/office/drawing/2014/main" val="738546992"/>
                  </a:ext>
                </a:extLst>
              </a:tr>
              <a:tr h="191237">
                <a:tc>
                  <a:txBody>
                    <a:bodyPr/>
                    <a:lstStyle/>
                    <a:p>
                      <a:pPr algn="l" fontAlgn="b"/>
                      <a:r>
                        <a:rPr lang="es-CO" sz="1000" u="none" strike="noStrike" dirty="0">
                          <a:effectLst/>
                          <a:latin typeface="Arial Narrow" panose="020B0606020202030204" pitchFamily="34" charset="0"/>
                        </a:rPr>
                        <a:t>Antioquia</a:t>
                      </a:r>
                      <a:endParaRPr lang="es-CO" sz="1000" b="0" i="0" u="none" strike="noStrike" dirty="0">
                        <a:solidFill>
                          <a:srgbClr val="000000"/>
                        </a:solidFill>
                        <a:effectLst/>
                        <a:latin typeface="Arial Narrow" panose="020B0606020202030204" pitchFamily="34" charset="0"/>
                      </a:endParaRPr>
                    </a:p>
                  </a:txBody>
                  <a:tcPr marL="0" marR="0" marT="0" marB="0" anchor="b">
                    <a:lnL w="12700" cap="flat" cmpd="sng" algn="ctr">
                      <a:solidFill>
                        <a:srgbClr val="BDD7EE"/>
                      </a:solidFill>
                      <a:prstDash val="solid"/>
                      <a:round/>
                      <a:headEnd type="none" w="med" len="med"/>
                      <a:tailEnd type="none" w="med" len="med"/>
                    </a:lnL>
                    <a:lnR w="12700" cap="flat" cmpd="sng" algn="ctr">
                      <a:solidFill>
                        <a:srgbClr val="BDD7EE"/>
                      </a:solidFill>
                      <a:prstDash val="solid"/>
                      <a:round/>
                      <a:headEnd type="none" w="med" len="med"/>
                      <a:tailEnd type="none" w="med" len="med"/>
                    </a:lnR>
                    <a:lnT w="12700" cap="flat" cmpd="sng" algn="ctr">
                      <a:solidFill>
                        <a:srgbClr val="BDD7EE"/>
                      </a:solidFill>
                      <a:prstDash val="solid"/>
                      <a:round/>
                      <a:headEnd type="none" w="med" len="med"/>
                      <a:tailEnd type="none" w="med" len="med"/>
                    </a:lnT>
                    <a:lnB w="12700" cap="flat" cmpd="sng" algn="ctr">
                      <a:solidFill>
                        <a:srgbClr val="BDD7EE"/>
                      </a:solidFill>
                      <a:prstDash val="solid"/>
                      <a:round/>
                      <a:headEnd type="none" w="med" len="med"/>
                      <a:tailEnd type="none" w="med" len="med"/>
                    </a:lnB>
                    <a:noFill/>
                  </a:tcPr>
                </a:tc>
                <a:tc>
                  <a:txBody>
                    <a:bodyPr/>
                    <a:lstStyle/>
                    <a:p>
                      <a:pPr algn="ctr" fontAlgn="ctr"/>
                      <a:r>
                        <a:rPr lang="es-CO" sz="1000" u="none" strike="noStrike">
                          <a:effectLst/>
                          <a:latin typeface="Arial Narrow" panose="020B0606020202030204" pitchFamily="34" charset="0"/>
                        </a:rPr>
                        <a:t>152</a:t>
                      </a:r>
                      <a:endParaRPr lang="es-CO" sz="1000" b="0" i="0" u="none" strike="noStrike">
                        <a:solidFill>
                          <a:srgbClr val="000000"/>
                        </a:solidFill>
                        <a:effectLst/>
                        <a:latin typeface="Arial Narrow" panose="020B0606020202030204" pitchFamily="34" charset="0"/>
                      </a:endParaRPr>
                    </a:p>
                  </a:txBody>
                  <a:tcPr marL="0" marR="0" marT="0" marB="0" anchor="ctr">
                    <a:lnL w="12700" cap="flat" cmpd="sng" algn="ctr">
                      <a:solidFill>
                        <a:srgbClr val="BDD7EE"/>
                      </a:solidFill>
                      <a:prstDash val="solid"/>
                      <a:round/>
                      <a:headEnd type="none" w="med" len="med"/>
                      <a:tailEnd type="none" w="med" len="med"/>
                    </a:lnL>
                    <a:lnR w="12700" cap="flat" cmpd="sng" algn="ctr">
                      <a:solidFill>
                        <a:srgbClr val="BDD7EE"/>
                      </a:solidFill>
                      <a:prstDash val="solid"/>
                      <a:round/>
                      <a:headEnd type="none" w="med" len="med"/>
                      <a:tailEnd type="none" w="med" len="med"/>
                    </a:lnR>
                    <a:lnT w="12700" cap="flat" cmpd="sng" algn="ctr">
                      <a:solidFill>
                        <a:srgbClr val="BDD7EE"/>
                      </a:solidFill>
                      <a:prstDash val="solid"/>
                      <a:round/>
                      <a:headEnd type="none" w="med" len="med"/>
                      <a:tailEnd type="none" w="med" len="med"/>
                    </a:lnT>
                    <a:lnB w="12700" cap="flat" cmpd="sng" algn="ctr">
                      <a:solidFill>
                        <a:srgbClr val="BDD7EE"/>
                      </a:solidFill>
                      <a:prstDash val="solid"/>
                      <a:round/>
                      <a:headEnd type="none" w="med" len="med"/>
                      <a:tailEnd type="none" w="med" len="med"/>
                    </a:lnB>
                    <a:noFill/>
                  </a:tcPr>
                </a:tc>
                <a:extLst>
                  <a:ext uri="{0D108BD9-81ED-4DB2-BD59-A6C34878D82A}">
                    <a16:rowId xmlns:a16="http://schemas.microsoft.com/office/drawing/2014/main" val="3370927765"/>
                  </a:ext>
                </a:extLst>
              </a:tr>
              <a:tr h="191237">
                <a:tc>
                  <a:txBody>
                    <a:bodyPr/>
                    <a:lstStyle/>
                    <a:p>
                      <a:pPr algn="l" fontAlgn="b"/>
                      <a:r>
                        <a:rPr lang="es-CO" sz="1000" u="none" strike="noStrike" dirty="0">
                          <a:effectLst/>
                          <a:latin typeface="Arial Narrow" panose="020B0606020202030204" pitchFamily="34" charset="0"/>
                        </a:rPr>
                        <a:t>Valle Del Cauca</a:t>
                      </a:r>
                      <a:endParaRPr lang="es-CO" sz="1000" b="0" i="0" u="none" strike="noStrike" dirty="0">
                        <a:solidFill>
                          <a:srgbClr val="000000"/>
                        </a:solidFill>
                        <a:effectLst/>
                        <a:latin typeface="Arial Narrow" panose="020B0606020202030204" pitchFamily="34" charset="0"/>
                      </a:endParaRPr>
                    </a:p>
                  </a:txBody>
                  <a:tcPr marL="0" marR="0" marT="0" marB="0" anchor="b">
                    <a:lnL w="12700" cap="flat" cmpd="sng" algn="ctr">
                      <a:solidFill>
                        <a:srgbClr val="BDD7EE"/>
                      </a:solidFill>
                      <a:prstDash val="solid"/>
                      <a:round/>
                      <a:headEnd type="none" w="med" len="med"/>
                      <a:tailEnd type="none" w="med" len="med"/>
                    </a:lnL>
                    <a:lnR w="12700" cap="flat" cmpd="sng" algn="ctr">
                      <a:solidFill>
                        <a:srgbClr val="BDD7EE"/>
                      </a:solidFill>
                      <a:prstDash val="solid"/>
                      <a:round/>
                      <a:headEnd type="none" w="med" len="med"/>
                      <a:tailEnd type="none" w="med" len="med"/>
                    </a:lnR>
                    <a:lnT w="12700" cap="flat" cmpd="sng" algn="ctr">
                      <a:solidFill>
                        <a:srgbClr val="BDD7EE"/>
                      </a:solidFill>
                      <a:prstDash val="solid"/>
                      <a:round/>
                      <a:headEnd type="none" w="med" len="med"/>
                      <a:tailEnd type="none" w="med" len="med"/>
                    </a:lnT>
                    <a:lnB w="12700" cap="flat" cmpd="sng" algn="ctr">
                      <a:solidFill>
                        <a:srgbClr val="BDD7EE"/>
                      </a:solidFill>
                      <a:prstDash val="solid"/>
                      <a:round/>
                      <a:headEnd type="none" w="med" len="med"/>
                      <a:tailEnd type="none" w="med" len="med"/>
                    </a:lnB>
                    <a:noFill/>
                  </a:tcPr>
                </a:tc>
                <a:tc>
                  <a:txBody>
                    <a:bodyPr/>
                    <a:lstStyle/>
                    <a:p>
                      <a:pPr algn="ctr" fontAlgn="ctr"/>
                      <a:r>
                        <a:rPr lang="es-CO" sz="1000" u="none" strike="noStrike">
                          <a:effectLst/>
                          <a:latin typeface="Arial Narrow" panose="020B0606020202030204" pitchFamily="34" charset="0"/>
                        </a:rPr>
                        <a:t>118</a:t>
                      </a:r>
                      <a:endParaRPr lang="es-CO" sz="1000" b="0" i="0" u="none" strike="noStrike">
                        <a:solidFill>
                          <a:srgbClr val="000000"/>
                        </a:solidFill>
                        <a:effectLst/>
                        <a:latin typeface="Arial Narrow" panose="020B0606020202030204" pitchFamily="34" charset="0"/>
                      </a:endParaRPr>
                    </a:p>
                  </a:txBody>
                  <a:tcPr marL="0" marR="0" marT="0" marB="0" anchor="ctr">
                    <a:lnL w="12700" cap="flat" cmpd="sng" algn="ctr">
                      <a:solidFill>
                        <a:srgbClr val="BDD7EE"/>
                      </a:solidFill>
                      <a:prstDash val="solid"/>
                      <a:round/>
                      <a:headEnd type="none" w="med" len="med"/>
                      <a:tailEnd type="none" w="med" len="med"/>
                    </a:lnL>
                    <a:lnR w="12700" cap="flat" cmpd="sng" algn="ctr">
                      <a:solidFill>
                        <a:srgbClr val="BDD7EE"/>
                      </a:solidFill>
                      <a:prstDash val="solid"/>
                      <a:round/>
                      <a:headEnd type="none" w="med" len="med"/>
                      <a:tailEnd type="none" w="med" len="med"/>
                    </a:lnR>
                    <a:lnT w="12700" cap="flat" cmpd="sng" algn="ctr">
                      <a:solidFill>
                        <a:srgbClr val="BDD7EE"/>
                      </a:solidFill>
                      <a:prstDash val="solid"/>
                      <a:round/>
                      <a:headEnd type="none" w="med" len="med"/>
                      <a:tailEnd type="none" w="med" len="med"/>
                    </a:lnT>
                    <a:lnB w="12700" cap="flat" cmpd="sng" algn="ctr">
                      <a:solidFill>
                        <a:srgbClr val="BDD7EE"/>
                      </a:solidFill>
                      <a:prstDash val="solid"/>
                      <a:round/>
                      <a:headEnd type="none" w="med" len="med"/>
                      <a:tailEnd type="none" w="med" len="med"/>
                    </a:lnB>
                    <a:noFill/>
                  </a:tcPr>
                </a:tc>
                <a:extLst>
                  <a:ext uri="{0D108BD9-81ED-4DB2-BD59-A6C34878D82A}">
                    <a16:rowId xmlns:a16="http://schemas.microsoft.com/office/drawing/2014/main" val="3839161394"/>
                  </a:ext>
                </a:extLst>
              </a:tr>
              <a:tr h="191237">
                <a:tc>
                  <a:txBody>
                    <a:bodyPr/>
                    <a:lstStyle/>
                    <a:p>
                      <a:pPr algn="l" fontAlgn="b"/>
                      <a:r>
                        <a:rPr lang="es-CO" sz="1000" u="none" strike="noStrike" dirty="0">
                          <a:effectLst/>
                          <a:latin typeface="Arial Narrow" panose="020B0606020202030204" pitchFamily="34" charset="0"/>
                        </a:rPr>
                        <a:t>Risaralda</a:t>
                      </a:r>
                      <a:endParaRPr lang="es-CO" sz="1000" b="0" i="0" u="none" strike="noStrike" dirty="0">
                        <a:solidFill>
                          <a:srgbClr val="000000"/>
                        </a:solidFill>
                        <a:effectLst/>
                        <a:latin typeface="Arial Narrow" panose="020B0606020202030204" pitchFamily="34" charset="0"/>
                      </a:endParaRPr>
                    </a:p>
                  </a:txBody>
                  <a:tcPr marL="0" marR="0" marT="0" marB="0" anchor="b">
                    <a:lnL w="12700" cap="flat" cmpd="sng" algn="ctr">
                      <a:solidFill>
                        <a:srgbClr val="BDD7EE"/>
                      </a:solidFill>
                      <a:prstDash val="solid"/>
                      <a:round/>
                      <a:headEnd type="none" w="med" len="med"/>
                      <a:tailEnd type="none" w="med" len="med"/>
                    </a:lnL>
                    <a:lnR w="12700" cap="flat" cmpd="sng" algn="ctr">
                      <a:solidFill>
                        <a:srgbClr val="BDD7EE"/>
                      </a:solidFill>
                      <a:prstDash val="solid"/>
                      <a:round/>
                      <a:headEnd type="none" w="med" len="med"/>
                      <a:tailEnd type="none" w="med" len="med"/>
                    </a:lnR>
                    <a:lnT w="12700" cap="flat" cmpd="sng" algn="ctr">
                      <a:solidFill>
                        <a:srgbClr val="BDD7EE"/>
                      </a:solidFill>
                      <a:prstDash val="solid"/>
                      <a:round/>
                      <a:headEnd type="none" w="med" len="med"/>
                      <a:tailEnd type="none" w="med" len="med"/>
                    </a:lnT>
                    <a:lnB w="12700" cap="flat" cmpd="sng" algn="ctr">
                      <a:solidFill>
                        <a:srgbClr val="BDD7EE"/>
                      </a:solidFill>
                      <a:prstDash val="solid"/>
                      <a:round/>
                      <a:headEnd type="none" w="med" len="med"/>
                      <a:tailEnd type="none" w="med" len="med"/>
                    </a:lnB>
                    <a:noFill/>
                  </a:tcPr>
                </a:tc>
                <a:tc>
                  <a:txBody>
                    <a:bodyPr/>
                    <a:lstStyle/>
                    <a:p>
                      <a:pPr algn="ctr" fontAlgn="ctr"/>
                      <a:r>
                        <a:rPr lang="es-CO" sz="1000" u="none" strike="noStrike">
                          <a:effectLst/>
                          <a:latin typeface="Arial Narrow" panose="020B0606020202030204" pitchFamily="34" charset="0"/>
                        </a:rPr>
                        <a:t>41</a:t>
                      </a:r>
                      <a:endParaRPr lang="es-CO" sz="1000" b="0" i="0" u="none" strike="noStrike">
                        <a:solidFill>
                          <a:srgbClr val="000000"/>
                        </a:solidFill>
                        <a:effectLst/>
                        <a:latin typeface="Arial Narrow" panose="020B0606020202030204" pitchFamily="34" charset="0"/>
                      </a:endParaRPr>
                    </a:p>
                  </a:txBody>
                  <a:tcPr marL="0" marR="0" marT="0" marB="0" anchor="ctr">
                    <a:lnL w="12700" cap="flat" cmpd="sng" algn="ctr">
                      <a:solidFill>
                        <a:srgbClr val="BDD7EE"/>
                      </a:solidFill>
                      <a:prstDash val="solid"/>
                      <a:round/>
                      <a:headEnd type="none" w="med" len="med"/>
                      <a:tailEnd type="none" w="med" len="med"/>
                    </a:lnL>
                    <a:lnR w="12700" cap="flat" cmpd="sng" algn="ctr">
                      <a:solidFill>
                        <a:srgbClr val="BDD7EE"/>
                      </a:solidFill>
                      <a:prstDash val="solid"/>
                      <a:round/>
                      <a:headEnd type="none" w="med" len="med"/>
                      <a:tailEnd type="none" w="med" len="med"/>
                    </a:lnR>
                    <a:lnT w="12700" cap="flat" cmpd="sng" algn="ctr">
                      <a:solidFill>
                        <a:srgbClr val="BDD7EE"/>
                      </a:solidFill>
                      <a:prstDash val="solid"/>
                      <a:round/>
                      <a:headEnd type="none" w="med" len="med"/>
                      <a:tailEnd type="none" w="med" len="med"/>
                    </a:lnT>
                    <a:lnB w="12700" cap="flat" cmpd="sng" algn="ctr">
                      <a:solidFill>
                        <a:srgbClr val="BDD7EE"/>
                      </a:solidFill>
                      <a:prstDash val="solid"/>
                      <a:round/>
                      <a:headEnd type="none" w="med" len="med"/>
                      <a:tailEnd type="none" w="med" len="med"/>
                    </a:lnB>
                    <a:noFill/>
                  </a:tcPr>
                </a:tc>
                <a:extLst>
                  <a:ext uri="{0D108BD9-81ED-4DB2-BD59-A6C34878D82A}">
                    <a16:rowId xmlns:a16="http://schemas.microsoft.com/office/drawing/2014/main" val="3459884603"/>
                  </a:ext>
                </a:extLst>
              </a:tr>
              <a:tr h="191237">
                <a:tc>
                  <a:txBody>
                    <a:bodyPr/>
                    <a:lstStyle/>
                    <a:p>
                      <a:pPr algn="l" fontAlgn="b"/>
                      <a:r>
                        <a:rPr lang="es-CO" sz="1000" u="none" strike="noStrike" dirty="0">
                          <a:effectLst/>
                          <a:latin typeface="Arial Narrow" panose="020B0606020202030204" pitchFamily="34" charset="0"/>
                        </a:rPr>
                        <a:t>Atlántico</a:t>
                      </a:r>
                      <a:endParaRPr lang="es-CO" sz="1000" b="0" i="0" u="none" strike="noStrike" dirty="0">
                        <a:solidFill>
                          <a:srgbClr val="000000"/>
                        </a:solidFill>
                        <a:effectLst/>
                        <a:latin typeface="Arial Narrow" panose="020B0606020202030204" pitchFamily="34" charset="0"/>
                      </a:endParaRPr>
                    </a:p>
                  </a:txBody>
                  <a:tcPr marL="0" marR="0" marT="0" marB="0" anchor="b">
                    <a:lnL w="12700" cap="flat" cmpd="sng" algn="ctr">
                      <a:solidFill>
                        <a:srgbClr val="BDD7EE"/>
                      </a:solidFill>
                      <a:prstDash val="solid"/>
                      <a:round/>
                      <a:headEnd type="none" w="med" len="med"/>
                      <a:tailEnd type="none" w="med" len="med"/>
                    </a:lnL>
                    <a:lnR w="12700" cap="flat" cmpd="sng" algn="ctr">
                      <a:solidFill>
                        <a:srgbClr val="BDD7EE"/>
                      </a:solidFill>
                      <a:prstDash val="solid"/>
                      <a:round/>
                      <a:headEnd type="none" w="med" len="med"/>
                      <a:tailEnd type="none" w="med" len="med"/>
                    </a:lnR>
                    <a:lnT w="12700" cap="flat" cmpd="sng" algn="ctr">
                      <a:solidFill>
                        <a:srgbClr val="BDD7EE"/>
                      </a:solidFill>
                      <a:prstDash val="solid"/>
                      <a:round/>
                      <a:headEnd type="none" w="med" len="med"/>
                      <a:tailEnd type="none" w="med" len="med"/>
                    </a:lnT>
                    <a:lnB w="12700" cap="flat" cmpd="sng" algn="ctr">
                      <a:solidFill>
                        <a:srgbClr val="BDD7EE"/>
                      </a:solidFill>
                      <a:prstDash val="solid"/>
                      <a:round/>
                      <a:headEnd type="none" w="med" len="med"/>
                      <a:tailEnd type="none" w="med" len="med"/>
                    </a:lnB>
                    <a:noFill/>
                  </a:tcPr>
                </a:tc>
                <a:tc>
                  <a:txBody>
                    <a:bodyPr/>
                    <a:lstStyle/>
                    <a:p>
                      <a:pPr algn="ctr" fontAlgn="ctr"/>
                      <a:r>
                        <a:rPr lang="es-CO" sz="1000" u="none" strike="noStrike">
                          <a:effectLst/>
                          <a:latin typeface="Arial Narrow" panose="020B0606020202030204" pitchFamily="34" charset="0"/>
                        </a:rPr>
                        <a:t>31</a:t>
                      </a:r>
                      <a:endParaRPr lang="es-CO" sz="1000" b="0" i="0" u="none" strike="noStrike">
                        <a:solidFill>
                          <a:srgbClr val="000000"/>
                        </a:solidFill>
                        <a:effectLst/>
                        <a:latin typeface="Arial Narrow" panose="020B0606020202030204" pitchFamily="34" charset="0"/>
                      </a:endParaRPr>
                    </a:p>
                  </a:txBody>
                  <a:tcPr marL="0" marR="0" marT="0" marB="0" anchor="ctr">
                    <a:lnL w="12700" cap="flat" cmpd="sng" algn="ctr">
                      <a:solidFill>
                        <a:srgbClr val="BDD7EE"/>
                      </a:solidFill>
                      <a:prstDash val="solid"/>
                      <a:round/>
                      <a:headEnd type="none" w="med" len="med"/>
                      <a:tailEnd type="none" w="med" len="med"/>
                    </a:lnL>
                    <a:lnR w="12700" cap="flat" cmpd="sng" algn="ctr">
                      <a:solidFill>
                        <a:srgbClr val="BDD7EE"/>
                      </a:solidFill>
                      <a:prstDash val="solid"/>
                      <a:round/>
                      <a:headEnd type="none" w="med" len="med"/>
                      <a:tailEnd type="none" w="med" len="med"/>
                    </a:lnR>
                    <a:lnT w="12700" cap="flat" cmpd="sng" algn="ctr">
                      <a:solidFill>
                        <a:srgbClr val="BDD7EE"/>
                      </a:solidFill>
                      <a:prstDash val="solid"/>
                      <a:round/>
                      <a:headEnd type="none" w="med" len="med"/>
                      <a:tailEnd type="none" w="med" len="med"/>
                    </a:lnT>
                    <a:lnB w="12700" cap="flat" cmpd="sng" algn="ctr">
                      <a:solidFill>
                        <a:srgbClr val="BDD7EE"/>
                      </a:solidFill>
                      <a:prstDash val="solid"/>
                      <a:round/>
                      <a:headEnd type="none" w="med" len="med"/>
                      <a:tailEnd type="none" w="med" len="med"/>
                    </a:lnB>
                    <a:noFill/>
                  </a:tcPr>
                </a:tc>
                <a:extLst>
                  <a:ext uri="{0D108BD9-81ED-4DB2-BD59-A6C34878D82A}">
                    <a16:rowId xmlns:a16="http://schemas.microsoft.com/office/drawing/2014/main" val="3237038267"/>
                  </a:ext>
                </a:extLst>
              </a:tr>
              <a:tr h="191237">
                <a:tc>
                  <a:txBody>
                    <a:bodyPr/>
                    <a:lstStyle/>
                    <a:p>
                      <a:pPr algn="l" fontAlgn="b"/>
                      <a:r>
                        <a:rPr lang="es-CO" sz="1000" u="none" strike="noStrike" dirty="0">
                          <a:effectLst/>
                          <a:latin typeface="Arial Narrow" panose="020B0606020202030204" pitchFamily="34" charset="0"/>
                        </a:rPr>
                        <a:t>Meta</a:t>
                      </a:r>
                      <a:endParaRPr lang="es-CO" sz="1000" b="0" i="0" u="none" strike="noStrike" dirty="0">
                        <a:solidFill>
                          <a:srgbClr val="000000"/>
                        </a:solidFill>
                        <a:effectLst/>
                        <a:latin typeface="Arial Narrow" panose="020B0606020202030204" pitchFamily="34" charset="0"/>
                      </a:endParaRPr>
                    </a:p>
                  </a:txBody>
                  <a:tcPr marL="0" marR="0" marT="0" marB="0" anchor="b">
                    <a:lnL w="12700" cap="flat" cmpd="sng" algn="ctr">
                      <a:solidFill>
                        <a:srgbClr val="BDD7EE"/>
                      </a:solidFill>
                      <a:prstDash val="solid"/>
                      <a:round/>
                      <a:headEnd type="none" w="med" len="med"/>
                      <a:tailEnd type="none" w="med" len="med"/>
                    </a:lnL>
                    <a:lnR w="12700" cap="flat" cmpd="sng" algn="ctr">
                      <a:solidFill>
                        <a:srgbClr val="BDD7EE"/>
                      </a:solidFill>
                      <a:prstDash val="solid"/>
                      <a:round/>
                      <a:headEnd type="none" w="med" len="med"/>
                      <a:tailEnd type="none" w="med" len="med"/>
                    </a:lnR>
                    <a:lnT w="12700" cap="flat" cmpd="sng" algn="ctr">
                      <a:solidFill>
                        <a:srgbClr val="BDD7EE"/>
                      </a:solidFill>
                      <a:prstDash val="solid"/>
                      <a:round/>
                      <a:headEnd type="none" w="med" len="med"/>
                      <a:tailEnd type="none" w="med" len="med"/>
                    </a:lnT>
                    <a:lnB w="12700" cap="flat" cmpd="sng" algn="ctr">
                      <a:solidFill>
                        <a:srgbClr val="BDD7EE"/>
                      </a:solidFill>
                      <a:prstDash val="solid"/>
                      <a:round/>
                      <a:headEnd type="none" w="med" len="med"/>
                      <a:tailEnd type="none" w="med" len="med"/>
                    </a:lnB>
                    <a:noFill/>
                  </a:tcPr>
                </a:tc>
                <a:tc>
                  <a:txBody>
                    <a:bodyPr/>
                    <a:lstStyle/>
                    <a:p>
                      <a:pPr algn="ctr" fontAlgn="ctr"/>
                      <a:r>
                        <a:rPr lang="es-CO" sz="1000" u="none" strike="noStrike">
                          <a:effectLst/>
                          <a:latin typeface="Arial Narrow" panose="020B0606020202030204" pitchFamily="34" charset="0"/>
                        </a:rPr>
                        <a:t>30</a:t>
                      </a:r>
                      <a:endParaRPr lang="es-CO" sz="1000" b="0" i="0" u="none" strike="noStrike">
                        <a:solidFill>
                          <a:srgbClr val="000000"/>
                        </a:solidFill>
                        <a:effectLst/>
                        <a:latin typeface="Arial Narrow" panose="020B0606020202030204" pitchFamily="34" charset="0"/>
                      </a:endParaRPr>
                    </a:p>
                  </a:txBody>
                  <a:tcPr marL="0" marR="0" marT="0" marB="0" anchor="ctr">
                    <a:lnL w="12700" cap="flat" cmpd="sng" algn="ctr">
                      <a:solidFill>
                        <a:srgbClr val="BDD7EE"/>
                      </a:solidFill>
                      <a:prstDash val="solid"/>
                      <a:round/>
                      <a:headEnd type="none" w="med" len="med"/>
                      <a:tailEnd type="none" w="med" len="med"/>
                    </a:lnL>
                    <a:lnR w="12700" cap="flat" cmpd="sng" algn="ctr">
                      <a:solidFill>
                        <a:srgbClr val="BDD7EE"/>
                      </a:solidFill>
                      <a:prstDash val="solid"/>
                      <a:round/>
                      <a:headEnd type="none" w="med" len="med"/>
                      <a:tailEnd type="none" w="med" len="med"/>
                    </a:lnR>
                    <a:lnT w="12700" cap="flat" cmpd="sng" algn="ctr">
                      <a:solidFill>
                        <a:srgbClr val="BDD7EE"/>
                      </a:solidFill>
                      <a:prstDash val="solid"/>
                      <a:round/>
                      <a:headEnd type="none" w="med" len="med"/>
                      <a:tailEnd type="none" w="med" len="med"/>
                    </a:lnT>
                    <a:lnB w="12700" cap="flat" cmpd="sng" algn="ctr">
                      <a:solidFill>
                        <a:srgbClr val="BDD7EE"/>
                      </a:solidFill>
                      <a:prstDash val="solid"/>
                      <a:round/>
                      <a:headEnd type="none" w="med" len="med"/>
                      <a:tailEnd type="none" w="med" len="med"/>
                    </a:lnB>
                    <a:noFill/>
                  </a:tcPr>
                </a:tc>
                <a:extLst>
                  <a:ext uri="{0D108BD9-81ED-4DB2-BD59-A6C34878D82A}">
                    <a16:rowId xmlns:a16="http://schemas.microsoft.com/office/drawing/2014/main" val="1226838737"/>
                  </a:ext>
                </a:extLst>
              </a:tr>
              <a:tr h="191237">
                <a:tc>
                  <a:txBody>
                    <a:bodyPr/>
                    <a:lstStyle/>
                    <a:p>
                      <a:pPr algn="l" fontAlgn="b"/>
                      <a:r>
                        <a:rPr lang="es-CO" sz="1000" u="none" strike="noStrike" dirty="0">
                          <a:effectLst/>
                          <a:latin typeface="Arial Narrow" panose="020B0606020202030204" pitchFamily="34" charset="0"/>
                        </a:rPr>
                        <a:t>Norte De Santander</a:t>
                      </a:r>
                      <a:endParaRPr lang="es-CO" sz="1000" b="0" i="0" u="none" strike="noStrike" dirty="0">
                        <a:solidFill>
                          <a:srgbClr val="000000"/>
                        </a:solidFill>
                        <a:effectLst/>
                        <a:latin typeface="Arial Narrow" panose="020B0606020202030204" pitchFamily="34" charset="0"/>
                      </a:endParaRPr>
                    </a:p>
                  </a:txBody>
                  <a:tcPr marL="0" marR="0" marT="0" marB="0" anchor="b">
                    <a:lnL w="12700" cap="flat" cmpd="sng" algn="ctr">
                      <a:solidFill>
                        <a:srgbClr val="BDD7EE"/>
                      </a:solidFill>
                      <a:prstDash val="solid"/>
                      <a:round/>
                      <a:headEnd type="none" w="med" len="med"/>
                      <a:tailEnd type="none" w="med" len="med"/>
                    </a:lnL>
                    <a:lnR w="12700" cap="flat" cmpd="sng" algn="ctr">
                      <a:solidFill>
                        <a:srgbClr val="BDD7EE"/>
                      </a:solidFill>
                      <a:prstDash val="solid"/>
                      <a:round/>
                      <a:headEnd type="none" w="med" len="med"/>
                      <a:tailEnd type="none" w="med" len="med"/>
                    </a:lnR>
                    <a:lnT w="12700" cap="flat" cmpd="sng" algn="ctr">
                      <a:solidFill>
                        <a:srgbClr val="BDD7EE"/>
                      </a:solidFill>
                      <a:prstDash val="solid"/>
                      <a:round/>
                      <a:headEnd type="none" w="med" len="med"/>
                      <a:tailEnd type="none" w="med" len="med"/>
                    </a:lnT>
                    <a:lnB w="12700" cap="flat" cmpd="sng" algn="ctr">
                      <a:solidFill>
                        <a:srgbClr val="BDD7EE"/>
                      </a:solidFill>
                      <a:prstDash val="solid"/>
                      <a:round/>
                      <a:headEnd type="none" w="med" len="med"/>
                      <a:tailEnd type="none" w="med" len="med"/>
                    </a:lnB>
                    <a:noFill/>
                  </a:tcPr>
                </a:tc>
                <a:tc>
                  <a:txBody>
                    <a:bodyPr/>
                    <a:lstStyle/>
                    <a:p>
                      <a:pPr algn="ctr" fontAlgn="ctr"/>
                      <a:r>
                        <a:rPr lang="es-CO" sz="1000" u="none" strike="noStrike">
                          <a:effectLst/>
                          <a:latin typeface="Arial Narrow" panose="020B0606020202030204" pitchFamily="34" charset="0"/>
                        </a:rPr>
                        <a:t>21</a:t>
                      </a:r>
                      <a:endParaRPr lang="es-CO" sz="1000" b="0" i="0" u="none" strike="noStrike">
                        <a:solidFill>
                          <a:srgbClr val="000000"/>
                        </a:solidFill>
                        <a:effectLst/>
                        <a:latin typeface="Arial Narrow" panose="020B0606020202030204" pitchFamily="34" charset="0"/>
                      </a:endParaRPr>
                    </a:p>
                  </a:txBody>
                  <a:tcPr marL="0" marR="0" marT="0" marB="0" anchor="ctr">
                    <a:lnL w="12700" cap="flat" cmpd="sng" algn="ctr">
                      <a:solidFill>
                        <a:srgbClr val="BDD7EE"/>
                      </a:solidFill>
                      <a:prstDash val="solid"/>
                      <a:round/>
                      <a:headEnd type="none" w="med" len="med"/>
                      <a:tailEnd type="none" w="med" len="med"/>
                    </a:lnL>
                    <a:lnR w="12700" cap="flat" cmpd="sng" algn="ctr">
                      <a:solidFill>
                        <a:srgbClr val="BDD7EE"/>
                      </a:solidFill>
                      <a:prstDash val="solid"/>
                      <a:round/>
                      <a:headEnd type="none" w="med" len="med"/>
                      <a:tailEnd type="none" w="med" len="med"/>
                    </a:lnR>
                    <a:lnT w="12700" cap="flat" cmpd="sng" algn="ctr">
                      <a:solidFill>
                        <a:srgbClr val="BDD7EE"/>
                      </a:solidFill>
                      <a:prstDash val="solid"/>
                      <a:round/>
                      <a:headEnd type="none" w="med" len="med"/>
                      <a:tailEnd type="none" w="med" len="med"/>
                    </a:lnT>
                    <a:lnB w="12700" cap="flat" cmpd="sng" algn="ctr">
                      <a:solidFill>
                        <a:srgbClr val="BDD7EE"/>
                      </a:solidFill>
                      <a:prstDash val="solid"/>
                      <a:round/>
                      <a:headEnd type="none" w="med" len="med"/>
                      <a:tailEnd type="none" w="med" len="med"/>
                    </a:lnB>
                    <a:noFill/>
                  </a:tcPr>
                </a:tc>
                <a:extLst>
                  <a:ext uri="{0D108BD9-81ED-4DB2-BD59-A6C34878D82A}">
                    <a16:rowId xmlns:a16="http://schemas.microsoft.com/office/drawing/2014/main" val="510512029"/>
                  </a:ext>
                </a:extLst>
              </a:tr>
              <a:tr h="191237">
                <a:tc>
                  <a:txBody>
                    <a:bodyPr/>
                    <a:lstStyle/>
                    <a:p>
                      <a:pPr algn="l" fontAlgn="b"/>
                      <a:r>
                        <a:rPr lang="es-CO" sz="1000" u="none" strike="noStrike" dirty="0">
                          <a:effectLst/>
                          <a:latin typeface="Arial Narrow" panose="020B0606020202030204" pitchFamily="34" charset="0"/>
                        </a:rPr>
                        <a:t>Caldas</a:t>
                      </a:r>
                      <a:endParaRPr lang="es-CO" sz="1000" b="0" i="0" u="none" strike="noStrike" dirty="0">
                        <a:solidFill>
                          <a:srgbClr val="000000"/>
                        </a:solidFill>
                        <a:effectLst/>
                        <a:latin typeface="Arial Narrow" panose="020B0606020202030204" pitchFamily="34" charset="0"/>
                      </a:endParaRPr>
                    </a:p>
                  </a:txBody>
                  <a:tcPr marL="0" marR="0" marT="0" marB="0" anchor="b">
                    <a:lnL w="12700" cap="flat" cmpd="sng" algn="ctr">
                      <a:solidFill>
                        <a:srgbClr val="BDD7EE"/>
                      </a:solidFill>
                      <a:prstDash val="solid"/>
                      <a:round/>
                      <a:headEnd type="none" w="med" len="med"/>
                      <a:tailEnd type="none" w="med" len="med"/>
                    </a:lnL>
                    <a:lnR w="12700" cap="flat" cmpd="sng" algn="ctr">
                      <a:solidFill>
                        <a:srgbClr val="BDD7EE"/>
                      </a:solidFill>
                      <a:prstDash val="solid"/>
                      <a:round/>
                      <a:headEnd type="none" w="med" len="med"/>
                      <a:tailEnd type="none" w="med" len="med"/>
                    </a:lnR>
                    <a:lnT w="12700" cap="flat" cmpd="sng" algn="ctr">
                      <a:solidFill>
                        <a:srgbClr val="BDD7EE"/>
                      </a:solidFill>
                      <a:prstDash val="solid"/>
                      <a:round/>
                      <a:headEnd type="none" w="med" len="med"/>
                      <a:tailEnd type="none" w="med" len="med"/>
                    </a:lnT>
                    <a:lnB w="12700" cap="flat" cmpd="sng" algn="ctr">
                      <a:solidFill>
                        <a:srgbClr val="BDD7EE"/>
                      </a:solidFill>
                      <a:prstDash val="solid"/>
                      <a:round/>
                      <a:headEnd type="none" w="med" len="med"/>
                      <a:tailEnd type="none" w="med" len="med"/>
                    </a:lnB>
                    <a:noFill/>
                  </a:tcPr>
                </a:tc>
                <a:tc>
                  <a:txBody>
                    <a:bodyPr/>
                    <a:lstStyle/>
                    <a:p>
                      <a:pPr algn="ctr" fontAlgn="ctr"/>
                      <a:r>
                        <a:rPr lang="es-CO" sz="1000" u="none" strike="noStrike">
                          <a:effectLst/>
                          <a:latin typeface="Arial Narrow" panose="020B0606020202030204" pitchFamily="34" charset="0"/>
                        </a:rPr>
                        <a:t>19</a:t>
                      </a:r>
                      <a:endParaRPr lang="es-CO" sz="1000" b="0" i="0" u="none" strike="noStrike">
                        <a:solidFill>
                          <a:srgbClr val="000000"/>
                        </a:solidFill>
                        <a:effectLst/>
                        <a:latin typeface="Arial Narrow" panose="020B0606020202030204" pitchFamily="34" charset="0"/>
                      </a:endParaRPr>
                    </a:p>
                  </a:txBody>
                  <a:tcPr marL="0" marR="0" marT="0" marB="0" anchor="ctr">
                    <a:lnL w="12700" cap="flat" cmpd="sng" algn="ctr">
                      <a:solidFill>
                        <a:srgbClr val="BDD7EE"/>
                      </a:solidFill>
                      <a:prstDash val="solid"/>
                      <a:round/>
                      <a:headEnd type="none" w="med" len="med"/>
                      <a:tailEnd type="none" w="med" len="med"/>
                    </a:lnL>
                    <a:lnR w="12700" cap="flat" cmpd="sng" algn="ctr">
                      <a:solidFill>
                        <a:srgbClr val="BDD7EE"/>
                      </a:solidFill>
                      <a:prstDash val="solid"/>
                      <a:round/>
                      <a:headEnd type="none" w="med" len="med"/>
                      <a:tailEnd type="none" w="med" len="med"/>
                    </a:lnR>
                    <a:lnT w="12700" cap="flat" cmpd="sng" algn="ctr">
                      <a:solidFill>
                        <a:srgbClr val="BDD7EE"/>
                      </a:solidFill>
                      <a:prstDash val="solid"/>
                      <a:round/>
                      <a:headEnd type="none" w="med" len="med"/>
                      <a:tailEnd type="none" w="med" len="med"/>
                    </a:lnT>
                    <a:lnB w="12700" cap="flat" cmpd="sng" algn="ctr">
                      <a:solidFill>
                        <a:srgbClr val="BDD7EE"/>
                      </a:solidFill>
                      <a:prstDash val="solid"/>
                      <a:round/>
                      <a:headEnd type="none" w="med" len="med"/>
                      <a:tailEnd type="none" w="med" len="med"/>
                    </a:lnB>
                    <a:noFill/>
                  </a:tcPr>
                </a:tc>
                <a:extLst>
                  <a:ext uri="{0D108BD9-81ED-4DB2-BD59-A6C34878D82A}">
                    <a16:rowId xmlns:a16="http://schemas.microsoft.com/office/drawing/2014/main" val="565551850"/>
                  </a:ext>
                </a:extLst>
              </a:tr>
              <a:tr h="191237">
                <a:tc>
                  <a:txBody>
                    <a:bodyPr/>
                    <a:lstStyle/>
                    <a:p>
                      <a:pPr algn="l" fontAlgn="b"/>
                      <a:r>
                        <a:rPr lang="es-CO" sz="1000" u="none" strike="noStrike" dirty="0">
                          <a:effectLst/>
                          <a:latin typeface="Arial Narrow" panose="020B0606020202030204" pitchFamily="34" charset="0"/>
                        </a:rPr>
                        <a:t>Cordoba</a:t>
                      </a:r>
                      <a:endParaRPr lang="es-CO" sz="1000" b="0" i="0" u="none" strike="noStrike" dirty="0">
                        <a:solidFill>
                          <a:srgbClr val="000000"/>
                        </a:solidFill>
                        <a:effectLst/>
                        <a:latin typeface="Arial Narrow" panose="020B0606020202030204" pitchFamily="34" charset="0"/>
                      </a:endParaRPr>
                    </a:p>
                  </a:txBody>
                  <a:tcPr marL="0" marR="0" marT="0" marB="0" anchor="b">
                    <a:lnL w="12700" cap="flat" cmpd="sng" algn="ctr">
                      <a:solidFill>
                        <a:srgbClr val="BDD7EE"/>
                      </a:solidFill>
                      <a:prstDash val="solid"/>
                      <a:round/>
                      <a:headEnd type="none" w="med" len="med"/>
                      <a:tailEnd type="none" w="med" len="med"/>
                    </a:lnL>
                    <a:lnR w="12700" cap="flat" cmpd="sng" algn="ctr">
                      <a:solidFill>
                        <a:srgbClr val="BDD7EE"/>
                      </a:solidFill>
                      <a:prstDash val="solid"/>
                      <a:round/>
                      <a:headEnd type="none" w="med" len="med"/>
                      <a:tailEnd type="none" w="med" len="med"/>
                    </a:lnR>
                    <a:lnT w="12700" cap="flat" cmpd="sng" algn="ctr">
                      <a:solidFill>
                        <a:srgbClr val="BDD7EE"/>
                      </a:solidFill>
                      <a:prstDash val="solid"/>
                      <a:round/>
                      <a:headEnd type="none" w="med" len="med"/>
                      <a:tailEnd type="none" w="med" len="med"/>
                    </a:lnT>
                    <a:lnB w="12700" cap="flat" cmpd="sng" algn="ctr">
                      <a:solidFill>
                        <a:srgbClr val="BDD7EE"/>
                      </a:solidFill>
                      <a:prstDash val="solid"/>
                      <a:round/>
                      <a:headEnd type="none" w="med" len="med"/>
                      <a:tailEnd type="none" w="med" len="med"/>
                    </a:lnB>
                    <a:noFill/>
                  </a:tcPr>
                </a:tc>
                <a:tc>
                  <a:txBody>
                    <a:bodyPr/>
                    <a:lstStyle/>
                    <a:p>
                      <a:pPr algn="ctr" fontAlgn="ctr"/>
                      <a:r>
                        <a:rPr lang="es-CO" sz="1000" u="none" strike="noStrike">
                          <a:effectLst/>
                          <a:latin typeface="Arial Narrow" panose="020B0606020202030204" pitchFamily="34" charset="0"/>
                        </a:rPr>
                        <a:t>17</a:t>
                      </a:r>
                      <a:endParaRPr lang="es-CO" sz="1000" b="0" i="0" u="none" strike="noStrike">
                        <a:solidFill>
                          <a:srgbClr val="000000"/>
                        </a:solidFill>
                        <a:effectLst/>
                        <a:latin typeface="Arial Narrow" panose="020B0606020202030204" pitchFamily="34" charset="0"/>
                      </a:endParaRPr>
                    </a:p>
                  </a:txBody>
                  <a:tcPr marL="0" marR="0" marT="0" marB="0" anchor="ctr">
                    <a:lnL w="12700" cap="flat" cmpd="sng" algn="ctr">
                      <a:solidFill>
                        <a:srgbClr val="BDD7EE"/>
                      </a:solidFill>
                      <a:prstDash val="solid"/>
                      <a:round/>
                      <a:headEnd type="none" w="med" len="med"/>
                      <a:tailEnd type="none" w="med" len="med"/>
                    </a:lnL>
                    <a:lnR w="12700" cap="flat" cmpd="sng" algn="ctr">
                      <a:solidFill>
                        <a:srgbClr val="BDD7EE"/>
                      </a:solidFill>
                      <a:prstDash val="solid"/>
                      <a:round/>
                      <a:headEnd type="none" w="med" len="med"/>
                      <a:tailEnd type="none" w="med" len="med"/>
                    </a:lnR>
                    <a:lnT w="12700" cap="flat" cmpd="sng" algn="ctr">
                      <a:solidFill>
                        <a:srgbClr val="BDD7EE"/>
                      </a:solidFill>
                      <a:prstDash val="solid"/>
                      <a:round/>
                      <a:headEnd type="none" w="med" len="med"/>
                      <a:tailEnd type="none" w="med" len="med"/>
                    </a:lnT>
                    <a:lnB w="12700" cap="flat" cmpd="sng" algn="ctr">
                      <a:solidFill>
                        <a:srgbClr val="BDD7EE"/>
                      </a:solidFill>
                      <a:prstDash val="solid"/>
                      <a:round/>
                      <a:headEnd type="none" w="med" len="med"/>
                      <a:tailEnd type="none" w="med" len="med"/>
                    </a:lnB>
                    <a:noFill/>
                  </a:tcPr>
                </a:tc>
                <a:extLst>
                  <a:ext uri="{0D108BD9-81ED-4DB2-BD59-A6C34878D82A}">
                    <a16:rowId xmlns:a16="http://schemas.microsoft.com/office/drawing/2014/main" val="3659956882"/>
                  </a:ext>
                </a:extLst>
              </a:tr>
              <a:tr h="191237">
                <a:tc>
                  <a:txBody>
                    <a:bodyPr/>
                    <a:lstStyle/>
                    <a:p>
                      <a:pPr algn="l" fontAlgn="b"/>
                      <a:r>
                        <a:rPr lang="es-CO" sz="1000" u="none" strike="noStrike" dirty="0">
                          <a:effectLst/>
                          <a:latin typeface="Arial Narrow" panose="020B0606020202030204" pitchFamily="34" charset="0"/>
                        </a:rPr>
                        <a:t>Cesar, La Guajira</a:t>
                      </a:r>
                      <a:endParaRPr lang="es-CO" sz="1000" b="0" i="0" u="none" strike="noStrike" dirty="0">
                        <a:solidFill>
                          <a:srgbClr val="000000"/>
                        </a:solidFill>
                        <a:effectLst/>
                        <a:latin typeface="Arial Narrow" panose="020B0606020202030204" pitchFamily="34" charset="0"/>
                      </a:endParaRPr>
                    </a:p>
                  </a:txBody>
                  <a:tcPr marL="0" marR="0" marT="0" marB="0" anchor="b">
                    <a:lnL w="12700" cap="flat" cmpd="sng" algn="ctr">
                      <a:solidFill>
                        <a:srgbClr val="BDD7EE"/>
                      </a:solidFill>
                      <a:prstDash val="solid"/>
                      <a:round/>
                      <a:headEnd type="none" w="med" len="med"/>
                      <a:tailEnd type="none" w="med" len="med"/>
                    </a:lnL>
                    <a:lnR w="12700" cap="flat" cmpd="sng" algn="ctr">
                      <a:solidFill>
                        <a:srgbClr val="BDD7EE"/>
                      </a:solidFill>
                      <a:prstDash val="solid"/>
                      <a:round/>
                      <a:headEnd type="none" w="med" len="med"/>
                      <a:tailEnd type="none" w="med" len="med"/>
                    </a:lnR>
                    <a:lnT w="12700" cap="flat" cmpd="sng" algn="ctr">
                      <a:solidFill>
                        <a:srgbClr val="BDD7EE"/>
                      </a:solidFill>
                      <a:prstDash val="solid"/>
                      <a:round/>
                      <a:headEnd type="none" w="med" len="med"/>
                      <a:tailEnd type="none" w="med" len="med"/>
                    </a:lnT>
                    <a:lnB w="12700" cap="flat" cmpd="sng" algn="ctr">
                      <a:solidFill>
                        <a:srgbClr val="BDD7EE"/>
                      </a:solidFill>
                      <a:prstDash val="solid"/>
                      <a:round/>
                      <a:headEnd type="none" w="med" len="med"/>
                      <a:tailEnd type="none" w="med" len="med"/>
                    </a:lnB>
                    <a:noFill/>
                  </a:tcPr>
                </a:tc>
                <a:tc>
                  <a:txBody>
                    <a:bodyPr/>
                    <a:lstStyle/>
                    <a:p>
                      <a:pPr algn="ctr" fontAlgn="ctr"/>
                      <a:r>
                        <a:rPr lang="es-CO" sz="1000" u="none" strike="noStrike">
                          <a:effectLst/>
                          <a:latin typeface="Arial Narrow" panose="020B0606020202030204" pitchFamily="34" charset="0"/>
                        </a:rPr>
                        <a:t>15 c/u</a:t>
                      </a:r>
                      <a:endParaRPr lang="es-CO" sz="1000" b="0" i="0" u="none" strike="noStrike">
                        <a:solidFill>
                          <a:srgbClr val="000000"/>
                        </a:solidFill>
                        <a:effectLst/>
                        <a:latin typeface="Arial Narrow" panose="020B0606020202030204" pitchFamily="34" charset="0"/>
                      </a:endParaRPr>
                    </a:p>
                  </a:txBody>
                  <a:tcPr marL="0" marR="0" marT="0" marB="0" anchor="ctr">
                    <a:lnL w="12700" cap="flat" cmpd="sng" algn="ctr">
                      <a:solidFill>
                        <a:srgbClr val="BDD7EE"/>
                      </a:solidFill>
                      <a:prstDash val="solid"/>
                      <a:round/>
                      <a:headEnd type="none" w="med" len="med"/>
                      <a:tailEnd type="none" w="med" len="med"/>
                    </a:lnL>
                    <a:lnR w="12700" cap="flat" cmpd="sng" algn="ctr">
                      <a:solidFill>
                        <a:srgbClr val="BDD7EE"/>
                      </a:solidFill>
                      <a:prstDash val="solid"/>
                      <a:round/>
                      <a:headEnd type="none" w="med" len="med"/>
                      <a:tailEnd type="none" w="med" len="med"/>
                    </a:lnR>
                    <a:lnT w="12700" cap="flat" cmpd="sng" algn="ctr">
                      <a:solidFill>
                        <a:srgbClr val="BDD7EE"/>
                      </a:solidFill>
                      <a:prstDash val="solid"/>
                      <a:round/>
                      <a:headEnd type="none" w="med" len="med"/>
                      <a:tailEnd type="none" w="med" len="med"/>
                    </a:lnT>
                    <a:lnB w="12700" cap="flat" cmpd="sng" algn="ctr">
                      <a:solidFill>
                        <a:srgbClr val="BDD7EE"/>
                      </a:solidFill>
                      <a:prstDash val="solid"/>
                      <a:round/>
                      <a:headEnd type="none" w="med" len="med"/>
                      <a:tailEnd type="none" w="med" len="med"/>
                    </a:lnB>
                    <a:noFill/>
                  </a:tcPr>
                </a:tc>
                <a:extLst>
                  <a:ext uri="{0D108BD9-81ED-4DB2-BD59-A6C34878D82A}">
                    <a16:rowId xmlns:a16="http://schemas.microsoft.com/office/drawing/2014/main" val="3536118315"/>
                  </a:ext>
                </a:extLst>
              </a:tr>
              <a:tr h="191237">
                <a:tc>
                  <a:txBody>
                    <a:bodyPr/>
                    <a:lstStyle/>
                    <a:p>
                      <a:pPr algn="l" fontAlgn="b"/>
                      <a:r>
                        <a:rPr lang="es-CO" sz="1000" u="none" strike="noStrike" dirty="0">
                          <a:effectLst/>
                          <a:latin typeface="Arial Narrow" panose="020B0606020202030204" pitchFamily="34" charset="0"/>
                        </a:rPr>
                        <a:t>Bolívar, Choco</a:t>
                      </a:r>
                      <a:endParaRPr lang="es-CO" sz="1000" b="0" i="0" u="none" strike="noStrike" dirty="0">
                        <a:solidFill>
                          <a:srgbClr val="000000"/>
                        </a:solidFill>
                        <a:effectLst/>
                        <a:latin typeface="Arial Narrow" panose="020B0606020202030204" pitchFamily="34" charset="0"/>
                      </a:endParaRPr>
                    </a:p>
                  </a:txBody>
                  <a:tcPr marL="0" marR="0" marT="0" marB="0" anchor="b">
                    <a:lnL w="12700" cap="flat" cmpd="sng" algn="ctr">
                      <a:solidFill>
                        <a:srgbClr val="BDD7EE"/>
                      </a:solidFill>
                      <a:prstDash val="solid"/>
                      <a:round/>
                      <a:headEnd type="none" w="med" len="med"/>
                      <a:tailEnd type="none" w="med" len="med"/>
                    </a:lnL>
                    <a:lnR w="12700" cap="flat" cmpd="sng" algn="ctr">
                      <a:solidFill>
                        <a:srgbClr val="BDD7EE"/>
                      </a:solidFill>
                      <a:prstDash val="solid"/>
                      <a:round/>
                      <a:headEnd type="none" w="med" len="med"/>
                      <a:tailEnd type="none" w="med" len="med"/>
                    </a:lnR>
                    <a:lnT w="12700" cap="flat" cmpd="sng" algn="ctr">
                      <a:solidFill>
                        <a:srgbClr val="BDD7EE"/>
                      </a:solidFill>
                      <a:prstDash val="solid"/>
                      <a:round/>
                      <a:headEnd type="none" w="med" len="med"/>
                      <a:tailEnd type="none" w="med" len="med"/>
                    </a:lnT>
                    <a:lnB w="12700" cap="flat" cmpd="sng" algn="ctr">
                      <a:solidFill>
                        <a:srgbClr val="BDD7EE"/>
                      </a:solidFill>
                      <a:prstDash val="solid"/>
                      <a:round/>
                      <a:headEnd type="none" w="med" len="med"/>
                      <a:tailEnd type="none" w="med" len="med"/>
                    </a:lnB>
                    <a:noFill/>
                  </a:tcPr>
                </a:tc>
                <a:tc>
                  <a:txBody>
                    <a:bodyPr/>
                    <a:lstStyle/>
                    <a:p>
                      <a:pPr algn="ctr" fontAlgn="ctr"/>
                      <a:r>
                        <a:rPr lang="es-CO" sz="1000" u="none" strike="noStrike">
                          <a:effectLst/>
                          <a:latin typeface="Arial Narrow" panose="020B0606020202030204" pitchFamily="34" charset="0"/>
                        </a:rPr>
                        <a:t>14 c/u</a:t>
                      </a:r>
                      <a:endParaRPr lang="es-CO" sz="1000" b="0" i="0" u="none" strike="noStrike">
                        <a:solidFill>
                          <a:srgbClr val="000000"/>
                        </a:solidFill>
                        <a:effectLst/>
                        <a:latin typeface="Arial Narrow" panose="020B0606020202030204" pitchFamily="34" charset="0"/>
                      </a:endParaRPr>
                    </a:p>
                  </a:txBody>
                  <a:tcPr marL="0" marR="0" marT="0" marB="0" anchor="ctr">
                    <a:lnL w="12700" cap="flat" cmpd="sng" algn="ctr">
                      <a:solidFill>
                        <a:srgbClr val="BDD7EE"/>
                      </a:solidFill>
                      <a:prstDash val="solid"/>
                      <a:round/>
                      <a:headEnd type="none" w="med" len="med"/>
                      <a:tailEnd type="none" w="med" len="med"/>
                    </a:lnL>
                    <a:lnR w="12700" cap="flat" cmpd="sng" algn="ctr">
                      <a:solidFill>
                        <a:srgbClr val="BDD7EE"/>
                      </a:solidFill>
                      <a:prstDash val="solid"/>
                      <a:round/>
                      <a:headEnd type="none" w="med" len="med"/>
                      <a:tailEnd type="none" w="med" len="med"/>
                    </a:lnR>
                    <a:lnT w="12700" cap="flat" cmpd="sng" algn="ctr">
                      <a:solidFill>
                        <a:srgbClr val="BDD7EE"/>
                      </a:solidFill>
                      <a:prstDash val="solid"/>
                      <a:round/>
                      <a:headEnd type="none" w="med" len="med"/>
                      <a:tailEnd type="none" w="med" len="med"/>
                    </a:lnT>
                    <a:lnB w="12700" cap="flat" cmpd="sng" algn="ctr">
                      <a:solidFill>
                        <a:srgbClr val="BDD7EE"/>
                      </a:solidFill>
                      <a:prstDash val="solid"/>
                      <a:round/>
                      <a:headEnd type="none" w="med" len="med"/>
                      <a:tailEnd type="none" w="med" len="med"/>
                    </a:lnB>
                    <a:noFill/>
                  </a:tcPr>
                </a:tc>
                <a:extLst>
                  <a:ext uri="{0D108BD9-81ED-4DB2-BD59-A6C34878D82A}">
                    <a16:rowId xmlns:a16="http://schemas.microsoft.com/office/drawing/2014/main" val="4150868472"/>
                  </a:ext>
                </a:extLst>
              </a:tr>
              <a:tr h="191237">
                <a:tc>
                  <a:txBody>
                    <a:bodyPr/>
                    <a:lstStyle/>
                    <a:p>
                      <a:pPr algn="l" fontAlgn="b"/>
                      <a:r>
                        <a:rPr lang="es-CO" sz="1000" u="none" strike="noStrike" dirty="0">
                          <a:effectLst/>
                          <a:latin typeface="Arial Narrow" panose="020B0606020202030204" pitchFamily="34" charset="0"/>
                        </a:rPr>
                        <a:t>Huila</a:t>
                      </a:r>
                      <a:endParaRPr lang="es-CO" sz="1000" b="0" i="0" u="none" strike="noStrike" dirty="0">
                        <a:solidFill>
                          <a:srgbClr val="000000"/>
                        </a:solidFill>
                        <a:effectLst/>
                        <a:latin typeface="Arial Narrow" panose="020B0606020202030204" pitchFamily="34" charset="0"/>
                      </a:endParaRPr>
                    </a:p>
                  </a:txBody>
                  <a:tcPr marL="0" marR="0" marT="0" marB="0" anchor="b">
                    <a:lnL w="12700" cap="flat" cmpd="sng" algn="ctr">
                      <a:solidFill>
                        <a:srgbClr val="BDD7EE"/>
                      </a:solidFill>
                      <a:prstDash val="solid"/>
                      <a:round/>
                      <a:headEnd type="none" w="med" len="med"/>
                      <a:tailEnd type="none" w="med" len="med"/>
                    </a:lnL>
                    <a:lnR w="12700" cap="flat" cmpd="sng" algn="ctr">
                      <a:solidFill>
                        <a:srgbClr val="BDD7EE"/>
                      </a:solidFill>
                      <a:prstDash val="solid"/>
                      <a:round/>
                      <a:headEnd type="none" w="med" len="med"/>
                      <a:tailEnd type="none" w="med" len="med"/>
                    </a:lnR>
                    <a:lnT w="12700" cap="flat" cmpd="sng" algn="ctr">
                      <a:solidFill>
                        <a:srgbClr val="BDD7EE"/>
                      </a:solidFill>
                      <a:prstDash val="solid"/>
                      <a:round/>
                      <a:headEnd type="none" w="med" len="med"/>
                      <a:tailEnd type="none" w="med" len="med"/>
                    </a:lnT>
                    <a:lnB w="12700" cap="flat" cmpd="sng" algn="ctr">
                      <a:solidFill>
                        <a:srgbClr val="BDD7EE"/>
                      </a:solidFill>
                      <a:prstDash val="solid"/>
                      <a:round/>
                      <a:headEnd type="none" w="med" len="med"/>
                      <a:tailEnd type="none" w="med" len="med"/>
                    </a:lnB>
                    <a:noFill/>
                  </a:tcPr>
                </a:tc>
                <a:tc>
                  <a:txBody>
                    <a:bodyPr/>
                    <a:lstStyle/>
                    <a:p>
                      <a:pPr algn="ctr" fontAlgn="ctr"/>
                      <a:r>
                        <a:rPr lang="es-CO" sz="1000" u="none" strike="noStrike">
                          <a:effectLst/>
                          <a:latin typeface="Arial Narrow" panose="020B0606020202030204" pitchFamily="34" charset="0"/>
                        </a:rPr>
                        <a:t>13</a:t>
                      </a:r>
                      <a:endParaRPr lang="es-CO" sz="1000" b="0" i="0" u="none" strike="noStrike">
                        <a:solidFill>
                          <a:srgbClr val="000000"/>
                        </a:solidFill>
                        <a:effectLst/>
                        <a:latin typeface="Arial Narrow" panose="020B0606020202030204" pitchFamily="34" charset="0"/>
                      </a:endParaRPr>
                    </a:p>
                  </a:txBody>
                  <a:tcPr marL="0" marR="0" marT="0" marB="0" anchor="ctr">
                    <a:lnL w="12700" cap="flat" cmpd="sng" algn="ctr">
                      <a:solidFill>
                        <a:srgbClr val="BDD7EE"/>
                      </a:solidFill>
                      <a:prstDash val="solid"/>
                      <a:round/>
                      <a:headEnd type="none" w="med" len="med"/>
                      <a:tailEnd type="none" w="med" len="med"/>
                    </a:lnL>
                    <a:lnR w="12700" cap="flat" cmpd="sng" algn="ctr">
                      <a:solidFill>
                        <a:srgbClr val="BDD7EE"/>
                      </a:solidFill>
                      <a:prstDash val="solid"/>
                      <a:round/>
                      <a:headEnd type="none" w="med" len="med"/>
                      <a:tailEnd type="none" w="med" len="med"/>
                    </a:lnR>
                    <a:lnT w="12700" cap="flat" cmpd="sng" algn="ctr">
                      <a:solidFill>
                        <a:srgbClr val="BDD7EE"/>
                      </a:solidFill>
                      <a:prstDash val="solid"/>
                      <a:round/>
                      <a:headEnd type="none" w="med" len="med"/>
                      <a:tailEnd type="none" w="med" len="med"/>
                    </a:lnT>
                    <a:lnB w="12700" cap="flat" cmpd="sng" algn="ctr">
                      <a:solidFill>
                        <a:srgbClr val="BDD7EE"/>
                      </a:solidFill>
                      <a:prstDash val="solid"/>
                      <a:round/>
                      <a:headEnd type="none" w="med" len="med"/>
                      <a:tailEnd type="none" w="med" len="med"/>
                    </a:lnB>
                    <a:noFill/>
                  </a:tcPr>
                </a:tc>
                <a:extLst>
                  <a:ext uri="{0D108BD9-81ED-4DB2-BD59-A6C34878D82A}">
                    <a16:rowId xmlns:a16="http://schemas.microsoft.com/office/drawing/2014/main" val="3264367985"/>
                  </a:ext>
                </a:extLst>
              </a:tr>
              <a:tr h="191237">
                <a:tc>
                  <a:txBody>
                    <a:bodyPr/>
                    <a:lstStyle/>
                    <a:p>
                      <a:pPr algn="l" fontAlgn="b"/>
                      <a:r>
                        <a:rPr lang="es-CO" sz="1000" u="none" strike="noStrike" dirty="0">
                          <a:effectLst/>
                          <a:latin typeface="Arial Narrow" panose="020B0606020202030204" pitchFamily="34" charset="0"/>
                        </a:rPr>
                        <a:t>San Andres y Providencia</a:t>
                      </a:r>
                      <a:endParaRPr lang="es-CO" sz="1000" b="0" i="0" u="none" strike="noStrike" dirty="0">
                        <a:solidFill>
                          <a:srgbClr val="000000"/>
                        </a:solidFill>
                        <a:effectLst/>
                        <a:latin typeface="Arial Narrow" panose="020B0606020202030204" pitchFamily="34" charset="0"/>
                      </a:endParaRPr>
                    </a:p>
                  </a:txBody>
                  <a:tcPr marL="0" marR="0" marT="0" marB="0" anchor="b">
                    <a:lnL w="12700" cap="flat" cmpd="sng" algn="ctr">
                      <a:solidFill>
                        <a:srgbClr val="BDD7EE"/>
                      </a:solidFill>
                      <a:prstDash val="solid"/>
                      <a:round/>
                      <a:headEnd type="none" w="med" len="med"/>
                      <a:tailEnd type="none" w="med" len="med"/>
                    </a:lnL>
                    <a:lnR w="12700" cap="flat" cmpd="sng" algn="ctr">
                      <a:solidFill>
                        <a:srgbClr val="BDD7EE"/>
                      </a:solidFill>
                      <a:prstDash val="solid"/>
                      <a:round/>
                      <a:headEnd type="none" w="med" len="med"/>
                      <a:tailEnd type="none" w="med" len="med"/>
                    </a:lnR>
                    <a:lnT w="12700" cap="flat" cmpd="sng" algn="ctr">
                      <a:solidFill>
                        <a:srgbClr val="BDD7EE"/>
                      </a:solidFill>
                      <a:prstDash val="solid"/>
                      <a:round/>
                      <a:headEnd type="none" w="med" len="med"/>
                      <a:tailEnd type="none" w="med" len="med"/>
                    </a:lnT>
                    <a:lnB w="12700" cap="flat" cmpd="sng" algn="ctr">
                      <a:solidFill>
                        <a:srgbClr val="BDD7EE"/>
                      </a:solidFill>
                      <a:prstDash val="solid"/>
                      <a:round/>
                      <a:headEnd type="none" w="med" len="med"/>
                      <a:tailEnd type="none" w="med" len="med"/>
                    </a:lnB>
                    <a:noFill/>
                  </a:tcPr>
                </a:tc>
                <a:tc>
                  <a:txBody>
                    <a:bodyPr/>
                    <a:lstStyle/>
                    <a:p>
                      <a:pPr algn="ctr" fontAlgn="ctr"/>
                      <a:r>
                        <a:rPr lang="es-CO" sz="1000" u="none" strike="noStrike">
                          <a:effectLst/>
                          <a:latin typeface="Arial Narrow" panose="020B0606020202030204" pitchFamily="34" charset="0"/>
                        </a:rPr>
                        <a:t>12</a:t>
                      </a:r>
                      <a:endParaRPr lang="es-CO" sz="1000" b="0" i="0" u="none" strike="noStrike">
                        <a:solidFill>
                          <a:srgbClr val="000000"/>
                        </a:solidFill>
                        <a:effectLst/>
                        <a:latin typeface="Arial Narrow" panose="020B0606020202030204" pitchFamily="34" charset="0"/>
                      </a:endParaRPr>
                    </a:p>
                  </a:txBody>
                  <a:tcPr marL="0" marR="0" marT="0" marB="0" anchor="ctr">
                    <a:lnL w="12700" cap="flat" cmpd="sng" algn="ctr">
                      <a:solidFill>
                        <a:srgbClr val="BDD7EE"/>
                      </a:solidFill>
                      <a:prstDash val="solid"/>
                      <a:round/>
                      <a:headEnd type="none" w="med" len="med"/>
                      <a:tailEnd type="none" w="med" len="med"/>
                    </a:lnL>
                    <a:lnR w="12700" cap="flat" cmpd="sng" algn="ctr">
                      <a:solidFill>
                        <a:srgbClr val="BDD7EE"/>
                      </a:solidFill>
                      <a:prstDash val="solid"/>
                      <a:round/>
                      <a:headEnd type="none" w="med" len="med"/>
                      <a:tailEnd type="none" w="med" len="med"/>
                    </a:lnR>
                    <a:lnT w="12700" cap="flat" cmpd="sng" algn="ctr">
                      <a:solidFill>
                        <a:srgbClr val="BDD7EE"/>
                      </a:solidFill>
                      <a:prstDash val="solid"/>
                      <a:round/>
                      <a:headEnd type="none" w="med" len="med"/>
                      <a:tailEnd type="none" w="med" len="med"/>
                    </a:lnT>
                    <a:lnB w="12700" cap="flat" cmpd="sng" algn="ctr">
                      <a:solidFill>
                        <a:srgbClr val="BDD7EE"/>
                      </a:solidFill>
                      <a:prstDash val="solid"/>
                      <a:round/>
                      <a:headEnd type="none" w="med" len="med"/>
                      <a:tailEnd type="none" w="med" len="med"/>
                    </a:lnB>
                    <a:noFill/>
                  </a:tcPr>
                </a:tc>
                <a:extLst>
                  <a:ext uri="{0D108BD9-81ED-4DB2-BD59-A6C34878D82A}">
                    <a16:rowId xmlns:a16="http://schemas.microsoft.com/office/drawing/2014/main" val="3826907771"/>
                  </a:ext>
                </a:extLst>
              </a:tr>
              <a:tr h="191237">
                <a:tc>
                  <a:txBody>
                    <a:bodyPr/>
                    <a:lstStyle/>
                    <a:p>
                      <a:pPr algn="l" fontAlgn="b"/>
                      <a:r>
                        <a:rPr lang="es-CO" sz="1000" u="none" strike="noStrike" dirty="0">
                          <a:effectLst/>
                          <a:latin typeface="Arial Narrow" panose="020B0606020202030204" pitchFamily="34" charset="0"/>
                        </a:rPr>
                        <a:t>Nariño, Tolima, Santander</a:t>
                      </a:r>
                      <a:endParaRPr lang="es-CO" sz="1000" b="0" i="0" u="none" strike="noStrike" dirty="0">
                        <a:solidFill>
                          <a:srgbClr val="000000"/>
                        </a:solidFill>
                        <a:effectLst/>
                        <a:latin typeface="Arial Narrow" panose="020B0606020202030204" pitchFamily="34" charset="0"/>
                      </a:endParaRPr>
                    </a:p>
                  </a:txBody>
                  <a:tcPr marL="0" marR="0" marT="0" marB="0" anchor="b">
                    <a:lnL w="12700" cap="flat" cmpd="sng" algn="ctr">
                      <a:solidFill>
                        <a:srgbClr val="BDD7EE"/>
                      </a:solidFill>
                      <a:prstDash val="solid"/>
                      <a:round/>
                      <a:headEnd type="none" w="med" len="med"/>
                      <a:tailEnd type="none" w="med" len="med"/>
                    </a:lnL>
                    <a:lnR w="12700" cap="flat" cmpd="sng" algn="ctr">
                      <a:solidFill>
                        <a:srgbClr val="BDD7EE"/>
                      </a:solidFill>
                      <a:prstDash val="solid"/>
                      <a:round/>
                      <a:headEnd type="none" w="med" len="med"/>
                      <a:tailEnd type="none" w="med" len="med"/>
                    </a:lnR>
                    <a:lnT w="12700" cap="flat" cmpd="sng" algn="ctr">
                      <a:solidFill>
                        <a:srgbClr val="BDD7EE"/>
                      </a:solidFill>
                      <a:prstDash val="solid"/>
                      <a:round/>
                      <a:headEnd type="none" w="med" len="med"/>
                      <a:tailEnd type="none" w="med" len="med"/>
                    </a:lnT>
                    <a:lnB w="12700" cap="flat" cmpd="sng" algn="ctr">
                      <a:solidFill>
                        <a:srgbClr val="BDD7EE"/>
                      </a:solidFill>
                      <a:prstDash val="solid"/>
                      <a:round/>
                      <a:headEnd type="none" w="med" len="med"/>
                      <a:tailEnd type="none" w="med" len="med"/>
                    </a:lnB>
                    <a:noFill/>
                  </a:tcPr>
                </a:tc>
                <a:tc>
                  <a:txBody>
                    <a:bodyPr/>
                    <a:lstStyle/>
                    <a:p>
                      <a:pPr algn="ctr" fontAlgn="ctr"/>
                      <a:r>
                        <a:rPr lang="es-CO" sz="1000" u="none" strike="noStrike">
                          <a:effectLst/>
                          <a:latin typeface="Arial Narrow" panose="020B0606020202030204" pitchFamily="34" charset="0"/>
                        </a:rPr>
                        <a:t>9 c/u</a:t>
                      </a:r>
                      <a:endParaRPr lang="es-CO" sz="1000" b="0" i="0" u="none" strike="noStrike">
                        <a:solidFill>
                          <a:srgbClr val="000000"/>
                        </a:solidFill>
                        <a:effectLst/>
                        <a:latin typeface="Arial Narrow" panose="020B0606020202030204" pitchFamily="34" charset="0"/>
                      </a:endParaRPr>
                    </a:p>
                  </a:txBody>
                  <a:tcPr marL="0" marR="0" marT="0" marB="0" anchor="ctr">
                    <a:lnL w="12700" cap="flat" cmpd="sng" algn="ctr">
                      <a:solidFill>
                        <a:srgbClr val="BDD7EE"/>
                      </a:solidFill>
                      <a:prstDash val="solid"/>
                      <a:round/>
                      <a:headEnd type="none" w="med" len="med"/>
                      <a:tailEnd type="none" w="med" len="med"/>
                    </a:lnL>
                    <a:lnR w="12700" cap="flat" cmpd="sng" algn="ctr">
                      <a:solidFill>
                        <a:srgbClr val="BDD7EE"/>
                      </a:solidFill>
                      <a:prstDash val="solid"/>
                      <a:round/>
                      <a:headEnd type="none" w="med" len="med"/>
                      <a:tailEnd type="none" w="med" len="med"/>
                    </a:lnR>
                    <a:lnT w="12700" cap="flat" cmpd="sng" algn="ctr">
                      <a:solidFill>
                        <a:srgbClr val="BDD7EE"/>
                      </a:solidFill>
                      <a:prstDash val="solid"/>
                      <a:round/>
                      <a:headEnd type="none" w="med" len="med"/>
                      <a:tailEnd type="none" w="med" len="med"/>
                    </a:lnT>
                    <a:lnB w="12700" cap="flat" cmpd="sng" algn="ctr">
                      <a:solidFill>
                        <a:srgbClr val="BDD7EE"/>
                      </a:solidFill>
                      <a:prstDash val="solid"/>
                      <a:round/>
                      <a:headEnd type="none" w="med" len="med"/>
                      <a:tailEnd type="none" w="med" len="med"/>
                    </a:lnB>
                    <a:noFill/>
                  </a:tcPr>
                </a:tc>
                <a:extLst>
                  <a:ext uri="{0D108BD9-81ED-4DB2-BD59-A6C34878D82A}">
                    <a16:rowId xmlns:a16="http://schemas.microsoft.com/office/drawing/2014/main" val="2637304578"/>
                  </a:ext>
                </a:extLst>
              </a:tr>
              <a:tr h="191237">
                <a:tc>
                  <a:txBody>
                    <a:bodyPr/>
                    <a:lstStyle/>
                    <a:p>
                      <a:pPr algn="l" fontAlgn="b"/>
                      <a:r>
                        <a:rPr lang="es-CO" sz="1000" u="none" strike="noStrike" dirty="0">
                          <a:effectLst/>
                          <a:latin typeface="Arial Narrow" panose="020B0606020202030204" pitchFamily="34" charset="0"/>
                        </a:rPr>
                        <a:t>Caquetá</a:t>
                      </a:r>
                      <a:endParaRPr lang="es-CO" sz="1000" b="0" i="0" u="none" strike="noStrike" dirty="0">
                        <a:solidFill>
                          <a:srgbClr val="000000"/>
                        </a:solidFill>
                        <a:effectLst/>
                        <a:latin typeface="Arial Narrow" panose="020B0606020202030204" pitchFamily="34" charset="0"/>
                      </a:endParaRPr>
                    </a:p>
                  </a:txBody>
                  <a:tcPr marL="0" marR="0" marT="0" marB="0" anchor="b">
                    <a:lnL w="12700" cap="flat" cmpd="sng" algn="ctr">
                      <a:solidFill>
                        <a:srgbClr val="BDD7EE"/>
                      </a:solidFill>
                      <a:prstDash val="solid"/>
                      <a:round/>
                      <a:headEnd type="none" w="med" len="med"/>
                      <a:tailEnd type="none" w="med" len="med"/>
                    </a:lnL>
                    <a:lnR w="12700" cap="flat" cmpd="sng" algn="ctr">
                      <a:solidFill>
                        <a:srgbClr val="BDD7EE"/>
                      </a:solidFill>
                      <a:prstDash val="solid"/>
                      <a:round/>
                      <a:headEnd type="none" w="med" len="med"/>
                      <a:tailEnd type="none" w="med" len="med"/>
                    </a:lnR>
                    <a:lnT w="12700" cap="flat" cmpd="sng" algn="ctr">
                      <a:solidFill>
                        <a:srgbClr val="BDD7EE"/>
                      </a:solidFill>
                      <a:prstDash val="solid"/>
                      <a:round/>
                      <a:headEnd type="none" w="med" len="med"/>
                      <a:tailEnd type="none" w="med" len="med"/>
                    </a:lnT>
                    <a:lnB w="12700" cap="flat" cmpd="sng" algn="ctr">
                      <a:solidFill>
                        <a:srgbClr val="BDD7EE"/>
                      </a:solidFill>
                      <a:prstDash val="solid"/>
                      <a:round/>
                      <a:headEnd type="none" w="med" len="med"/>
                      <a:tailEnd type="none" w="med" len="med"/>
                    </a:lnB>
                    <a:noFill/>
                  </a:tcPr>
                </a:tc>
                <a:tc>
                  <a:txBody>
                    <a:bodyPr/>
                    <a:lstStyle/>
                    <a:p>
                      <a:pPr algn="ctr" fontAlgn="ctr"/>
                      <a:r>
                        <a:rPr lang="es-CO" sz="1000" u="none" strike="noStrike">
                          <a:effectLst/>
                          <a:latin typeface="Arial Narrow" panose="020B0606020202030204" pitchFamily="34" charset="0"/>
                        </a:rPr>
                        <a:t>8</a:t>
                      </a:r>
                      <a:endParaRPr lang="es-CO" sz="1000" b="0" i="0" u="none" strike="noStrike">
                        <a:solidFill>
                          <a:srgbClr val="000000"/>
                        </a:solidFill>
                        <a:effectLst/>
                        <a:latin typeface="Arial Narrow" panose="020B0606020202030204" pitchFamily="34" charset="0"/>
                      </a:endParaRPr>
                    </a:p>
                  </a:txBody>
                  <a:tcPr marL="0" marR="0" marT="0" marB="0" anchor="ctr">
                    <a:lnL w="12700" cap="flat" cmpd="sng" algn="ctr">
                      <a:solidFill>
                        <a:srgbClr val="BDD7EE"/>
                      </a:solidFill>
                      <a:prstDash val="solid"/>
                      <a:round/>
                      <a:headEnd type="none" w="med" len="med"/>
                      <a:tailEnd type="none" w="med" len="med"/>
                    </a:lnL>
                    <a:lnR w="12700" cap="flat" cmpd="sng" algn="ctr">
                      <a:solidFill>
                        <a:srgbClr val="BDD7EE"/>
                      </a:solidFill>
                      <a:prstDash val="solid"/>
                      <a:round/>
                      <a:headEnd type="none" w="med" len="med"/>
                      <a:tailEnd type="none" w="med" len="med"/>
                    </a:lnR>
                    <a:lnT w="12700" cap="flat" cmpd="sng" algn="ctr">
                      <a:solidFill>
                        <a:srgbClr val="BDD7EE"/>
                      </a:solidFill>
                      <a:prstDash val="solid"/>
                      <a:round/>
                      <a:headEnd type="none" w="med" len="med"/>
                      <a:tailEnd type="none" w="med" len="med"/>
                    </a:lnT>
                    <a:lnB w="12700" cap="flat" cmpd="sng" algn="ctr">
                      <a:solidFill>
                        <a:srgbClr val="BDD7EE"/>
                      </a:solidFill>
                      <a:prstDash val="solid"/>
                      <a:round/>
                      <a:headEnd type="none" w="med" len="med"/>
                      <a:tailEnd type="none" w="med" len="med"/>
                    </a:lnB>
                    <a:noFill/>
                  </a:tcPr>
                </a:tc>
                <a:extLst>
                  <a:ext uri="{0D108BD9-81ED-4DB2-BD59-A6C34878D82A}">
                    <a16:rowId xmlns:a16="http://schemas.microsoft.com/office/drawing/2014/main" val="3323224434"/>
                  </a:ext>
                </a:extLst>
              </a:tr>
              <a:tr h="191237">
                <a:tc>
                  <a:txBody>
                    <a:bodyPr/>
                    <a:lstStyle/>
                    <a:p>
                      <a:pPr algn="l" fontAlgn="b"/>
                      <a:r>
                        <a:rPr lang="es-CO" sz="1000" u="none" strike="noStrike" dirty="0">
                          <a:effectLst/>
                          <a:latin typeface="Arial Narrow" panose="020B0606020202030204" pitchFamily="34" charset="0"/>
                        </a:rPr>
                        <a:t>Quindío, Magdalena</a:t>
                      </a:r>
                      <a:endParaRPr lang="es-CO" sz="1000" b="0" i="0" u="none" strike="noStrike" dirty="0">
                        <a:solidFill>
                          <a:srgbClr val="000000"/>
                        </a:solidFill>
                        <a:effectLst/>
                        <a:latin typeface="Arial Narrow" panose="020B0606020202030204" pitchFamily="34" charset="0"/>
                      </a:endParaRPr>
                    </a:p>
                  </a:txBody>
                  <a:tcPr marL="0" marR="0" marT="0" marB="0" anchor="b">
                    <a:lnL w="12700" cap="flat" cmpd="sng" algn="ctr">
                      <a:solidFill>
                        <a:srgbClr val="BDD7EE"/>
                      </a:solidFill>
                      <a:prstDash val="solid"/>
                      <a:round/>
                      <a:headEnd type="none" w="med" len="med"/>
                      <a:tailEnd type="none" w="med" len="med"/>
                    </a:lnL>
                    <a:lnR w="12700" cap="flat" cmpd="sng" algn="ctr">
                      <a:solidFill>
                        <a:srgbClr val="BDD7EE"/>
                      </a:solidFill>
                      <a:prstDash val="solid"/>
                      <a:round/>
                      <a:headEnd type="none" w="med" len="med"/>
                      <a:tailEnd type="none" w="med" len="med"/>
                    </a:lnR>
                    <a:lnT w="12700" cap="flat" cmpd="sng" algn="ctr">
                      <a:solidFill>
                        <a:srgbClr val="BDD7EE"/>
                      </a:solidFill>
                      <a:prstDash val="solid"/>
                      <a:round/>
                      <a:headEnd type="none" w="med" len="med"/>
                      <a:tailEnd type="none" w="med" len="med"/>
                    </a:lnT>
                    <a:lnB w="12700" cap="flat" cmpd="sng" algn="ctr">
                      <a:solidFill>
                        <a:srgbClr val="BDD7EE"/>
                      </a:solidFill>
                      <a:prstDash val="solid"/>
                      <a:round/>
                      <a:headEnd type="none" w="med" len="med"/>
                      <a:tailEnd type="none" w="med" len="med"/>
                    </a:lnB>
                    <a:noFill/>
                  </a:tcPr>
                </a:tc>
                <a:tc>
                  <a:txBody>
                    <a:bodyPr/>
                    <a:lstStyle/>
                    <a:p>
                      <a:pPr algn="ctr" fontAlgn="ctr"/>
                      <a:r>
                        <a:rPr lang="es-CO" sz="1000" u="none" strike="noStrike">
                          <a:effectLst/>
                          <a:latin typeface="Arial Narrow" panose="020B0606020202030204" pitchFamily="34" charset="0"/>
                        </a:rPr>
                        <a:t>7 c/u</a:t>
                      </a:r>
                      <a:endParaRPr lang="es-CO" sz="1000" b="0" i="0" u="none" strike="noStrike">
                        <a:solidFill>
                          <a:srgbClr val="000000"/>
                        </a:solidFill>
                        <a:effectLst/>
                        <a:latin typeface="Arial Narrow" panose="020B0606020202030204" pitchFamily="34" charset="0"/>
                      </a:endParaRPr>
                    </a:p>
                  </a:txBody>
                  <a:tcPr marL="0" marR="0" marT="0" marB="0" anchor="ctr">
                    <a:lnL w="12700" cap="flat" cmpd="sng" algn="ctr">
                      <a:solidFill>
                        <a:srgbClr val="BDD7EE"/>
                      </a:solidFill>
                      <a:prstDash val="solid"/>
                      <a:round/>
                      <a:headEnd type="none" w="med" len="med"/>
                      <a:tailEnd type="none" w="med" len="med"/>
                    </a:lnL>
                    <a:lnR w="12700" cap="flat" cmpd="sng" algn="ctr">
                      <a:solidFill>
                        <a:srgbClr val="BDD7EE"/>
                      </a:solidFill>
                      <a:prstDash val="solid"/>
                      <a:round/>
                      <a:headEnd type="none" w="med" len="med"/>
                      <a:tailEnd type="none" w="med" len="med"/>
                    </a:lnR>
                    <a:lnT w="12700" cap="flat" cmpd="sng" algn="ctr">
                      <a:solidFill>
                        <a:srgbClr val="BDD7EE"/>
                      </a:solidFill>
                      <a:prstDash val="solid"/>
                      <a:round/>
                      <a:headEnd type="none" w="med" len="med"/>
                      <a:tailEnd type="none" w="med" len="med"/>
                    </a:lnT>
                    <a:lnB w="12700" cap="flat" cmpd="sng" algn="ctr">
                      <a:solidFill>
                        <a:srgbClr val="BDD7EE"/>
                      </a:solidFill>
                      <a:prstDash val="solid"/>
                      <a:round/>
                      <a:headEnd type="none" w="med" len="med"/>
                      <a:tailEnd type="none" w="med" len="med"/>
                    </a:lnB>
                    <a:noFill/>
                  </a:tcPr>
                </a:tc>
                <a:extLst>
                  <a:ext uri="{0D108BD9-81ED-4DB2-BD59-A6C34878D82A}">
                    <a16:rowId xmlns:a16="http://schemas.microsoft.com/office/drawing/2014/main" val="2190077162"/>
                  </a:ext>
                </a:extLst>
              </a:tr>
              <a:tr h="191237">
                <a:tc>
                  <a:txBody>
                    <a:bodyPr/>
                    <a:lstStyle/>
                    <a:p>
                      <a:pPr algn="l" fontAlgn="b"/>
                      <a:r>
                        <a:rPr lang="es-CO" sz="1000" u="none" strike="noStrike" dirty="0">
                          <a:effectLst/>
                          <a:latin typeface="Arial Narrow" panose="020B0606020202030204" pitchFamily="34" charset="0"/>
                        </a:rPr>
                        <a:t>Boyacá, Casanare</a:t>
                      </a:r>
                      <a:endParaRPr lang="es-CO" sz="1000" b="0" i="0" u="none" strike="noStrike" dirty="0">
                        <a:solidFill>
                          <a:srgbClr val="000000"/>
                        </a:solidFill>
                        <a:effectLst/>
                        <a:latin typeface="Arial Narrow" panose="020B0606020202030204" pitchFamily="34" charset="0"/>
                      </a:endParaRPr>
                    </a:p>
                  </a:txBody>
                  <a:tcPr marL="0" marR="0" marT="0" marB="0" anchor="b">
                    <a:lnL w="12700" cap="flat" cmpd="sng" algn="ctr">
                      <a:solidFill>
                        <a:srgbClr val="BDD7EE"/>
                      </a:solidFill>
                      <a:prstDash val="solid"/>
                      <a:round/>
                      <a:headEnd type="none" w="med" len="med"/>
                      <a:tailEnd type="none" w="med" len="med"/>
                    </a:lnL>
                    <a:lnR w="12700" cap="flat" cmpd="sng" algn="ctr">
                      <a:solidFill>
                        <a:srgbClr val="BDD7EE"/>
                      </a:solidFill>
                      <a:prstDash val="solid"/>
                      <a:round/>
                      <a:headEnd type="none" w="med" len="med"/>
                      <a:tailEnd type="none" w="med" len="med"/>
                    </a:lnR>
                    <a:lnT w="12700" cap="flat" cmpd="sng" algn="ctr">
                      <a:solidFill>
                        <a:srgbClr val="BDD7EE"/>
                      </a:solidFill>
                      <a:prstDash val="solid"/>
                      <a:round/>
                      <a:headEnd type="none" w="med" len="med"/>
                      <a:tailEnd type="none" w="med" len="med"/>
                    </a:lnT>
                    <a:lnB w="12700" cap="flat" cmpd="sng" algn="ctr">
                      <a:solidFill>
                        <a:srgbClr val="BDD7EE"/>
                      </a:solidFill>
                      <a:prstDash val="solid"/>
                      <a:round/>
                      <a:headEnd type="none" w="med" len="med"/>
                      <a:tailEnd type="none" w="med" len="med"/>
                    </a:lnB>
                    <a:noFill/>
                  </a:tcPr>
                </a:tc>
                <a:tc>
                  <a:txBody>
                    <a:bodyPr/>
                    <a:lstStyle/>
                    <a:p>
                      <a:pPr algn="ctr" fontAlgn="ctr"/>
                      <a:r>
                        <a:rPr lang="es-CO" sz="1000" u="none" strike="noStrike">
                          <a:effectLst/>
                          <a:latin typeface="Arial Narrow" panose="020B0606020202030204" pitchFamily="34" charset="0"/>
                        </a:rPr>
                        <a:t>6 c/u</a:t>
                      </a:r>
                      <a:endParaRPr lang="es-CO" sz="1000" b="0" i="0" u="none" strike="noStrike">
                        <a:solidFill>
                          <a:srgbClr val="000000"/>
                        </a:solidFill>
                        <a:effectLst/>
                        <a:latin typeface="Arial Narrow" panose="020B0606020202030204" pitchFamily="34" charset="0"/>
                      </a:endParaRPr>
                    </a:p>
                  </a:txBody>
                  <a:tcPr marL="0" marR="0" marT="0" marB="0" anchor="ctr">
                    <a:lnL w="12700" cap="flat" cmpd="sng" algn="ctr">
                      <a:solidFill>
                        <a:srgbClr val="BDD7EE"/>
                      </a:solidFill>
                      <a:prstDash val="solid"/>
                      <a:round/>
                      <a:headEnd type="none" w="med" len="med"/>
                      <a:tailEnd type="none" w="med" len="med"/>
                    </a:lnL>
                    <a:lnR w="12700" cap="flat" cmpd="sng" algn="ctr">
                      <a:solidFill>
                        <a:srgbClr val="BDD7EE"/>
                      </a:solidFill>
                      <a:prstDash val="solid"/>
                      <a:round/>
                      <a:headEnd type="none" w="med" len="med"/>
                      <a:tailEnd type="none" w="med" len="med"/>
                    </a:lnR>
                    <a:lnT w="12700" cap="flat" cmpd="sng" algn="ctr">
                      <a:solidFill>
                        <a:srgbClr val="BDD7EE"/>
                      </a:solidFill>
                      <a:prstDash val="solid"/>
                      <a:round/>
                      <a:headEnd type="none" w="med" len="med"/>
                      <a:tailEnd type="none" w="med" len="med"/>
                    </a:lnT>
                    <a:lnB w="12700" cap="flat" cmpd="sng" algn="ctr">
                      <a:solidFill>
                        <a:srgbClr val="BDD7EE"/>
                      </a:solidFill>
                      <a:prstDash val="solid"/>
                      <a:round/>
                      <a:headEnd type="none" w="med" len="med"/>
                      <a:tailEnd type="none" w="med" len="med"/>
                    </a:lnB>
                    <a:noFill/>
                  </a:tcPr>
                </a:tc>
                <a:extLst>
                  <a:ext uri="{0D108BD9-81ED-4DB2-BD59-A6C34878D82A}">
                    <a16:rowId xmlns:a16="http://schemas.microsoft.com/office/drawing/2014/main" val="2110377570"/>
                  </a:ext>
                </a:extLst>
              </a:tr>
              <a:tr h="191237">
                <a:tc>
                  <a:txBody>
                    <a:bodyPr/>
                    <a:lstStyle/>
                    <a:p>
                      <a:pPr algn="l" fontAlgn="b"/>
                      <a:r>
                        <a:rPr lang="es-CO" sz="1000" u="none" strike="noStrike" dirty="0">
                          <a:effectLst/>
                          <a:latin typeface="Arial Narrow" panose="020B0606020202030204" pitchFamily="34" charset="0"/>
                        </a:rPr>
                        <a:t>Sucre, Cauca</a:t>
                      </a:r>
                      <a:endParaRPr lang="es-CO" sz="1000" b="0" i="0" u="none" strike="noStrike" dirty="0">
                        <a:solidFill>
                          <a:srgbClr val="000000"/>
                        </a:solidFill>
                        <a:effectLst/>
                        <a:latin typeface="Arial Narrow" panose="020B0606020202030204" pitchFamily="34" charset="0"/>
                      </a:endParaRPr>
                    </a:p>
                  </a:txBody>
                  <a:tcPr marL="0" marR="0" marT="0" marB="0" anchor="b">
                    <a:lnL w="12700" cap="flat" cmpd="sng" algn="ctr">
                      <a:solidFill>
                        <a:srgbClr val="BDD7EE"/>
                      </a:solidFill>
                      <a:prstDash val="solid"/>
                      <a:round/>
                      <a:headEnd type="none" w="med" len="med"/>
                      <a:tailEnd type="none" w="med" len="med"/>
                    </a:lnL>
                    <a:lnR w="12700" cap="flat" cmpd="sng" algn="ctr">
                      <a:solidFill>
                        <a:srgbClr val="BDD7EE"/>
                      </a:solidFill>
                      <a:prstDash val="solid"/>
                      <a:round/>
                      <a:headEnd type="none" w="med" len="med"/>
                      <a:tailEnd type="none" w="med" len="med"/>
                    </a:lnR>
                    <a:lnT w="12700" cap="flat" cmpd="sng" algn="ctr">
                      <a:solidFill>
                        <a:srgbClr val="BDD7EE"/>
                      </a:solidFill>
                      <a:prstDash val="solid"/>
                      <a:round/>
                      <a:headEnd type="none" w="med" len="med"/>
                      <a:tailEnd type="none" w="med" len="med"/>
                    </a:lnT>
                    <a:lnB w="12700" cap="flat" cmpd="sng" algn="ctr">
                      <a:solidFill>
                        <a:srgbClr val="BDD7EE"/>
                      </a:solidFill>
                      <a:prstDash val="solid"/>
                      <a:round/>
                      <a:headEnd type="none" w="med" len="med"/>
                      <a:tailEnd type="none" w="med" len="med"/>
                    </a:lnB>
                    <a:noFill/>
                  </a:tcPr>
                </a:tc>
                <a:tc>
                  <a:txBody>
                    <a:bodyPr/>
                    <a:lstStyle/>
                    <a:p>
                      <a:pPr algn="ctr" fontAlgn="ctr"/>
                      <a:r>
                        <a:rPr lang="es-CO" sz="1000" u="none" strike="noStrike">
                          <a:effectLst/>
                          <a:latin typeface="Arial Narrow" panose="020B0606020202030204" pitchFamily="34" charset="0"/>
                        </a:rPr>
                        <a:t>5 c/u</a:t>
                      </a:r>
                      <a:endParaRPr lang="es-CO" sz="1000" b="0" i="0" u="none" strike="noStrike">
                        <a:solidFill>
                          <a:srgbClr val="000000"/>
                        </a:solidFill>
                        <a:effectLst/>
                        <a:latin typeface="Arial Narrow" panose="020B0606020202030204" pitchFamily="34" charset="0"/>
                      </a:endParaRPr>
                    </a:p>
                  </a:txBody>
                  <a:tcPr marL="0" marR="0" marT="0" marB="0" anchor="ctr">
                    <a:lnL w="12700" cap="flat" cmpd="sng" algn="ctr">
                      <a:solidFill>
                        <a:srgbClr val="BDD7EE"/>
                      </a:solidFill>
                      <a:prstDash val="solid"/>
                      <a:round/>
                      <a:headEnd type="none" w="med" len="med"/>
                      <a:tailEnd type="none" w="med" len="med"/>
                    </a:lnL>
                    <a:lnR w="12700" cap="flat" cmpd="sng" algn="ctr">
                      <a:solidFill>
                        <a:srgbClr val="BDD7EE"/>
                      </a:solidFill>
                      <a:prstDash val="solid"/>
                      <a:round/>
                      <a:headEnd type="none" w="med" len="med"/>
                      <a:tailEnd type="none" w="med" len="med"/>
                    </a:lnR>
                    <a:lnT w="12700" cap="flat" cmpd="sng" algn="ctr">
                      <a:solidFill>
                        <a:srgbClr val="BDD7EE"/>
                      </a:solidFill>
                      <a:prstDash val="solid"/>
                      <a:round/>
                      <a:headEnd type="none" w="med" len="med"/>
                      <a:tailEnd type="none" w="med" len="med"/>
                    </a:lnT>
                    <a:lnB w="12700" cap="flat" cmpd="sng" algn="ctr">
                      <a:solidFill>
                        <a:srgbClr val="BDD7EE"/>
                      </a:solidFill>
                      <a:prstDash val="solid"/>
                      <a:round/>
                      <a:headEnd type="none" w="med" len="med"/>
                      <a:tailEnd type="none" w="med" len="med"/>
                    </a:lnB>
                    <a:noFill/>
                  </a:tcPr>
                </a:tc>
                <a:extLst>
                  <a:ext uri="{0D108BD9-81ED-4DB2-BD59-A6C34878D82A}">
                    <a16:rowId xmlns:a16="http://schemas.microsoft.com/office/drawing/2014/main" val="2135794991"/>
                  </a:ext>
                </a:extLst>
              </a:tr>
              <a:tr h="191237">
                <a:tc>
                  <a:txBody>
                    <a:bodyPr/>
                    <a:lstStyle/>
                    <a:p>
                      <a:pPr algn="l" fontAlgn="b"/>
                      <a:r>
                        <a:rPr lang="es-CO" sz="1000" u="none" strike="noStrike" dirty="0">
                          <a:effectLst/>
                          <a:latin typeface="Arial Narrow" panose="020B0606020202030204" pitchFamily="34" charset="0"/>
                        </a:rPr>
                        <a:t>Putumayo, Amazonas</a:t>
                      </a:r>
                      <a:endParaRPr lang="es-CO" sz="1000" b="0" i="0" u="none" strike="noStrike" dirty="0">
                        <a:solidFill>
                          <a:srgbClr val="000000"/>
                        </a:solidFill>
                        <a:effectLst/>
                        <a:latin typeface="Arial Narrow" panose="020B0606020202030204" pitchFamily="34" charset="0"/>
                      </a:endParaRPr>
                    </a:p>
                  </a:txBody>
                  <a:tcPr marL="0" marR="0" marT="0" marB="0" anchor="b">
                    <a:lnL w="12700" cap="flat" cmpd="sng" algn="ctr">
                      <a:solidFill>
                        <a:srgbClr val="BDD7EE"/>
                      </a:solidFill>
                      <a:prstDash val="solid"/>
                      <a:round/>
                      <a:headEnd type="none" w="med" len="med"/>
                      <a:tailEnd type="none" w="med" len="med"/>
                    </a:lnL>
                    <a:lnR w="12700" cap="flat" cmpd="sng" algn="ctr">
                      <a:solidFill>
                        <a:srgbClr val="BDD7EE"/>
                      </a:solidFill>
                      <a:prstDash val="solid"/>
                      <a:round/>
                      <a:headEnd type="none" w="med" len="med"/>
                      <a:tailEnd type="none" w="med" len="med"/>
                    </a:lnR>
                    <a:lnT w="12700" cap="flat" cmpd="sng" algn="ctr">
                      <a:solidFill>
                        <a:srgbClr val="BDD7EE"/>
                      </a:solidFill>
                      <a:prstDash val="solid"/>
                      <a:round/>
                      <a:headEnd type="none" w="med" len="med"/>
                      <a:tailEnd type="none" w="med" len="med"/>
                    </a:lnT>
                    <a:lnB w="12700" cap="flat" cmpd="sng" algn="ctr">
                      <a:solidFill>
                        <a:srgbClr val="BDD7EE"/>
                      </a:solidFill>
                      <a:prstDash val="solid"/>
                      <a:round/>
                      <a:headEnd type="none" w="med" len="med"/>
                      <a:tailEnd type="none" w="med" len="med"/>
                    </a:lnB>
                    <a:noFill/>
                  </a:tcPr>
                </a:tc>
                <a:tc>
                  <a:txBody>
                    <a:bodyPr/>
                    <a:lstStyle/>
                    <a:p>
                      <a:pPr algn="ctr" fontAlgn="ctr"/>
                      <a:r>
                        <a:rPr lang="es-CO" sz="1000" u="none" strike="noStrike">
                          <a:effectLst/>
                          <a:latin typeface="Arial Narrow" panose="020B0606020202030204" pitchFamily="34" charset="0"/>
                        </a:rPr>
                        <a:t>3 c/u</a:t>
                      </a:r>
                      <a:endParaRPr lang="es-CO" sz="1000" b="0" i="0" u="none" strike="noStrike">
                        <a:solidFill>
                          <a:srgbClr val="000000"/>
                        </a:solidFill>
                        <a:effectLst/>
                        <a:latin typeface="Arial Narrow" panose="020B0606020202030204" pitchFamily="34" charset="0"/>
                      </a:endParaRPr>
                    </a:p>
                  </a:txBody>
                  <a:tcPr marL="0" marR="0" marT="0" marB="0" anchor="ctr">
                    <a:lnL w="12700" cap="flat" cmpd="sng" algn="ctr">
                      <a:solidFill>
                        <a:srgbClr val="BDD7EE"/>
                      </a:solidFill>
                      <a:prstDash val="solid"/>
                      <a:round/>
                      <a:headEnd type="none" w="med" len="med"/>
                      <a:tailEnd type="none" w="med" len="med"/>
                    </a:lnL>
                    <a:lnR w="12700" cap="flat" cmpd="sng" algn="ctr">
                      <a:solidFill>
                        <a:srgbClr val="BDD7EE"/>
                      </a:solidFill>
                      <a:prstDash val="solid"/>
                      <a:round/>
                      <a:headEnd type="none" w="med" len="med"/>
                      <a:tailEnd type="none" w="med" len="med"/>
                    </a:lnR>
                    <a:lnT w="12700" cap="flat" cmpd="sng" algn="ctr">
                      <a:solidFill>
                        <a:srgbClr val="BDD7EE"/>
                      </a:solidFill>
                      <a:prstDash val="solid"/>
                      <a:round/>
                      <a:headEnd type="none" w="med" len="med"/>
                      <a:tailEnd type="none" w="med" len="med"/>
                    </a:lnT>
                    <a:lnB w="12700" cap="flat" cmpd="sng" algn="ctr">
                      <a:solidFill>
                        <a:srgbClr val="BDD7EE"/>
                      </a:solidFill>
                      <a:prstDash val="solid"/>
                      <a:round/>
                      <a:headEnd type="none" w="med" len="med"/>
                      <a:tailEnd type="none" w="med" len="med"/>
                    </a:lnB>
                    <a:noFill/>
                  </a:tcPr>
                </a:tc>
                <a:extLst>
                  <a:ext uri="{0D108BD9-81ED-4DB2-BD59-A6C34878D82A}">
                    <a16:rowId xmlns:a16="http://schemas.microsoft.com/office/drawing/2014/main" val="849262662"/>
                  </a:ext>
                </a:extLst>
              </a:tr>
              <a:tr h="191237">
                <a:tc>
                  <a:txBody>
                    <a:bodyPr/>
                    <a:lstStyle/>
                    <a:p>
                      <a:pPr algn="l" fontAlgn="b"/>
                      <a:r>
                        <a:rPr lang="es-CO" sz="1000" u="none" strike="noStrike" dirty="0">
                          <a:effectLst/>
                          <a:latin typeface="Arial Narrow" panose="020B0606020202030204" pitchFamily="34" charset="0"/>
                        </a:rPr>
                        <a:t>Guainía</a:t>
                      </a:r>
                      <a:endParaRPr lang="es-CO" sz="1000" b="0" i="0" u="none" strike="noStrike" dirty="0">
                        <a:solidFill>
                          <a:srgbClr val="000000"/>
                        </a:solidFill>
                        <a:effectLst/>
                        <a:latin typeface="Arial Narrow" panose="020B0606020202030204" pitchFamily="34" charset="0"/>
                      </a:endParaRPr>
                    </a:p>
                  </a:txBody>
                  <a:tcPr marL="0" marR="0" marT="0" marB="0" anchor="b">
                    <a:lnL w="12700" cap="flat" cmpd="sng" algn="ctr">
                      <a:solidFill>
                        <a:srgbClr val="BDD7EE"/>
                      </a:solidFill>
                      <a:prstDash val="solid"/>
                      <a:round/>
                      <a:headEnd type="none" w="med" len="med"/>
                      <a:tailEnd type="none" w="med" len="med"/>
                    </a:lnL>
                    <a:lnR w="12700" cap="flat" cmpd="sng" algn="ctr">
                      <a:solidFill>
                        <a:srgbClr val="BDD7EE"/>
                      </a:solidFill>
                      <a:prstDash val="solid"/>
                      <a:round/>
                      <a:headEnd type="none" w="med" len="med"/>
                      <a:tailEnd type="none" w="med" len="med"/>
                    </a:lnR>
                    <a:lnT w="12700" cap="flat" cmpd="sng" algn="ctr">
                      <a:solidFill>
                        <a:srgbClr val="BDD7EE"/>
                      </a:solidFill>
                      <a:prstDash val="solid"/>
                      <a:round/>
                      <a:headEnd type="none" w="med" len="med"/>
                      <a:tailEnd type="none" w="med" len="med"/>
                    </a:lnT>
                    <a:lnB w="12700" cap="flat" cmpd="sng" algn="ctr">
                      <a:solidFill>
                        <a:srgbClr val="BDD7EE"/>
                      </a:solidFill>
                      <a:prstDash val="solid"/>
                      <a:round/>
                      <a:headEnd type="none" w="med" len="med"/>
                      <a:tailEnd type="none" w="med" len="med"/>
                    </a:lnB>
                    <a:noFill/>
                  </a:tcPr>
                </a:tc>
                <a:tc>
                  <a:txBody>
                    <a:bodyPr/>
                    <a:lstStyle/>
                    <a:p>
                      <a:pPr algn="ctr" fontAlgn="ctr"/>
                      <a:r>
                        <a:rPr lang="es-CO" sz="1000" u="none" strike="noStrike">
                          <a:effectLst/>
                          <a:latin typeface="Arial Narrow" panose="020B0606020202030204" pitchFamily="34" charset="0"/>
                        </a:rPr>
                        <a:t>2</a:t>
                      </a:r>
                      <a:endParaRPr lang="es-CO" sz="1000" b="0" i="0" u="none" strike="noStrike">
                        <a:solidFill>
                          <a:srgbClr val="000000"/>
                        </a:solidFill>
                        <a:effectLst/>
                        <a:latin typeface="Arial Narrow" panose="020B0606020202030204" pitchFamily="34" charset="0"/>
                      </a:endParaRPr>
                    </a:p>
                  </a:txBody>
                  <a:tcPr marL="0" marR="0" marT="0" marB="0" anchor="ctr">
                    <a:lnL w="12700" cap="flat" cmpd="sng" algn="ctr">
                      <a:solidFill>
                        <a:srgbClr val="BDD7EE"/>
                      </a:solidFill>
                      <a:prstDash val="solid"/>
                      <a:round/>
                      <a:headEnd type="none" w="med" len="med"/>
                      <a:tailEnd type="none" w="med" len="med"/>
                    </a:lnL>
                    <a:lnR w="12700" cap="flat" cmpd="sng" algn="ctr">
                      <a:solidFill>
                        <a:srgbClr val="BDD7EE"/>
                      </a:solidFill>
                      <a:prstDash val="solid"/>
                      <a:round/>
                      <a:headEnd type="none" w="med" len="med"/>
                      <a:tailEnd type="none" w="med" len="med"/>
                    </a:lnR>
                    <a:lnT w="12700" cap="flat" cmpd="sng" algn="ctr">
                      <a:solidFill>
                        <a:srgbClr val="BDD7EE"/>
                      </a:solidFill>
                      <a:prstDash val="solid"/>
                      <a:round/>
                      <a:headEnd type="none" w="med" len="med"/>
                      <a:tailEnd type="none" w="med" len="med"/>
                    </a:lnT>
                    <a:lnB w="12700" cap="flat" cmpd="sng" algn="ctr">
                      <a:solidFill>
                        <a:srgbClr val="BDD7EE"/>
                      </a:solidFill>
                      <a:prstDash val="solid"/>
                      <a:round/>
                      <a:headEnd type="none" w="med" len="med"/>
                      <a:tailEnd type="none" w="med" len="med"/>
                    </a:lnB>
                    <a:noFill/>
                  </a:tcPr>
                </a:tc>
                <a:extLst>
                  <a:ext uri="{0D108BD9-81ED-4DB2-BD59-A6C34878D82A}">
                    <a16:rowId xmlns:a16="http://schemas.microsoft.com/office/drawing/2014/main" val="3656854346"/>
                  </a:ext>
                </a:extLst>
              </a:tr>
              <a:tr h="191237">
                <a:tc>
                  <a:txBody>
                    <a:bodyPr/>
                    <a:lstStyle/>
                    <a:p>
                      <a:pPr algn="l" fontAlgn="b"/>
                      <a:r>
                        <a:rPr lang="es-CO" sz="1000" u="none" strike="noStrike" dirty="0">
                          <a:effectLst/>
                          <a:latin typeface="Arial Narrow" panose="020B0606020202030204" pitchFamily="34" charset="0"/>
                        </a:rPr>
                        <a:t>Arauca</a:t>
                      </a:r>
                      <a:endParaRPr lang="es-CO" sz="1000" b="0" i="0" u="none" strike="noStrike" dirty="0">
                        <a:solidFill>
                          <a:srgbClr val="000000"/>
                        </a:solidFill>
                        <a:effectLst/>
                        <a:latin typeface="Arial Narrow" panose="020B0606020202030204" pitchFamily="34" charset="0"/>
                      </a:endParaRPr>
                    </a:p>
                  </a:txBody>
                  <a:tcPr marL="0" marR="0" marT="0" marB="0" anchor="b">
                    <a:lnL w="12700" cap="flat" cmpd="sng" algn="ctr">
                      <a:solidFill>
                        <a:srgbClr val="BDD7EE"/>
                      </a:solidFill>
                      <a:prstDash val="solid"/>
                      <a:round/>
                      <a:headEnd type="none" w="med" len="med"/>
                      <a:tailEnd type="none" w="med" len="med"/>
                    </a:lnL>
                    <a:lnR w="12700" cap="flat" cmpd="sng" algn="ctr">
                      <a:solidFill>
                        <a:srgbClr val="BDD7EE"/>
                      </a:solidFill>
                      <a:prstDash val="solid"/>
                      <a:round/>
                      <a:headEnd type="none" w="med" len="med"/>
                      <a:tailEnd type="none" w="med" len="med"/>
                    </a:lnR>
                    <a:lnT w="12700" cap="flat" cmpd="sng" algn="ctr">
                      <a:solidFill>
                        <a:srgbClr val="BDD7EE"/>
                      </a:solidFill>
                      <a:prstDash val="solid"/>
                      <a:round/>
                      <a:headEnd type="none" w="med" len="med"/>
                      <a:tailEnd type="none" w="med" len="med"/>
                    </a:lnT>
                    <a:lnB w="12700" cap="flat" cmpd="sng" algn="ctr">
                      <a:solidFill>
                        <a:srgbClr val="BDD7EE"/>
                      </a:solidFill>
                      <a:prstDash val="solid"/>
                      <a:round/>
                      <a:headEnd type="none" w="med" len="med"/>
                      <a:tailEnd type="none" w="med" len="med"/>
                    </a:lnB>
                    <a:noFill/>
                  </a:tcPr>
                </a:tc>
                <a:tc>
                  <a:txBody>
                    <a:bodyPr/>
                    <a:lstStyle/>
                    <a:p>
                      <a:pPr algn="ctr" fontAlgn="ctr"/>
                      <a:r>
                        <a:rPr lang="es-CO" sz="1000" u="none" strike="noStrike" dirty="0">
                          <a:effectLst/>
                          <a:latin typeface="Arial Narrow" panose="020B0606020202030204" pitchFamily="34" charset="0"/>
                        </a:rPr>
                        <a:t>1</a:t>
                      </a:r>
                      <a:endParaRPr lang="es-CO" sz="1000" b="0" i="0" u="none" strike="noStrike" dirty="0">
                        <a:solidFill>
                          <a:srgbClr val="000000"/>
                        </a:solidFill>
                        <a:effectLst/>
                        <a:latin typeface="Arial Narrow" panose="020B0606020202030204" pitchFamily="34" charset="0"/>
                      </a:endParaRPr>
                    </a:p>
                  </a:txBody>
                  <a:tcPr marL="0" marR="0" marT="0" marB="0" anchor="ctr">
                    <a:lnL w="12700" cap="flat" cmpd="sng" algn="ctr">
                      <a:solidFill>
                        <a:srgbClr val="BDD7EE"/>
                      </a:solidFill>
                      <a:prstDash val="solid"/>
                      <a:round/>
                      <a:headEnd type="none" w="med" len="med"/>
                      <a:tailEnd type="none" w="med" len="med"/>
                    </a:lnL>
                    <a:lnR w="12700" cap="flat" cmpd="sng" algn="ctr">
                      <a:solidFill>
                        <a:srgbClr val="BDD7EE"/>
                      </a:solidFill>
                      <a:prstDash val="solid"/>
                      <a:round/>
                      <a:headEnd type="none" w="med" len="med"/>
                      <a:tailEnd type="none" w="med" len="med"/>
                    </a:lnR>
                    <a:lnT w="12700" cap="flat" cmpd="sng" algn="ctr">
                      <a:solidFill>
                        <a:srgbClr val="BDD7EE"/>
                      </a:solidFill>
                      <a:prstDash val="solid"/>
                      <a:round/>
                      <a:headEnd type="none" w="med" len="med"/>
                      <a:tailEnd type="none" w="med" len="med"/>
                    </a:lnT>
                    <a:lnB w="12700" cap="flat" cmpd="sng" algn="ctr">
                      <a:solidFill>
                        <a:srgbClr val="BDD7EE"/>
                      </a:solidFill>
                      <a:prstDash val="solid"/>
                      <a:round/>
                      <a:headEnd type="none" w="med" len="med"/>
                      <a:tailEnd type="none" w="med" len="med"/>
                    </a:lnB>
                    <a:noFill/>
                  </a:tcPr>
                </a:tc>
                <a:extLst>
                  <a:ext uri="{0D108BD9-81ED-4DB2-BD59-A6C34878D82A}">
                    <a16:rowId xmlns:a16="http://schemas.microsoft.com/office/drawing/2014/main" val="1132702729"/>
                  </a:ext>
                </a:extLst>
              </a:tr>
            </a:tbl>
          </a:graphicData>
        </a:graphic>
      </p:graphicFrame>
      <p:sp>
        <p:nvSpPr>
          <p:cNvPr id="10" name="Rectángulo 9">
            <a:extLst>
              <a:ext uri="{FF2B5EF4-FFF2-40B4-BE49-F238E27FC236}">
                <a16:creationId xmlns:a16="http://schemas.microsoft.com/office/drawing/2014/main" id="{14D7EE62-9C09-4500-B3CC-3CCED52DFED4}"/>
              </a:ext>
            </a:extLst>
          </p:cNvPr>
          <p:cNvSpPr/>
          <p:nvPr/>
        </p:nvSpPr>
        <p:spPr>
          <a:xfrm>
            <a:off x="9180095" y="5306552"/>
            <a:ext cx="2999204" cy="584775"/>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S" sz="1600" b="1" i="0" u="none" strike="noStrike" kern="1200" cap="none" spc="0" normalizeH="0" baseline="0" noProof="0" dirty="0">
                <a:ln>
                  <a:noFill/>
                </a:ln>
                <a:solidFill>
                  <a:srgbClr val="002060"/>
                </a:solidFill>
                <a:effectLst/>
                <a:uLnTx/>
                <a:uFillTx/>
                <a:latin typeface="Calibri"/>
                <a:ea typeface="+mn-ea"/>
                <a:cs typeface="+mn-cs"/>
              </a:rPr>
              <a:t>No tenemos sociedades en Vichada, Guaviare y Vaupés</a:t>
            </a:r>
            <a:endParaRPr kumimoji="0" lang="es-CO" sz="1600" b="1" i="0" u="none" strike="noStrike" kern="1200" cap="none" spc="0" normalizeH="0" baseline="0" noProof="0" dirty="0">
              <a:ln>
                <a:noFill/>
              </a:ln>
              <a:solidFill>
                <a:srgbClr val="002060"/>
              </a:solidFill>
              <a:effectLst/>
              <a:uLnTx/>
              <a:uFillTx/>
              <a:latin typeface="Calibri"/>
              <a:ea typeface="+mn-ea"/>
              <a:cs typeface="+mn-cs"/>
            </a:endParaRPr>
          </a:p>
        </p:txBody>
      </p:sp>
    </p:spTree>
    <p:extLst>
      <p:ext uri="{BB962C8B-B14F-4D97-AF65-F5344CB8AC3E}">
        <p14:creationId xmlns:p14="http://schemas.microsoft.com/office/powerpoint/2010/main" val="334662846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white"/>
              </a:solidFill>
              <a:effectLst/>
              <a:uLnTx/>
              <a:uFillTx/>
              <a:latin typeface="Arial Narrow" panose="020B0606020202030204" pitchFamily="34" charset="0"/>
              <a:ea typeface="+mn-ea"/>
              <a:cs typeface="+mn-cs"/>
            </a:endParaRPr>
          </a:p>
        </p:txBody>
      </p:sp>
      <p:pic>
        <p:nvPicPr>
          <p:cNvPr id="10" name="Imagen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1" name="Gráfico 10">
            <a:extLst>
              <a:ext uri="{FF2B5EF4-FFF2-40B4-BE49-F238E27FC236}">
                <a16:creationId xmlns:a16="http://schemas.microsoft.com/office/drawing/2014/main" id="{8246F2BE-420D-43BE-B201-DD7E41F0B60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080069" y="135197"/>
            <a:ext cx="4909569" cy="828619"/>
          </a:xfrm>
          <a:prstGeom prst="rect">
            <a:avLst/>
          </a:prstGeom>
        </p:spPr>
      </p:pic>
      <p:sp>
        <p:nvSpPr>
          <p:cNvPr id="46" name="CuadroTexto 45">
            <a:extLst>
              <a:ext uri="{FF2B5EF4-FFF2-40B4-BE49-F238E27FC236}">
                <a16:creationId xmlns:a16="http://schemas.microsoft.com/office/drawing/2014/main" id="{9F929803-B383-4597-9A56-D582A023168E}"/>
              </a:ext>
            </a:extLst>
          </p:cNvPr>
          <p:cNvSpPr txBox="1"/>
          <p:nvPr/>
        </p:nvSpPr>
        <p:spPr>
          <a:xfrm>
            <a:off x="3972325" y="882429"/>
            <a:ext cx="4193703" cy="1000274"/>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S" sz="2800" b="1" i="0" u="none" strike="noStrike" kern="1200" cap="none" spc="0" normalizeH="0" baseline="0" noProof="0" dirty="0">
                <a:ln>
                  <a:noFill/>
                </a:ln>
                <a:solidFill>
                  <a:srgbClr val="000A8B"/>
                </a:solidFill>
                <a:effectLst/>
                <a:uLnTx/>
                <a:uFillTx/>
                <a:latin typeface="Arial Narrow" panose="020B0606020202030204" pitchFamily="34" charset="0"/>
                <a:ea typeface="+mn-ea"/>
                <a:cs typeface="+mn-cs"/>
              </a:rPr>
              <a:t>Sectores de la industria</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s-ES" sz="200" b="1" i="0" u="none" strike="noStrike" kern="1200" cap="none" spc="0" normalizeH="0" baseline="0" noProof="0" dirty="0">
              <a:ln>
                <a:noFill/>
              </a:ln>
              <a:solidFill>
                <a:srgbClr val="000A8B"/>
              </a:solidFill>
              <a:effectLst/>
              <a:uLnTx/>
              <a:uFillTx/>
              <a:latin typeface="Arial Narrow" panose="020B060602020203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S" sz="2800" b="1" i="0" u="none" strike="noStrike" kern="1200" cap="none" spc="0" normalizeH="0" baseline="0" noProof="0" dirty="0">
                <a:ln>
                  <a:noFill/>
                </a:ln>
                <a:solidFill>
                  <a:srgbClr val="000A8B"/>
                </a:solidFill>
                <a:effectLst/>
                <a:uLnTx/>
                <a:uFillTx/>
                <a:latin typeface="Arial Narrow" panose="020B0606020202030204" pitchFamily="34" charset="0"/>
                <a:ea typeface="+mn-ea"/>
                <a:cs typeface="+mn-cs"/>
              </a:rPr>
              <a:t>Sociedades</a:t>
            </a:r>
          </a:p>
        </p:txBody>
      </p:sp>
      <p:graphicFrame>
        <p:nvGraphicFramePr>
          <p:cNvPr id="30" name="Tabla 29">
            <a:extLst>
              <a:ext uri="{FF2B5EF4-FFF2-40B4-BE49-F238E27FC236}">
                <a16:creationId xmlns:a16="http://schemas.microsoft.com/office/drawing/2014/main" id="{8F3F607E-FFDE-4D61-8DAB-C1482D931DCD}"/>
              </a:ext>
            </a:extLst>
          </p:cNvPr>
          <p:cNvGraphicFramePr>
            <a:graphicFrameLocks noGrp="1"/>
          </p:cNvGraphicFramePr>
          <p:nvPr/>
        </p:nvGraphicFramePr>
        <p:xfrm>
          <a:off x="7904380" y="4948336"/>
          <a:ext cx="4085259" cy="1368844"/>
        </p:xfrm>
        <a:graphic>
          <a:graphicData uri="http://schemas.openxmlformats.org/drawingml/2006/table">
            <a:tbl>
              <a:tblPr>
                <a:tableStyleId>{69012ECD-51FC-41F1-AA8D-1B2483CD663E}</a:tableStyleId>
              </a:tblPr>
              <a:tblGrid>
                <a:gridCol w="3843975">
                  <a:extLst>
                    <a:ext uri="{9D8B030D-6E8A-4147-A177-3AD203B41FA5}">
                      <a16:colId xmlns:a16="http://schemas.microsoft.com/office/drawing/2014/main" val="3310908872"/>
                    </a:ext>
                  </a:extLst>
                </a:gridCol>
                <a:gridCol w="241284">
                  <a:extLst>
                    <a:ext uri="{9D8B030D-6E8A-4147-A177-3AD203B41FA5}">
                      <a16:colId xmlns:a16="http://schemas.microsoft.com/office/drawing/2014/main" val="3979042427"/>
                    </a:ext>
                  </a:extLst>
                </a:gridCol>
              </a:tblGrid>
              <a:tr h="280025">
                <a:tc>
                  <a:txBody>
                    <a:bodyPr/>
                    <a:lstStyle/>
                    <a:p>
                      <a:pPr marL="0" marR="0" lvl="0" indent="0" algn="l" defTabSz="457200" rtl="0" eaLnBrk="1" fontAlgn="b" latinLnBrk="0" hangingPunct="1">
                        <a:lnSpc>
                          <a:spcPct val="100000"/>
                        </a:lnSpc>
                        <a:spcBef>
                          <a:spcPts val="0"/>
                        </a:spcBef>
                        <a:spcAft>
                          <a:spcPts val="0"/>
                        </a:spcAft>
                        <a:buClrTx/>
                        <a:buSzTx/>
                        <a:buFontTx/>
                        <a:buNone/>
                        <a:tabLst/>
                        <a:defRPr/>
                      </a:pPr>
                      <a:r>
                        <a:rPr lang="es-CO" sz="1200" kern="1200" dirty="0">
                          <a:solidFill>
                            <a:schemeClr val="accent1">
                              <a:lumMod val="50000"/>
                            </a:schemeClr>
                          </a:solidFill>
                          <a:latin typeface="Arial Narrow" panose="020B0606020202030204" pitchFamily="34" charset="0"/>
                          <a:ea typeface="+mn-ea"/>
                          <a:cs typeface="+mn-cs"/>
                        </a:rPr>
                        <a:t>Distribución de agua; actividades de san. Ambiental</a:t>
                      </a:r>
                    </a:p>
                  </a:txBody>
                  <a:tcPr marL="9525" marR="9525" marT="9525" marB="0" anchor="ctr"/>
                </a:tc>
                <a:tc>
                  <a:txBody>
                    <a:bodyPr/>
                    <a:lstStyle/>
                    <a:p>
                      <a:pPr algn="ctr" fontAlgn="b"/>
                      <a:r>
                        <a:rPr lang="es-CO" sz="1400" kern="1200" dirty="0">
                          <a:solidFill>
                            <a:schemeClr val="accent1">
                              <a:lumMod val="50000"/>
                            </a:schemeClr>
                          </a:solidFill>
                          <a:latin typeface="Arial Narrow" panose="020B0606020202030204" pitchFamily="34" charset="0"/>
                          <a:ea typeface="+mn-ea"/>
                          <a:cs typeface="+mn-cs"/>
                        </a:rPr>
                        <a:t>4</a:t>
                      </a:r>
                    </a:p>
                  </a:txBody>
                  <a:tcPr marL="9525" marR="9525" marT="9525" marB="0" anchor="ctr"/>
                </a:tc>
                <a:extLst>
                  <a:ext uri="{0D108BD9-81ED-4DB2-BD59-A6C34878D82A}">
                    <a16:rowId xmlns:a16="http://schemas.microsoft.com/office/drawing/2014/main" val="865464723"/>
                  </a:ext>
                </a:extLst>
              </a:tr>
              <a:tr h="280025">
                <a:tc>
                  <a:txBody>
                    <a:bodyPr/>
                    <a:lstStyle/>
                    <a:p>
                      <a:pPr marL="0" marR="0" lvl="0" indent="0" algn="l" defTabSz="457200" rtl="0" eaLnBrk="1" fontAlgn="b" latinLnBrk="0" hangingPunct="1">
                        <a:lnSpc>
                          <a:spcPct val="100000"/>
                        </a:lnSpc>
                        <a:spcBef>
                          <a:spcPts val="0"/>
                        </a:spcBef>
                        <a:spcAft>
                          <a:spcPts val="0"/>
                        </a:spcAft>
                        <a:buClrTx/>
                        <a:buSzTx/>
                        <a:buFontTx/>
                        <a:buNone/>
                        <a:tabLst/>
                        <a:defRPr/>
                      </a:pPr>
                      <a:r>
                        <a:rPr lang="es-CO" sz="1200" kern="1200" dirty="0">
                          <a:solidFill>
                            <a:schemeClr val="accent1">
                              <a:lumMod val="50000"/>
                            </a:schemeClr>
                          </a:solidFill>
                          <a:latin typeface="Arial Narrow" panose="020B0606020202030204" pitchFamily="34" charset="0"/>
                          <a:ea typeface="+mn-ea"/>
                          <a:cs typeface="+mn-cs"/>
                        </a:rPr>
                        <a:t>Explotación de minas y canteras</a:t>
                      </a:r>
                    </a:p>
                  </a:txBody>
                  <a:tcPr marL="9525" marR="9525" marT="9525" marB="0" anchor="ctr"/>
                </a:tc>
                <a:tc>
                  <a:txBody>
                    <a:bodyPr/>
                    <a:lstStyle/>
                    <a:p>
                      <a:pPr algn="ctr" fontAlgn="b"/>
                      <a:r>
                        <a:rPr lang="es-ES" sz="1400" kern="1200" dirty="0">
                          <a:solidFill>
                            <a:schemeClr val="accent1">
                              <a:lumMod val="50000"/>
                            </a:schemeClr>
                          </a:solidFill>
                          <a:latin typeface="Arial Narrow" panose="020B0606020202030204" pitchFamily="34" charset="0"/>
                          <a:ea typeface="+mn-ea"/>
                          <a:cs typeface="+mn-cs"/>
                        </a:rPr>
                        <a:t>4</a:t>
                      </a:r>
                      <a:endParaRPr lang="es-CO" sz="1400" kern="1200" dirty="0">
                        <a:solidFill>
                          <a:schemeClr val="accent1">
                            <a:lumMod val="50000"/>
                          </a:schemeClr>
                        </a:solidFill>
                        <a:latin typeface="Arial Narrow" panose="020B0606020202030204" pitchFamily="34" charset="0"/>
                        <a:ea typeface="+mn-ea"/>
                        <a:cs typeface="+mn-cs"/>
                      </a:endParaRPr>
                    </a:p>
                  </a:txBody>
                  <a:tcPr marL="9525" marR="9525" marT="9525" marB="0" anchor="ctr"/>
                </a:tc>
                <a:extLst>
                  <a:ext uri="{0D108BD9-81ED-4DB2-BD59-A6C34878D82A}">
                    <a16:rowId xmlns:a16="http://schemas.microsoft.com/office/drawing/2014/main" val="4287228397"/>
                  </a:ext>
                </a:extLst>
              </a:tr>
              <a:tr h="255654">
                <a:tc>
                  <a:txBody>
                    <a:bodyPr/>
                    <a:lstStyle/>
                    <a:p>
                      <a:pPr algn="l" fontAlgn="b"/>
                      <a:r>
                        <a:rPr lang="es-CO" sz="1200" kern="1200" dirty="0">
                          <a:solidFill>
                            <a:schemeClr val="accent1">
                              <a:lumMod val="50000"/>
                            </a:schemeClr>
                          </a:solidFill>
                          <a:latin typeface="Arial Narrow" panose="020B0606020202030204" pitchFamily="34" charset="0"/>
                          <a:ea typeface="+mn-ea"/>
                          <a:cs typeface="+mn-cs"/>
                        </a:rPr>
                        <a:t>Educación</a:t>
                      </a:r>
                    </a:p>
                  </a:txBody>
                  <a:tcPr marL="9525" marR="9525" marT="9525" marB="0" anchor="ctr"/>
                </a:tc>
                <a:tc>
                  <a:txBody>
                    <a:bodyPr/>
                    <a:lstStyle/>
                    <a:p>
                      <a:pPr algn="ctr" fontAlgn="b"/>
                      <a:r>
                        <a:rPr lang="es-ES" sz="1400" kern="1200" dirty="0">
                          <a:solidFill>
                            <a:schemeClr val="accent1">
                              <a:lumMod val="50000"/>
                            </a:schemeClr>
                          </a:solidFill>
                          <a:latin typeface="Arial Narrow" panose="020B0606020202030204" pitchFamily="34" charset="0"/>
                          <a:ea typeface="+mn-ea"/>
                          <a:cs typeface="+mn-cs"/>
                        </a:rPr>
                        <a:t>3</a:t>
                      </a:r>
                      <a:endParaRPr lang="es-CO" sz="1400" kern="1200" dirty="0">
                        <a:solidFill>
                          <a:schemeClr val="accent1">
                            <a:lumMod val="50000"/>
                          </a:schemeClr>
                        </a:solidFill>
                        <a:latin typeface="Arial Narrow" panose="020B0606020202030204" pitchFamily="34" charset="0"/>
                        <a:ea typeface="+mn-ea"/>
                        <a:cs typeface="+mn-cs"/>
                      </a:endParaRPr>
                    </a:p>
                  </a:txBody>
                  <a:tcPr marL="9525" marR="9525" marT="9525" marB="0" anchor="ctr"/>
                </a:tc>
                <a:extLst>
                  <a:ext uri="{0D108BD9-81ED-4DB2-BD59-A6C34878D82A}">
                    <a16:rowId xmlns:a16="http://schemas.microsoft.com/office/drawing/2014/main" val="1377941294"/>
                  </a:ext>
                </a:extLst>
              </a:tr>
              <a:tr h="273115">
                <a:tc>
                  <a:txBody>
                    <a:bodyPr/>
                    <a:lstStyle/>
                    <a:p>
                      <a:pPr algn="l" fontAlgn="b"/>
                      <a:r>
                        <a:rPr lang="es-CO" sz="1200" kern="1200" dirty="0">
                          <a:solidFill>
                            <a:schemeClr val="accent1">
                              <a:lumMod val="50000"/>
                            </a:schemeClr>
                          </a:solidFill>
                          <a:latin typeface="Arial Narrow" panose="020B0606020202030204" pitchFamily="34" charset="0"/>
                          <a:ea typeface="+mn-ea"/>
                          <a:cs typeface="+mn-cs"/>
                        </a:rPr>
                        <a:t>Actividades de atención de la salud humana y de asistencia social</a:t>
                      </a:r>
                    </a:p>
                  </a:txBody>
                  <a:tcPr marL="9525" marR="9525" marT="9525" marB="0" anchor="ctr"/>
                </a:tc>
                <a:tc>
                  <a:txBody>
                    <a:bodyPr/>
                    <a:lstStyle/>
                    <a:p>
                      <a:pPr algn="ctr" fontAlgn="b"/>
                      <a:r>
                        <a:rPr lang="es-ES" sz="1400" kern="1200" dirty="0">
                          <a:solidFill>
                            <a:schemeClr val="accent1">
                              <a:lumMod val="50000"/>
                            </a:schemeClr>
                          </a:solidFill>
                          <a:latin typeface="Arial Narrow" panose="020B0606020202030204" pitchFamily="34" charset="0"/>
                          <a:ea typeface="+mn-ea"/>
                          <a:cs typeface="+mn-cs"/>
                        </a:rPr>
                        <a:t>3</a:t>
                      </a:r>
                      <a:endParaRPr lang="es-CO" sz="1400" kern="1200" dirty="0">
                        <a:solidFill>
                          <a:schemeClr val="accent1">
                            <a:lumMod val="50000"/>
                          </a:schemeClr>
                        </a:solidFill>
                        <a:latin typeface="Arial Narrow" panose="020B0606020202030204" pitchFamily="34" charset="0"/>
                        <a:ea typeface="+mn-ea"/>
                        <a:cs typeface="+mn-cs"/>
                      </a:endParaRPr>
                    </a:p>
                  </a:txBody>
                  <a:tcPr marL="9525" marR="9525" marT="9525" marB="0" anchor="ctr"/>
                </a:tc>
                <a:extLst>
                  <a:ext uri="{0D108BD9-81ED-4DB2-BD59-A6C34878D82A}">
                    <a16:rowId xmlns:a16="http://schemas.microsoft.com/office/drawing/2014/main" val="4223869161"/>
                  </a:ext>
                </a:extLst>
              </a:tr>
              <a:tr h="280025">
                <a:tc>
                  <a:txBody>
                    <a:bodyPr/>
                    <a:lstStyle/>
                    <a:p>
                      <a:pPr algn="l" fontAlgn="b"/>
                      <a:r>
                        <a:rPr lang="es-CO" sz="1200" kern="1200" dirty="0">
                          <a:solidFill>
                            <a:schemeClr val="accent1">
                              <a:lumMod val="50000"/>
                            </a:schemeClr>
                          </a:solidFill>
                          <a:latin typeface="Arial Narrow" panose="020B0606020202030204" pitchFamily="34" charset="0"/>
                          <a:ea typeface="+mn-ea"/>
                          <a:cs typeface="+mn-cs"/>
                        </a:rPr>
                        <a:t>Información y comunicaciones</a:t>
                      </a:r>
                    </a:p>
                  </a:txBody>
                  <a:tcPr marL="9525" marR="9525" marT="9525" marB="0" anchor="ctr"/>
                </a:tc>
                <a:tc>
                  <a:txBody>
                    <a:bodyPr/>
                    <a:lstStyle/>
                    <a:p>
                      <a:pPr algn="ctr" fontAlgn="b"/>
                      <a:r>
                        <a:rPr lang="es-ES" sz="1400" kern="1200" dirty="0">
                          <a:solidFill>
                            <a:schemeClr val="accent1">
                              <a:lumMod val="50000"/>
                            </a:schemeClr>
                          </a:solidFill>
                          <a:latin typeface="Arial Narrow" panose="020B0606020202030204" pitchFamily="34" charset="0"/>
                          <a:ea typeface="+mn-ea"/>
                          <a:cs typeface="+mn-cs"/>
                        </a:rPr>
                        <a:t>2</a:t>
                      </a:r>
                      <a:endParaRPr lang="es-CO" sz="1400" kern="1200" dirty="0">
                        <a:solidFill>
                          <a:schemeClr val="accent1">
                            <a:lumMod val="50000"/>
                          </a:schemeClr>
                        </a:solidFill>
                        <a:latin typeface="Arial Narrow" panose="020B0606020202030204" pitchFamily="34" charset="0"/>
                        <a:ea typeface="+mn-ea"/>
                        <a:cs typeface="+mn-cs"/>
                      </a:endParaRPr>
                    </a:p>
                  </a:txBody>
                  <a:tcPr marL="9525" marR="9525" marT="9525" marB="0" anchor="ctr"/>
                </a:tc>
                <a:extLst>
                  <a:ext uri="{0D108BD9-81ED-4DB2-BD59-A6C34878D82A}">
                    <a16:rowId xmlns:a16="http://schemas.microsoft.com/office/drawing/2014/main" val="1032255601"/>
                  </a:ext>
                </a:extLst>
              </a:tr>
            </a:tbl>
          </a:graphicData>
        </a:graphic>
      </p:graphicFrame>
      <p:graphicFrame>
        <p:nvGraphicFramePr>
          <p:cNvPr id="78" name="Tabla 77">
            <a:extLst>
              <a:ext uri="{FF2B5EF4-FFF2-40B4-BE49-F238E27FC236}">
                <a16:creationId xmlns:a16="http://schemas.microsoft.com/office/drawing/2014/main" id="{C1ACD4E3-5208-4479-81F5-507743F281D8}"/>
              </a:ext>
            </a:extLst>
          </p:cNvPr>
          <p:cNvGraphicFramePr>
            <a:graphicFrameLocks noGrp="1"/>
          </p:cNvGraphicFramePr>
          <p:nvPr/>
        </p:nvGraphicFramePr>
        <p:xfrm>
          <a:off x="194137" y="4948336"/>
          <a:ext cx="3669743" cy="1371420"/>
        </p:xfrm>
        <a:graphic>
          <a:graphicData uri="http://schemas.openxmlformats.org/drawingml/2006/table">
            <a:tbl>
              <a:tblPr>
                <a:tableStyleId>{69012ECD-51FC-41F1-AA8D-1B2483CD663E}</a:tableStyleId>
              </a:tblPr>
              <a:tblGrid>
                <a:gridCol w="3139363">
                  <a:extLst>
                    <a:ext uri="{9D8B030D-6E8A-4147-A177-3AD203B41FA5}">
                      <a16:colId xmlns:a16="http://schemas.microsoft.com/office/drawing/2014/main" val="3310908872"/>
                    </a:ext>
                  </a:extLst>
                </a:gridCol>
                <a:gridCol w="530380">
                  <a:extLst>
                    <a:ext uri="{9D8B030D-6E8A-4147-A177-3AD203B41FA5}">
                      <a16:colId xmlns:a16="http://schemas.microsoft.com/office/drawing/2014/main" val="3979042427"/>
                    </a:ext>
                  </a:extLst>
                </a:gridCol>
              </a:tblGrid>
              <a:tr h="229707">
                <a:tc>
                  <a:txBody>
                    <a:bodyPr/>
                    <a:lstStyle/>
                    <a:p>
                      <a:pPr algn="l" fontAlgn="b"/>
                      <a:r>
                        <a:rPr lang="es-CO" sz="1200" kern="1200" dirty="0">
                          <a:solidFill>
                            <a:schemeClr val="accent1">
                              <a:lumMod val="50000"/>
                            </a:schemeClr>
                          </a:solidFill>
                          <a:latin typeface="Arial Narrow" panose="020B0606020202030204" pitchFamily="34" charset="0"/>
                          <a:ea typeface="+mn-ea"/>
                          <a:cs typeface="+mn-cs"/>
                        </a:rPr>
                        <a:t>Comercio al por mayor y al por menor</a:t>
                      </a:r>
                    </a:p>
                  </a:txBody>
                  <a:tcPr marL="9525" marR="9525" marT="9525" marB="0" anchor="ctr"/>
                </a:tc>
                <a:tc>
                  <a:txBody>
                    <a:bodyPr/>
                    <a:lstStyle/>
                    <a:p>
                      <a:pPr algn="ctr" fontAlgn="b"/>
                      <a:r>
                        <a:rPr lang="es-ES" sz="1400" kern="1200" dirty="0">
                          <a:solidFill>
                            <a:schemeClr val="accent1">
                              <a:lumMod val="50000"/>
                            </a:schemeClr>
                          </a:solidFill>
                          <a:latin typeface="Arial Narrow" panose="020B0606020202030204" pitchFamily="34" charset="0"/>
                          <a:ea typeface="+mn-ea"/>
                          <a:cs typeface="+mn-cs"/>
                        </a:rPr>
                        <a:t>1</a:t>
                      </a:r>
                      <a:r>
                        <a:rPr lang="es-CO" sz="1400" kern="1200" dirty="0">
                          <a:solidFill>
                            <a:schemeClr val="accent1">
                              <a:lumMod val="50000"/>
                            </a:schemeClr>
                          </a:solidFill>
                          <a:latin typeface="Arial Narrow" panose="020B0606020202030204" pitchFamily="34" charset="0"/>
                          <a:ea typeface="+mn-ea"/>
                          <a:cs typeface="+mn-cs"/>
                        </a:rPr>
                        <a:t>04</a:t>
                      </a:r>
                    </a:p>
                  </a:txBody>
                  <a:tcPr marL="9525" marR="9525" marT="9525" marB="0" anchor="ctr"/>
                </a:tc>
                <a:extLst>
                  <a:ext uri="{0D108BD9-81ED-4DB2-BD59-A6C34878D82A}">
                    <a16:rowId xmlns:a16="http://schemas.microsoft.com/office/drawing/2014/main" val="679118818"/>
                  </a:ext>
                </a:extLst>
              </a:tr>
              <a:tr h="229707">
                <a:tc>
                  <a:txBody>
                    <a:bodyPr/>
                    <a:lstStyle/>
                    <a:p>
                      <a:pPr algn="l" fontAlgn="b"/>
                      <a:r>
                        <a:rPr lang="es-CO" sz="1200" kern="1200" dirty="0">
                          <a:solidFill>
                            <a:schemeClr val="accent1">
                              <a:lumMod val="50000"/>
                            </a:schemeClr>
                          </a:solidFill>
                          <a:latin typeface="Arial Narrow" panose="020B0606020202030204" pitchFamily="34" charset="0"/>
                          <a:ea typeface="+mn-ea"/>
                          <a:cs typeface="+mn-cs"/>
                        </a:rPr>
                        <a:t>Actividades inmobiliarias</a:t>
                      </a:r>
                    </a:p>
                  </a:txBody>
                  <a:tcPr marL="9525" marR="9525" marT="9525" marB="0" anchor="ctr"/>
                </a:tc>
                <a:tc>
                  <a:txBody>
                    <a:bodyPr/>
                    <a:lstStyle/>
                    <a:p>
                      <a:pPr algn="ctr" fontAlgn="b"/>
                      <a:r>
                        <a:rPr lang="es-ES" sz="1400" kern="1200" dirty="0">
                          <a:solidFill>
                            <a:schemeClr val="accent1">
                              <a:lumMod val="50000"/>
                            </a:schemeClr>
                          </a:solidFill>
                          <a:latin typeface="Arial Narrow" panose="020B0606020202030204" pitchFamily="34" charset="0"/>
                          <a:ea typeface="+mn-ea"/>
                          <a:cs typeface="+mn-cs"/>
                        </a:rPr>
                        <a:t>82</a:t>
                      </a:r>
                      <a:endParaRPr lang="es-CO" sz="1400" kern="1200" dirty="0">
                        <a:solidFill>
                          <a:schemeClr val="accent1">
                            <a:lumMod val="50000"/>
                          </a:schemeClr>
                        </a:solidFill>
                        <a:latin typeface="Arial Narrow" panose="020B0606020202030204" pitchFamily="34" charset="0"/>
                        <a:ea typeface="+mn-ea"/>
                        <a:cs typeface="+mn-cs"/>
                      </a:endParaRPr>
                    </a:p>
                  </a:txBody>
                  <a:tcPr marL="9525" marR="9525" marT="9525" marB="0" anchor="ctr"/>
                </a:tc>
                <a:extLst>
                  <a:ext uri="{0D108BD9-81ED-4DB2-BD59-A6C34878D82A}">
                    <a16:rowId xmlns:a16="http://schemas.microsoft.com/office/drawing/2014/main" val="3856394203"/>
                  </a:ext>
                </a:extLst>
              </a:tr>
              <a:tr h="229707">
                <a:tc>
                  <a:txBody>
                    <a:bodyPr/>
                    <a:lstStyle/>
                    <a:p>
                      <a:pPr algn="l" fontAlgn="b"/>
                      <a:r>
                        <a:rPr lang="es-CO" sz="1200" kern="1200" dirty="0">
                          <a:solidFill>
                            <a:schemeClr val="accent1">
                              <a:lumMod val="50000"/>
                            </a:schemeClr>
                          </a:solidFill>
                          <a:latin typeface="Arial Narrow" panose="020B0606020202030204" pitchFamily="34" charset="0"/>
                          <a:ea typeface="+mn-ea"/>
                          <a:cs typeface="+mn-cs"/>
                        </a:rPr>
                        <a:t>Agricultura, ganadería, caza, silvicultura y pesca</a:t>
                      </a:r>
                    </a:p>
                  </a:txBody>
                  <a:tcPr marL="9525" marR="9525" marT="9525" marB="0" anchor="ctr"/>
                </a:tc>
                <a:tc>
                  <a:txBody>
                    <a:bodyPr/>
                    <a:lstStyle/>
                    <a:p>
                      <a:pPr algn="ctr" fontAlgn="b"/>
                      <a:r>
                        <a:rPr lang="es-ES" sz="1400" kern="1200" dirty="0">
                          <a:solidFill>
                            <a:schemeClr val="accent1">
                              <a:lumMod val="50000"/>
                            </a:schemeClr>
                          </a:solidFill>
                          <a:latin typeface="Arial Narrow" panose="020B0606020202030204" pitchFamily="34" charset="0"/>
                          <a:ea typeface="+mn-ea"/>
                          <a:cs typeface="+mn-cs"/>
                        </a:rPr>
                        <a:t>66</a:t>
                      </a:r>
                      <a:endParaRPr lang="es-CO" sz="1400" kern="1200" dirty="0">
                        <a:solidFill>
                          <a:schemeClr val="accent1">
                            <a:lumMod val="50000"/>
                          </a:schemeClr>
                        </a:solidFill>
                        <a:latin typeface="Arial Narrow" panose="020B0606020202030204" pitchFamily="34" charset="0"/>
                        <a:ea typeface="+mn-ea"/>
                        <a:cs typeface="+mn-cs"/>
                      </a:endParaRPr>
                    </a:p>
                  </a:txBody>
                  <a:tcPr marL="9525" marR="9525" marT="9525" marB="0" anchor="ctr"/>
                </a:tc>
                <a:extLst>
                  <a:ext uri="{0D108BD9-81ED-4DB2-BD59-A6C34878D82A}">
                    <a16:rowId xmlns:a16="http://schemas.microsoft.com/office/drawing/2014/main" val="1998730951"/>
                  </a:ext>
                </a:extLst>
              </a:tr>
              <a:tr h="229707">
                <a:tc>
                  <a:txBody>
                    <a:bodyPr/>
                    <a:lstStyle/>
                    <a:p>
                      <a:pPr algn="l" fontAlgn="b"/>
                      <a:r>
                        <a:rPr lang="es-ES" sz="1200" kern="1200" dirty="0">
                          <a:solidFill>
                            <a:schemeClr val="accent1">
                              <a:lumMod val="50000"/>
                            </a:schemeClr>
                          </a:solidFill>
                          <a:latin typeface="Arial Narrow" panose="020B0606020202030204" pitchFamily="34" charset="0"/>
                          <a:ea typeface="+mn-ea"/>
                          <a:cs typeface="+mn-cs"/>
                        </a:rPr>
                        <a:t>Alojamiento y servicios de comida</a:t>
                      </a:r>
                      <a:endParaRPr lang="es-CO" sz="1200" kern="1200" dirty="0">
                        <a:solidFill>
                          <a:schemeClr val="accent1">
                            <a:lumMod val="50000"/>
                          </a:schemeClr>
                        </a:solidFill>
                        <a:latin typeface="Arial Narrow" panose="020B0606020202030204" pitchFamily="34" charset="0"/>
                        <a:ea typeface="+mn-ea"/>
                        <a:cs typeface="+mn-cs"/>
                      </a:endParaRPr>
                    </a:p>
                  </a:txBody>
                  <a:tcPr marL="9525" marR="9525" marT="9525" marB="0" anchor="ctr"/>
                </a:tc>
                <a:tc>
                  <a:txBody>
                    <a:bodyPr/>
                    <a:lstStyle/>
                    <a:p>
                      <a:pPr algn="ctr" fontAlgn="b"/>
                      <a:r>
                        <a:rPr lang="es-ES" sz="1400" kern="1200" dirty="0">
                          <a:solidFill>
                            <a:schemeClr val="accent1">
                              <a:lumMod val="50000"/>
                            </a:schemeClr>
                          </a:solidFill>
                          <a:latin typeface="Arial Narrow" panose="020B0606020202030204" pitchFamily="34" charset="0"/>
                          <a:ea typeface="+mn-ea"/>
                          <a:cs typeface="+mn-cs"/>
                        </a:rPr>
                        <a:t>44</a:t>
                      </a:r>
                      <a:endParaRPr lang="es-CO" sz="1400" kern="1200" dirty="0">
                        <a:solidFill>
                          <a:schemeClr val="accent1">
                            <a:lumMod val="50000"/>
                          </a:schemeClr>
                        </a:solidFill>
                        <a:latin typeface="Arial Narrow" panose="020B0606020202030204" pitchFamily="34" charset="0"/>
                        <a:ea typeface="+mn-ea"/>
                        <a:cs typeface="+mn-cs"/>
                      </a:endParaRPr>
                    </a:p>
                  </a:txBody>
                  <a:tcPr marL="9525" marR="9525" marT="9525" marB="0" anchor="ctr"/>
                </a:tc>
                <a:extLst>
                  <a:ext uri="{0D108BD9-81ED-4DB2-BD59-A6C34878D82A}">
                    <a16:rowId xmlns:a16="http://schemas.microsoft.com/office/drawing/2014/main" val="3632400933"/>
                  </a:ext>
                </a:extLst>
              </a:tr>
              <a:tr h="229707">
                <a:tc>
                  <a:txBody>
                    <a:bodyPr/>
                    <a:lstStyle/>
                    <a:p>
                      <a:pPr marL="0" marR="0" lvl="0" indent="0" algn="l" defTabSz="457200" rtl="0" eaLnBrk="1" fontAlgn="b" latinLnBrk="0" hangingPunct="1">
                        <a:lnSpc>
                          <a:spcPct val="100000"/>
                        </a:lnSpc>
                        <a:spcBef>
                          <a:spcPts val="0"/>
                        </a:spcBef>
                        <a:spcAft>
                          <a:spcPts val="0"/>
                        </a:spcAft>
                        <a:buClrTx/>
                        <a:buSzTx/>
                        <a:buFontTx/>
                        <a:buNone/>
                        <a:tabLst/>
                        <a:defRPr/>
                      </a:pPr>
                      <a:r>
                        <a:rPr lang="es-ES" sz="1200" kern="1200" dirty="0">
                          <a:solidFill>
                            <a:schemeClr val="accent1">
                              <a:lumMod val="50000"/>
                            </a:schemeClr>
                          </a:solidFill>
                          <a:latin typeface="Arial Narrow" panose="020B0606020202030204" pitchFamily="34" charset="0"/>
                          <a:ea typeface="+mn-ea"/>
                          <a:cs typeface="+mn-cs"/>
                        </a:rPr>
                        <a:t>Transporte y almacenamiento</a:t>
                      </a:r>
                      <a:endParaRPr lang="es-CO" sz="1200" kern="1200" dirty="0">
                        <a:solidFill>
                          <a:schemeClr val="accent1">
                            <a:lumMod val="50000"/>
                          </a:schemeClr>
                        </a:solidFill>
                        <a:latin typeface="Arial Narrow" panose="020B0606020202030204" pitchFamily="34" charset="0"/>
                        <a:ea typeface="+mn-ea"/>
                        <a:cs typeface="+mn-cs"/>
                      </a:endParaRPr>
                    </a:p>
                  </a:txBody>
                  <a:tcPr marL="9525" marR="9525" marT="9525" marB="0" anchor="ctr"/>
                </a:tc>
                <a:tc>
                  <a:txBody>
                    <a:bodyPr/>
                    <a:lstStyle/>
                    <a:p>
                      <a:pPr algn="ctr" fontAlgn="b"/>
                      <a:r>
                        <a:rPr lang="es-ES" sz="1400" kern="1200" dirty="0">
                          <a:solidFill>
                            <a:schemeClr val="accent1">
                              <a:lumMod val="50000"/>
                            </a:schemeClr>
                          </a:solidFill>
                          <a:latin typeface="Arial Narrow" panose="020B0606020202030204" pitchFamily="34" charset="0"/>
                          <a:ea typeface="+mn-ea"/>
                          <a:cs typeface="+mn-cs"/>
                        </a:rPr>
                        <a:t>30</a:t>
                      </a:r>
                      <a:endParaRPr lang="es-CO" sz="1400" kern="1200" dirty="0">
                        <a:solidFill>
                          <a:schemeClr val="accent1">
                            <a:lumMod val="50000"/>
                          </a:schemeClr>
                        </a:solidFill>
                        <a:latin typeface="Arial Narrow" panose="020B0606020202030204" pitchFamily="34" charset="0"/>
                        <a:ea typeface="+mn-ea"/>
                        <a:cs typeface="+mn-cs"/>
                      </a:endParaRPr>
                    </a:p>
                  </a:txBody>
                  <a:tcPr marL="9525" marR="9525" marT="9525" marB="0" anchor="ctr"/>
                </a:tc>
                <a:extLst>
                  <a:ext uri="{0D108BD9-81ED-4DB2-BD59-A6C34878D82A}">
                    <a16:rowId xmlns:a16="http://schemas.microsoft.com/office/drawing/2014/main" val="4076855111"/>
                  </a:ext>
                </a:extLst>
              </a:tr>
              <a:tr h="0">
                <a:tc>
                  <a:txBody>
                    <a:bodyPr/>
                    <a:lstStyle/>
                    <a:p>
                      <a:pPr marL="0" marR="0" lvl="0" indent="0" algn="l" defTabSz="457200" rtl="0" eaLnBrk="1" fontAlgn="b" latinLnBrk="0" hangingPunct="1">
                        <a:lnSpc>
                          <a:spcPct val="100000"/>
                        </a:lnSpc>
                        <a:spcBef>
                          <a:spcPts val="0"/>
                        </a:spcBef>
                        <a:spcAft>
                          <a:spcPts val="0"/>
                        </a:spcAft>
                        <a:buClrTx/>
                        <a:buSzTx/>
                        <a:buFontTx/>
                        <a:buNone/>
                        <a:tabLst/>
                        <a:defRPr/>
                      </a:pPr>
                      <a:r>
                        <a:rPr lang="es-ES" sz="1200" kern="1200" dirty="0">
                          <a:solidFill>
                            <a:schemeClr val="accent1">
                              <a:lumMod val="50000"/>
                            </a:schemeClr>
                          </a:solidFill>
                          <a:latin typeface="Arial Narrow" panose="020B0606020202030204" pitchFamily="34" charset="0"/>
                          <a:ea typeface="+mn-ea"/>
                          <a:cs typeface="+mn-cs"/>
                        </a:rPr>
                        <a:t>Industrias manufactureras</a:t>
                      </a:r>
                      <a:endParaRPr lang="es-CO" sz="1200" kern="1200" dirty="0">
                        <a:solidFill>
                          <a:schemeClr val="accent1">
                            <a:lumMod val="50000"/>
                          </a:schemeClr>
                        </a:solidFill>
                        <a:latin typeface="Arial Narrow" panose="020B0606020202030204" pitchFamily="34" charset="0"/>
                        <a:ea typeface="+mn-ea"/>
                        <a:cs typeface="+mn-cs"/>
                      </a:endParaRPr>
                    </a:p>
                  </a:txBody>
                  <a:tcPr marL="9525" marR="9525" marT="9525" marB="0" anchor="ctr"/>
                </a:tc>
                <a:tc>
                  <a:txBody>
                    <a:bodyPr/>
                    <a:lstStyle/>
                    <a:p>
                      <a:pPr algn="ctr" fontAlgn="b"/>
                      <a:r>
                        <a:rPr lang="es-ES" sz="1400" kern="1200" dirty="0">
                          <a:solidFill>
                            <a:schemeClr val="accent1">
                              <a:lumMod val="50000"/>
                            </a:schemeClr>
                          </a:solidFill>
                          <a:latin typeface="Arial Narrow" panose="020B0606020202030204" pitchFamily="34" charset="0"/>
                          <a:ea typeface="+mn-ea"/>
                          <a:cs typeface="+mn-cs"/>
                        </a:rPr>
                        <a:t>28</a:t>
                      </a:r>
                      <a:endParaRPr lang="es-CO" sz="1400" kern="1200" dirty="0">
                        <a:solidFill>
                          <a:schemeClr val="accent1">
                            <a:lumMod val="50000"/>
                          </a:schemeClr>
                        </a:solidFill>
                        <a:latin typeface="Arial Narrow" panose="020B0606020202030204" pitchFamily="34" charset="0"/>
                        <a:ea typeface="+mn-ea"/>
                        <a:cs typeface="+mn-cs"/>
                      </a:endParaRPr>
                    </a:p>
                  </a:txBody>
                  <a:tcPr marL="9525" marR="9525" marT="9525" marB="0" anchor="ctr"/>
                </a:tc>
                <a:extLst>
                  <a:ext uri="{0D108BD9-81ED-4DB2-BD59-A6C34878D82A}">
                    <a16:rowId xmlns:a16="http://schemas.microsoft.com/office/drawing/2014/main" val="3928123454"/>
                  </a:ext>
                </a:extLst>
              </a:tr>
            </a:tbl>
          </a:graphicData>
        </a:graphic>
      </p:graphicFrame>
      <p:graphicFrame>
        <p:nvGraphicFramePr>
          <p:cNvPr id="13" name="Tabla 12">
            <a:extLst>
              <a:ext uri="{FF2B5EF4-FFF2-40B4-BE49-F238E27FC236}">
                <a16:creationId xmlns:a16="http://schemas.microsoft.com/office/drawing/2014/main" id="{AAC2C7F8-902E-4AE1-AB69-64E2B52DBF9B}"/>
              </a:ext>
            </a:extLst>
          </p:cNvPr>
          <p:cNvGraphicFramePr>
            <a:graphicFrameLocks noGrp="1"/>
          </p:cNvGraphicFramePr>
          <p:nvPr/>
        </p:nvGraphicFramePr>
        <p:xfrm>
          <a:off x="3972325" y="4948336"/>
          <a:ext cx="3823610" cy="1368845"/>
        </p:xfrm>
        <a:graphic>
          <a:graphicData uri="http://schemas.openxmlformats.org/drawingml/2006/table">
            <a:tbl>
              <a:tblPr>
                <a:tableStyleId>{69012ECD-51FC-41F1-AA8D-1B2483CD663E}</a:tableStyleId>
              </a:tblPr>
              <a:tblGrid>
                <a:gridCol w="3531121">
                  <a:extLst>
                    <a:ext uri="{9D8B030D-6E8A-4147-A177-3AD203B41FA5}">
                      <a16:colId xmlns:a16="http://schemas.microsoft.com/office/drawing/2014/main" val="3310908872"/>
                    </a:ext>
                  </a:extLst>
                </a:gridCol>
                <a:gridCol w="292489">
                  <a:extLst>
                    <a:ext uri="{9D8B030D-6E8A-4147-A177-3AD203B41FA5}">
                      <a16:colId xmlns:a16="http://schemas.microsoft.com/office/drawing/2014/main" val="3979042427"/>
                    </a:ext>
                  </a:extLst>
                </a:gridCol>
              </a:tblGrid>
              <a:tr h="245924">
                <a:tc>
                  <a:txBody>
                    <a:bodyPr/>
                    <a:lstStyle/>
                    <a:p>
                      <a:pPr algn="l" fontAlgn="b"/>
                      <a:r>
                        <a:rPr lang="es-CO" sz="1200" kern="1200" dirty="0">
                          <a:solidFill>
                            <a:schemeClr val="accent1">
                              <a:lumMod val="50000"/>
                            </a:schemeClr>
                          </a:solidFill>
                          <a:latin typeface="Arial Narrow" panose="020B0606020202030204" pitchFamily="34" charset="0"/>
                          <a:ea typeface="+mn-ea"/>
                          <a:cs typeface="+mn-cs"/>
                        </a:rPr>
                        <a:t>Construcción</a:t>
                      </a:r>
                    </a:p>
                  </a:txBody>
                  <a:tcPr marL="9525" marR="9525" marT="9525" marB="0" anchor="ctr"/>
                </a:tc>
                <a:tc>
                  <a:txBody>
                    <a:bodyPr/>
                    <a:lstStyle/>
                    <a:p>
                      <a:pPr algn="ctr" fontAlgn="b"/>
                      <a:r>
                        <a:rPr lang="es-ES" sz="1400" kern="1200" dirty="0">
                          <a:solidFill>
                            <a:schemeClr val="accent1">
                              <a:lumMod val="50000"/>
                            </a:schemeClr>
                          </a:solidFill>
                          <a:latin typeface="Arial Narrow" panose="020B0606020202030204" pitchFamily="34" charset="0"/>
                          <a:ea typeface="+mn-ea"/>
                          <a:cs typeface="+mn-cs"/>
                        </a:rPr>
                        <a:t>27</a:t>
                      </a:r>
                      <a:endParaRPr lang="es-CO" sz="1400" kern="1200" dirty="0">
                        <a:solidFill>
                          <a:schemeClr val="accent1">
                            <a:lumMod val="50000"/>
                          </a:schemeClr>
                        </a:solidFill>
                        <a:latin typeface="Arial Narrow" panose="020B0606020202030204" pitchFamily="34" charset="0"/>
                        <a:ea typeface="+mn-ea"/>
                        <a:cs typeface="+mn-cs"/>
                      </a:endParaRPr>
                    </a:p>
                  </a:txBody>
                  <a:tcPr marL="9525" marR="9525" marT="9525" marB="0" anchor="ctr"/>
                </a:tc>
                <a:extLst>
                  <a:ext uri="{0D108BD9-81ED-4DB2-BD59-A6C34878D82A}">
                    <a16:rowId xmlns:a16="http://schemas.microsoft.com/office/drawing/2014/main" val="679118818"/>
                  </a:ext>
                </a:extLst>
              </a:tr>
              <a:tr h="225009">
                <a:tc>
                  <a:txBody>
                    <a:bodyPr/>
                    <a:lstStyle/>
                    <a:p>
                      <a:pPr algn="l" fontAlgn="b"/>
                      <a:r>
                        <a:rPr lang="es-CO" sz="1200" kern="1200" dirty="0">
                          <a:solidFill>
                            <a:schemeClr val="accent1">
                              <a:lumMod val="50000"/>
                            </a:schemeClr>
                          </a:solidFill>
                          <a:latin typeface="Arial Narrow" panose="020B0606020202030204" pitchFamily="34" charset="0"/>
                          <a:ea typeface="+mn-ea"/>
                          <a:cs typeface="+mn-cs"/>
                        </a:rPr>
                        <a:t>Actividades profesionales, científicas y técnicas</a:t>
                      </a:r>
                    </a:p>
                  </a:txBody>
                  <a:tcPr marL="9525" marR="9525" marT="9525" marB="0" anchor="ctr"/>
                </a:tc>
                <a:tc>
                  <a:txBody>
                    <a:bodyPr/>
                    <a:lstStyle/>
                    <a:p>
                      <a:pPr algn="ctr" fontAlgn="b"/>
                      <a:r>
                        <a:rPr lang="es-ES" sz="1400" kern="1200" dirty="0">
                          <a:solidFill>
                            <a:schemeClr val="accent1">
                              <a:lumMod val="50000"/>
                            </a:schemeClr>
                          </a:solidFill>
                          <a:latin typeface="Arial Narrow" panose="020B0606020202030204" pitchFamily="34" charset="0"/>
                          <a:ea typeface="+mn-ea"/>
                          <a:cs typeface="+mn-cs"/>
                        </a:rPr>
                        <a:t>16</a:t>
                      </a:r>
                      <a:endParaRPr lang="es-CO" sz="1400" kern="1200" dirty="0">
                        <a:solidFill>
                          <a:schemeClr val="accent1">
                            <a:lumMod val="50000"/>
                          </a:schemeClr>
                        </a:solidFill>
                        <a:latin typeface="Arial Narrow" panose="020B0606020202030204" pitchFamily="34" charset="0"/>
                        <a:ea typeface="+mn-ea"/>
                        <a:cs typeface="+mn-cs"/>
                      </a:endParaRPr>
                    </a:p>
                  </a:txBody>
                  <a:tcPr marL="9525" marR="9525" marT="9525" marB="0" anchor="ctr"/>
                </a:tc>
                <a:extLst>
                  <a:ext uri="{0D108BD9-81ED-4DB2-BD59-A6C34878D82A}">
                    <a16:rowId xmlns:a16="http://schemas.microsoft.com/office/drawing/2014/main" val="3856394203"/>
                  </a:ext>
                </a:extLst>
              </a:tr>
              <a:tr h="225009">
                <a:tc>
                  <a:txBody>
                    <a:bodyPr/>
                    <a:lstStyle/>
                    <a:p>
                      <a:pPr algn="l" fontAlgn="b"/>
                      <a:r>
                        <a:rPr lang="es-CO" sz="1200" kern="1200" dirty="0">
                          <a:solidFill>
                            <a:schemeClr val="accent1">
                              <a:lumMod val="50000"/>
                            </a:schemeClr>
                          </a:solidFill>
                          <a:latin typeface="Arial Narrow" panose="020B0606020202030204" pitchFamily="34" charset="0"/>
                          <a:ea typeface="+mn-ea"/>
                          <a:cs typeface="+mn-cs"/>
                        </a:rPr>
                        <a:t>Otras actividades de servicios</a:t>
                      </a:r>
                    </a:p>
                  </a:txBody>
                  <a:tcPr marL="9525" marR="9525" marT="9525" marB="0" anchor="ctr"/>
                </a:tc>
                <a:tc>
                  <a:txBody>
                    <a:bodyPr/>
                    <a:lstStyle/>
                    <a:p>
                      <a:pPr algn="ctr" fontAlgn="b"/>
                      <a:r>
                        <a:rPr lang="es-ES" sz="1400" kern="1200" dirty="0">
                          <a:solidFill>
                            <a:schemeClr val="accent1">
                              <a:lumMod val="50000"/>
                            </a:schemeClr>
                          </a:solidFill>
                          <a:latin typeface="Arial Narrow" panose="020B0606020202030204" pitchFamily="34" charset="0"/>
                          <a:ea typeface="+mn-ea"/>
                          <a:cs typeface="+mn-cs"/>
                        </a:rPr>
                        <a:t>1</a:t>
                      </a:r>
                      <a:r>
                        <a:rPr lang="es-CO" sz="1400" kern="1200" dirty="0">
                          <a:solidFill>
                            <a:schemeClr val="accent1">
                              <a:lumMod val="50000"/>
                            </a:schemeClr>
                          </a:solidFill>
                          <a:latin typeface="Arial Narrow" panose="020B0606020202030204" pitchFamily="34" charset="0"/>
                          <a:ea typeface="+mn-ea"/>
                          <a:cs typeface="+mn-cs"/>
                        </a:rPr>
                        <a:t>4</a:t>
                      </a:r>
                    </a:p>
                  </a:txBody>
                  <a:tcPr marL="9525" marR="9525" marT="9525" marB="0" anchor="ctr"/>
                </a:tc>
                <a:extLst>
                  <a:ext uri="{0D108BD9-81ED-4DB2-BD59-A6C34878D82A}">
                    <a16:rowId xmlns:a16="http://schemas.microsoft.com/office/drawing/2014/main" val="1998730951"/>
                  </a:ext>
                </a:extLst>
              </a:tr>
              <a:tr h="225009">
                <a:tc>
                  <a:txBody>
                    <a:bodyPr/>
                    <a:lstStyle/>
                    <a:p>
                      <a:pPr algn="l" fontAlgn="b"/>
                      <a:r>
                        <a:rPr lang="es-CO" sz="1200" kern="1200" dirty="0">
                          <a:solidFill>
                            <a:schemeClr val="accent1">
                              <a:lumMod val="50000"/>
                            </a:schemeClr>
                          </a:solidFill>
                          <a:latin typeface="Arial Narrow" panose="020B0606020202030204" pitchFamily="34" charset="0"/>
                          <a:ea typeface="+mn-ea"/>
                          <a:cs typeface="+mn-cs"/>
                        </a:rPr>
                        <a:t>Actividades de servicios administrativos y de apoyo</a:t>
                      </a:r>
                    </a:p>
                  </a:txBody>
                  <a:tcPr marL="9525" marR="9525" marT="9525" marB="0" anchor="ctr"/>
                </a:tc>
                <a:tc>
                  <a:txBody>
                    <a:bodyPr/>
                    <a:lstStyle/>
                    <a:p>
                      <a:pPr algn="ctr" fontAlgn="b"/>
                      <a:r>
                        <a:rPr lang="es-CO" sz="1400" kern="1200" dirty="0">
                          <a:solidFill>
                            <a:schemeClr val="accent1">
                              <a:lumMod val="50000"/>
                            </a:schemeClr>
                          </a:solidFill>
                          <a:latin typeface="Arial Narrow" panose="020B0606020202030204" pitchFamily="34" charset="0"/>
                          <a:ea typeface="+mn-ea"/>
                          <a:cs typeface="+mn-cs"/>
                        </a:rPr>
                        <a:t>12</a:t>
                      </a:r>
                    </a:p>
                  </a:txBody>
                  <a:tcPr marL="9525" marR="9525" marT="9525" marB="0" anchor="ctr"/>
                </a:tc>
                <a:extLst>
                  <a:ext uri="{0D108BD9-81ED-4DB2-BD59-A6C34878D82A}">
                    <a16:rowId xmlns:a16="http://schemas.microsoft.com/office/drawing/2014/main" val="3632400933"/>
                  </a:ext>
                </a:extLst>
              </a:tr>
              <a:tr h="225009">
                <a:tc>
                  <a:txBody>
                    <a:bodyPr/>
                    <a:lstStyle/>
                    <a:p>
                      <a:pPr algn="l" fontAlgn="b"/>
                      <a:r>
                        <a:rPr lang="es-CO" sz="1200" kern="1200" dirty="0">
                          <a:solidFill>
                            <a:schemeClr val="accent1">
                              <a:lumMod val="50000"/>
                            </a:schemeClr>
                          </a:solidFill>
                          <a:latin typeface="Arial Narrow" panose="020B0606020202030204" pitchFamily="34" charset="0"/>
                          <a:ea typeface="+mn-ea"/>
                          <a:cs typeface="+mn-cs"/>
                        </a:rPr>
                        <a:t>Actividades financieras y de seguros</a:t>
                      </a:r>
                    </a:p>
                  </a:txBody>
                  <a:tcPr marL="9525" marR="9525" marT="9525" marB="0" anchor="ctr"/>
                </a:tc>
                <a:tc>
                  <a:txBody>
                    <a:bodyPr/>
                    <a:lstStyle/>
                    <a:p>
                      <a:pPr algn="ctr" fontAlgn="b"/>
                      <a:r>
                        <a:rPr lang="es-ES" sz="1400" kern="1200" dirty="0">
                          <a:solidFill>
                            <a:schemeClr val="accent1">
                              <a:lumMod val="50000"/>
                            </a:schemeClr>
                          </a:solidFill>
                          <a:latin typeface="Arial Narrow" panose="020B0606020202030204" pitchFamily="34" charset="0"/>
                          <a:ea typeface="+mn-ea"/>
                          <a:cs typeface="+mn-cs"/>
                        </a:rPr>
                        <a:t>6</a:t>
                      </a:r>
                      <a:endParaRPr lang="es-CO" sz="1400" kern="1200" dirty="0">
                        <a:solidFill>
                          <a:schemeClr val="accent1">
                            <a:lumMod val="50000"/>
                          </a:schemeClr>
                        </a:solidFill>
                        <a:latin typeface="Arial Narrow" panose="020B0606020202030204" pitchFamily="34" charset="0"/>
                        <a:ea typeface="+mn-ea"/>
                        <a:cs typeface="+mn-cs"/>
                      </a:endParaRPr>
                    </a:p>
                  </a:txBody>
                  <a:tcPr marL="9525" marR="9525" marT="9525" marB="0" anchor="ctr"/>
                </a:tc>
                <a:extLst>
                  <a:ext uri="{0D108BD9-81ED-4DB2-BD59-A6C34878D82A}">
                    <a16:rowId xmlns:a16="http://schemas.microsoft.com/office/drawing/2014/main" val="4076855111"/>
                  </a:ext>
                </a:extLst>
              </a:tr>
              <a:tr h="0">
                <a:tc>
                  <a:txBody>
                    <a:bodyPr/>
                    <a:lstStyle/>
                    <a:p>
                      <a:pPr algn="l" fontAlgn="b"/>
                      <a:r>
                        <a:rPr lang="es-CO" sz="1200" kern="1200" dirty="0">
                          <a:solidFill>
                            <a:schemeClr val="accent1">
                              <a:lumMod val="50000"/>
                            </a:schemeClr>
                          </a:solidFill>
                          <a:latin typeface="Arial Narrow" panose="020B0606020202030204" pitchFamily="34" charset="0"/>
                          <a:ea typeface="+mn-ea"/>
                          <a:cs typeface="+mn-cs"/>
                        </a:rPr>
                        <a:t>Actividades artísticas, de entretenimiento y recreación</a:t>
                      </a:r>
                    </a:p>
                  </a:txBody>
                  <a:tcPr marL="9525" marR="9525" marT="9525" marB="0" anchor="ctr"/>
                </a:tc>
                <a:tc>
                  <a:txBody>
                    <a:bodyPr/>
                    <a:lstStyle/>
                    <a:p>
                      <a:pPr algn="ctr" fontAlgn="b"/>
                      <a:r>
                        <a:rPr lang="es-ES" sz="1400" kern="1200" dirty="0">
                          <a:solidFill>
                            <a:schemeClr val="accent1">
                              <a:lumMod val="50000"/>
                            </a:schemeClr>
                          </a:solidFill>
                          <a:latin typeface="Arial Narrow" panose="020B0606020202030204" pitchFamily="34" charset="0"/>
                          <a:ea typeface="+mn-ea"/>
                          <a:cs typeface="+mn-cs"/>
                        </a:rPr>
                        <a:t>5</a:t>
                      </a:r>
                      <a:endParaRPr lang="es-CO" sz="1400" kern="1200" dirty="0">
                        <a:solidFill>
                          <a:schemeClr val="accent1">
                            <a:lumMod val="50000"/>
                          </a:schemeClr>
                        </a:solidFill>
                        <a:latin typeface="Arial Narrow" panose="020B0606020202030204" pitchFamily="34" charset="0"/>
                        <a:ea typeface="+mn-ea"/>
                        <a:cs typeface="+mn-cs"/>
                      </a:endParaRPr>
                    </a:p>
                  </a:txBody>
                  <a:tcPr marL="9525" marR="9525" marT="9525" marB="0" anchor="ctr"/>
                </a:tc>
                <a:extLst>
                  <a:ext uri="{0D108BD9-81ED-4DB2-BD59-A6C34878D82A}">
                    <a16:rowId xmlns:a16="http://schemas.microsoft.com/office/drawing/2014/main" val="3928123454"/>
                  </a:ext>
                </a:extLst>
              </a:tr>
            </a:tbl>
          </a:graphicData>
        </a:graphic>
      </p:graphicFrame>
      <p:sp>
        <p:nvSpPr>
          <p:cNvPr id="3" name="Rectángulo 2">
            <a:extLst>
              <a:ext uri="{FF2B5EF4-FFF2-40B4-BE49-F238E27FC236}">
                <a16:creationId xmlns:a16="http://schemas.microsoft.com/office/drawing/2014/main" id="{400EB4D7-6D1F-43A1-B512-43C67D5E9228}"/>
              </a:ext>
            </a:extLst>
          </p:cNvPr>
          <p:cNvSpPr/>
          <p:nvPr/>
        </p:nvSpPr>
        <p:spPr>
          <a:xfrm>
            <a:off x="10590958" y="1257652"/>
            <a:ext cx="1561581" cy="307777"/>
          </a:xfrm>
          <a:prstGeom prst="rect">
            <a:avLst/>
          </a:prstGeom>
        </p:spPr>
        <p:txBody>
          <a:bodyPr wrap="none">
            <a:spAutoFit/>
          </a:bodyPr>
          <a:lstStyle/>
          <a:p>
            <a:pPr marL="0" marR="0" lvl="0" indent="0" algn="l" defTabSz="457200" rtl="0" eaLnBrk="1" fontAlgn="b" latinLnBrk="0" hangingPunct="1">
              <a:lnSpc>
                <a:spcPct val="100000"/>
              </a:lnSpc>
              <a:spcBef>
                <a:spcPts val="0"/>
              </a:spcBef>
              <a:spcAft>
                <a:spcPts val="0"/>
              </a:spcAft>
              <a:buClrTx/>
              <a:buSzTx/>
              <a:buFontTx/>
              <a:buNone/>
              <a:tabLst/>
              <a:defRPr/>
            </a:pPr>
            <a:r>
              <a:rPr kumimoji="0" lang="es-CO" sz="1400" b="1" i="0" u="none" strike="noStrike" kern="1200" cap="none" spc="0" normalizeH="0" baseline="0" noProof="0" dirty="0">
                <a:ln>
                  <a:noFill/>
                </a:ln>
                <a:solidFill>
                  <a:srgbClr val="000090"/>
                </a:solidFill>
                <a:effectLst/>
                <a:uLnTx/>
                <a:uFillTx/>
                <a:latin typeface="Arial Narrow" panose="020B0606020202030204" pitchFamily="34" charset="0"/>
                <a:ea typeface="+mn-ea"/>
                <a:cs typeface="+mn-cs"/>
              </a:rPr>
              <a:t>∑ Valor Patrimonial</a:t>
            </a:r>
          </a:p>
        </p:txBody>
      </p:sp>
      <p:sp>
        <p:nvSpPr>
          <p:cNvPr id="5" name="Rectángulo 4">
            <a:extLst>
              <a:ext uri="{FF2B5EF4-FFF2-40B4-BE49-F238E27FC236}">
                <a16:creationId xmlns:a16="http://schemas.microsoft.com/office/drawing/2014/main" id="{41B83F42-2430-4E33-A343-D25BA3990F3F}"/>
              </a:ext>
            </a:extLst>
          </p:cNvPr>
          <p:cNvSpPr/>
          <p:nvPr/>
        </p:nvSpPr>
        <p:spPr>
          <a:xfrm>
            <a:off x="10614939" y="1507695"/>
            <a:ext cx="1579278" cy="307777"/>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CO" sz="1400" b="0" i="0" u="none" strike="noStrike" kern="1200" cap="none" spc="0" normalizeH="0" baseline="0" noProof="0" dirty="0">
                <a:ln>
                  <a:noFill/>
                </a:ln>
                <a:solidFill>
                  <a:srgbClr val="000090"/>
                </a:solidFill>
                <a:effectLst/>
                <a:uLnTx/>
                <a:uFillTx/>
                <a:latin typeface="Arial Narrow" panose="020B0606020202030204" pitchFamily="34" charset="0"/>
                <a:ea typeface="+mn-ea"/>
                <a:cs typeface="+mn-cs"/>
              </a:rPr>
              <a:t>$ 2,805,933,648,420</a:t>
            </a:r>
          </a:p>
        </p:txBody>
      </p:sp>
      <p:graphicFrame>
        <p:nvGraphicFramePr>
          <p:cNvPr id="14" name="Gráfico 13">
            <a:extLst>
              <a:ext uri="{FF2B5EF4-FFF2-40B4-BE49-F238E27FC236}">
                <a16:creationId xmlns:a16="http://schemas.microsoft.com/office/drawing/2014/main" id="{2EEEFAA1-513B-4ECB-B9D5-B52EA2EDDF30}"/>
              </a:ext>
            </a:extLst>
          </p:cNvPr>
          <p:cNvGraphicFramePr>
            <a:graphicFrameLocks/>
          </p:cNvGraphicFramePr>
          <p:nvPr/>
        </p:nvGraphicFramePr>
        <p:xfrm>
          <a:off x="194137" y="1815472"/>
          <a:ext cx="11795501" cy="3103060"/>
        </p:xfrm>
        <a:graphic>
          <a:graphicData uri="http://schemas.openxmlformats.org/drawingml/2006/chart">
            <c:chart xmlns:c="http://schemas.openxmlformats.org/drawingml/2006/chart" xmlns:r="http://schemas.openxmlformats.org/officeDocument/2006/relationships" r:id="rId5"/>
          </a:graphicData>
        </a:graphic>
      </p:graphicFrame>
      <p:sp>
        <p:nvSpPr>
          <p:cNvPr id="16" name="CuadroTexto 15">
            <a:extLst>
              <a:ext uri="{FF2B5EF4-FFF2-40B4-BE49-F238E27FC236}">
                <a16:creationId xmlns:a16="http://schemas.microsoft.com/office/drawing/2014/main" id="{1F1D6371-852D-4C4B-BFC9-ED09BD23F248}"/>
              </a:ext>
            </a:extLst>
          </p:cNvPr>
          <p:cNvSpPr txBox="1"/>
          <p:nvPr/>
        </p:nvSpPr>
        <p:spPr>
          <a:xfrm>
            <a:off x="194137" y="6294917"/>
            <a:ext cx="4621930" cy="276999"/>
          </a:xfrm>
          <a:prstGeom prst="rect">
            <a:avLst/>
          </a:prstGeom>
          <a:noFill/>
          <a:ln>
            <a:no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12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*Información financiera reportada con corte a diciembre 2020 </a:t>
            </a:r>
            <a:endParaRPr kumimoji="0" lang="es-CO" sz="12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endParaRPr>
          </a:p>
        </p:txBody>
      </p:sp>
      <p:sp>
        <p:nvSpPr>
          <p:cNvPr id="17" name="CuadroTexto 16">
            <a:extLst>
              <a:ext uri="{FF2B5EF4-FFF2-40B4-BE49-F238E27FC236}">
                <a16:creationId xmlns:a16="http://schemas.microsoft.com/office/drawing/2014/main" id="{ABAD347D-6B03-4C1B-B3B2-0C51E9013BEA}"/>
              </a:ext>
            </a:extLst>
          </p:cNvPr>
          <p:cNvSpPr txBox="1"/>
          <p:nvPr/>
        </p:nvSpPr>
        <p:spPr>
          <a:xfrm>
            <a:off x="8448674" y="6520419"/>
            <a:ext cx="3365500" cy="307777"/>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s-ES" sz="1400" b="0" i="0" u="none" strike="noStrike" kern="1200" cap="none" spc="0" normalizeH="0" baseline="0" noProof="0" dirty="0">
                <a:ln>
                  <a:noFill/>
                </a:ln>
                <a:solidFill>
                  <a:srgbClr val="A9A8A9"/>
                </a:solidFill>
                <a:effectLst/>
                <a:uLnTx/>
                <a:uFillTx/>
                <a:latin typeface="Arial Narrow" panose="020B0606020202030204" pitchFamily="34" charset="0"/>
                <a:ea typeface="+mn-ea"/>
                <a:cs typeface="Lato Regular"/>
              </a:rPr>
              <a:t>Vicepresidencia de Sociedades</a:t>
            </a:r>
          </a:p>
        </p:txBody>
      </p:sp>
    </p:spTree>
    <p:extLst>
      <p:ext uri="{BB962C8B-B14F-4D97-AF65-F5344CB8AC3E}">
        <p14:creationId xmlns:p14="http://schemas.microsoft.com/office/powerpoint/2010/main" val="161953018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Diagrama 11">
            <a:extLst>
              <a:ext uri="{FF2B5EF4-FFF2-40B4-BE49-F238E27FC236}">
                <a16:creationId xmlns:a16="http://schemas.microsoft.com/office/drawing/2014/main" id="{E17E6C67-6D2E-4498-B958-905A19BAC751}"/>
              </a:ext>
            </a:extLst>
          </p:cNvPr>
          <p:cNvGraphicFramePr/>
          <p:nvPr/>
        </p:nvGraphicFramePr>
        <p:xfrm>
          <a:off x="2781524" y="2275157"/>
          <a:ext cx="7061958" cy="363539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s-ES" sz="2000" b="0" i="0" u="none" strike="noStrike" kern="1200" cap="none" spc="0" normalizeH="0" baseline="0" noProof="0">
              <a:ln>
                <a:noFill/>
              </a:ln>
              <a:solidFill>
                <a:prstClr val="white"/>
              </a:solidFill>
              <a:effectLst/>
              <a:uLnTx/>
              <a:uFillTx/>
              <a:latin typeface="Arial Narrow" panose="020B0606020202030204" pitchFamily="34" charset="0"/>
              <a:ea typeface="+mn-ea"/>
              <a:cs typeface="+mn-cs"/>
            </a:endParaRPr>
          </a:p>
        </p:txBody>
      </p:sp>
      <p:sp>
        <p:nvSpPr>
          <p:cNvPr id="8" name="CuadroTexto 7"/>
          <p:cNvSpPr txBox="1"/>
          <p:nvPr/>
        </p:nvSpPr>
        <p:spPr>
          <a:xfrm>
            <a:off x="8830818" y="6520419"/>
            <a:ext cx="3365500" cy="338554"/>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s-ES" sz="1600" b="0" i="0" u="none" strike="noStrike" kern="1200" cap="none" spc="0" normalizeH="0" baseline="0" noProof="0" dirty="0">
                <a:ln>
                  <a:noFill/>
                </a:ln>
                <a:solidFill>
                  <a:srgbClr val="A9A8A9"/>
                </a:solidFill>
                <a:effectLst/>
                <a:uLnTx/>
                <a:uFillTx/>
                <a:latin typeface="Arial Narrow" panose="020B0606020202030204" pitchFamily="34" charset="0"/>
                <a:ea typeface="+mn-ea"/>
                <a:cs typeface="Lato Regular"/>
              </a:rPr>
              <a:t>Gerencia de Sociedades Activas </a:t>
            </a:r>
          </a:p>
        </p:txBody>
      </p:sp>
      <p:pic>
        <p:nvPicPr>
          <p:cNvPr id="10" name="Imagen 9"/>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1" name="Gráfico 10">
            <a:extLst>
              <a:ext uri="{FF2B5EF4-FFF2-40B4-BE49-F238E27FC236}">
                <a16:creationId xmlns:a16="http://schemas.microsoft.com/office/drawing/2014/main" id="{8246F2BE-420D-43BE-B201-DD7E41F0B60C}"/>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7080069" y="135197"/>
            <a:ext cx="4909569" cy="828619"/>
          </a:xfrm>
          <a:prstGeom prst="rect">
            <a:avLst/>
          </a:prstGeom>
        </p:spPr>
      </p:pic>
      <p:sp>
        <p:nvSpPr>
          <p:cNvPr id="46" name="CuadroTexto 45">
            <a:extLst>
              <a:ext uri="{FF2B5EF4-FFF2-40B4-BE49-F238E27FC236}">
                <a16:creationId xmlns:a16="http://schemas.microsoft.com/office/drawing/2014/main" id="{9F929803-B383-4597-9A56-D582A023168E}"/>
              </a:ext>
            </a:extLst>
          </p:cNvPr>
          <p:cNvSpPr txBox="1"/>
          <p:nvPr/>
        </p:nvSpPr>
        <p:spPr>
          <a:xfrm>
            <a:off x="3972325" y="1178648"/>
            <a:ext cx="4680356" cy="52322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S" sz="2800" b="1" i="0" u="none" strike="noStrike" kern="1200" cap="none" spc="0" normalizeH="0" baseline="0" noProof="0" dirty="0">
                <a:ln>
                  <a:noFill/>
                </a:ln>
                <a:solidFill>
                  <a:srgbClr val="000A8B"/>
                </a:solidFill>
                <a:effectLst/>
                <a:uLnTx/>
                <a:uFillTx/>
                <a:latin typeface="Arial Narrow" panose="020B0606020202030204" pitchFamily="34" charset="0"/>
                <a:ea typeface="+mn-ea"/>
                <a:cs typeface="+mn-cs"/>
              </a:rPr>
              <a:t>Sociedades Representativas</a:t>
            </a:r>
          </a:p>
        </p:txBody>
      </p:sp>
      <p:sp>
        <p:nvSpPr>
          <p:cNvPr id="28" name="CuadroTexto 27">
            <a:extLst>
              <a:ext uri="{FF2B5EF4-FFF2-40B4-BE49-F238E27FC236}">
                <a16:creationId xmlns:a16="http://schemas.microsoft.com/office/drawing/2014/main" id="{420079DA-B38B-43B9-9699-21F506F60673}"/>
              </a:ext>
            </a:extLst>
          </p:cNvPr>
          <p:cNvSpPr txBox="1"/>
          <p:nvPr/>
        </p:nvSpPr>
        <p:spPr>
          <a:xfrm>
            <a:off x="413213" y="3053127"/>
            <a:ext cx="4257511" cy="584775"/>
          </a:xfrm>
          <a:prstGeom prst="rect">
            <a:avLst/>
          </a:prstGeom>
          <a:noFill/>
          <a:ln w="6350">
            <a:noFill/>
          </a:ln>
        </p:spPr>
        <p:style>
          <a:lnRef idx="2">
            <a:schemeClr val="accent1"/>
          </a:lnRef>
          <a:fillRef idx="1">
            <a:schemeClr val="lt1"/>
          </a:fillRef>
          <a:effectRef idx="0">
            <a:schemeClr val="accent1"/>
          </a:effectRef>
          <a:fontRef idx="minor">
            <a:schemeClr val="dk1"/>
          </a:fontRef>
        </p:style>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s-ES" sz="1600" b="1" i="0" u="none" strike="noStrike" kern="1200" cap="none" spc="0" normalizeH="0" baseline="0" noProof="0" dirty="0">
                <a:ln>
                  <a:noFill/>
                </a:ln>
                <a:solidFill>
                  <a:srgbClr val="1F497D"/>
                </a:solidFill>
                <a:effectLst/>
                <a:uLnTx/>
                <a:uFillTx/>
                <a:latin typeface="Arial Narrow" panose="020B0606020202030204" pitchFamily="34" charset="0"/>
                <a:ea typeface="+mn-ea"/>
                <a:cs typeface="Lato Bold"/>
              </a:rPr>
              <a:t>PROCESO GRAJALES</a:t>
            </a:r>
          </a:p>
          <a:p>
            <a:pPr marL="0" marR="0" lvl="0" indent="0" algn="r" defTabSz="457200" rtl="0" eaLnBrk="1" fontAlgn="auto" latinLnBrk="0" hangingPunct="1">
              <a:lnSpc>
                <a:spcPct val="100000"/>
              </a:lnSpc>
              <a:spcBef>
                <a:spcPts val="0"/>
              </a:spcBef>
              <a:spcAft>
                <a:spcPts val="0"/>
              </a:spcAft>
              <a:buClrTx/>
              <a:buSzTx/>
              <a:buFontTx/>
              <a:buNone/>
              <a:tabLst/>
              <a:defRPr/>
            </a:pPr>
            <a:r>
              <a:rPr kumimoji="0" lang="es-CO" sz="1600" b="0" i="0" u="none" strike="noStrike" kern="1200" cap="none" spc="0" normalizeH="0" baseline="0" noProof="0" dirty="0">
                <a:ln>
                  <a:noFill/>
                </a:ln>
                <a:solidFill>
                  <a:srgbClr val="1F497D"/>
                </a:solidFill>
                <a:effectLst/>
                <a:uLnTx/>
                <a:uFillTx/>
                <a:latin typeface="Arial Narrow" panose="020B0606020202030204" pitchFamily="34" charset="0"/>
                <a:ea typeface="+mn-ea"/>
                <a:cs typeface="+mn-cs"/>
              </a:rPr>
              <a:t>Ingresos operacionales: $ 21,821,174,823</a:t>
            </a:r>
          </a:p>
        </p:txBody>
      </p:sp>
      <p:sp>
        <p:nvSpPr>
          <p:cNvPr id="39" name="CuadroTexto 38">
            <a:extLst>
              <a:ext uri="{FF2B5EF4-FFF2-40B4-BE49-F238E27FC236}">
                <a16:creationId xmlns:a16="http://schemas.microsoft.com/office/drawing/2014/main" id="{452AE049-B0C6-46A2-B42A-BE3F3442D735}"/>
              </a:ext>
            </a:extLst>
          </p:cNvPr>
          <p:cNvSpPr txBox="1"/>
          <p:nvPr/>
        </p:nvSpPr>
        <p:spPr>
          <a:xfrm>
            <a:off x="7418763" y="5238566"/>
            <a:ext cx="5037266" cy="584775"/>
          </a:xfrm>
          <a:prstGeom prst="rect">
            <a:avLst/>
          </a:prstGeom>
          <a:noFill/>
          <a:ln w="6350">
            <a:noFill/>
          </a:ln>
        </p:spPr>
        <p:style>
          <a:lnRef idx="2">
            <a:schemeClr val="accent1"/>
          </a:lnRef>
          <a:fillRef idx="1">
            <a:schemeClr val="lt1"/>
          </a:fillRef>
          <a:effectRef idx="0">
            <a:schemeClr val="accent1"/>
          </a:effectRef>
          <a:fontRef idx="minor">
            <a:schemeClr val="dk1"/>
          </a:fontRef>
        </p:style>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CO" sz="1600" b="1" i="0" u="none" strike="noStrike" kern="1200" cap="none" spc="0" normalizeH="0" baseline="0" noProof="0" dirty="0">
                <a:ln>
                  <a:noFill/>
                </a:ln>
                <a:solidFill>
                  <a:srgbClr val="1F497D"/>
                </a:solidFill>
                <a:effectLst/>
                <a:uLnTx/>
                <a:uFillTx/>
                <a:latin typeface="Arial Narrow" panose="020B0606020202030204" pitchFamily="34" charset="0"/>
                <a:ea typeface="+mn-ea"/>
                <a:cs typeface="Lato Bold"/>
              </a:rPr>
              <a:t>PROCESO GUTIERREZ</a:t>
            </a:r>
            <a:endParaRPr kumimoji="0" lang="es-CO" sz="1400" b="1" i="0" u="none" strike="noStrike" kern="1200" cap="none" spc="0" normalizeH="0" baseline="0" noProof="0" dirty="0">
              <a:ln>
                <a:noFill/>
              </a:ln>
              <a:solidFill>
                <a:srgbClr val="1F497D"/>
              </a:solidFill>
              <a:effectLst/>
              <a:uLnTx/>
              <a:uFillTx/>
              <a:latin typeface="Arial Narrow" panose="020B0606020202030204" pitchFamily="34" charset="0"/>
              <a:ea typeface="+mn-ea"/>
              <a:cs typeface="Lato Bold"/>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s-CO" sz="1600" b="0" i="0" u="none" strike="noStrike" kern="1200" cap="none" spc="0" normalizeH="0" baseline="0" noProof="0" dirty="0">
                <a:ln>
                  <a:noFill/>
                </a:ln>
                <a:solidFill>
                  <a:srgbClr val="1F497D"/>
                </a:solidFill>
                <a:effectLst/>
                <a:uLnTx/>
                <a:uFillTx/>
                <a:latin typeface="Arial Narrow" panose="020B0606020202030204" pitchFamily="34" charset="0"/>
                <a:ea typeface="+mn-ea"/>
                <a:cs typeface="+mn-cs"/>
              </a:rPr>
              <a:t>Ingresos operacionales: $ 58,339,053,000 </a:t>
            </a:r>
          </a:p>
        </p:txBody>
      </p:sp>
      <p:sp>
        <p:nvSpPr>
          <p:cNvPr id="40" name="CuadroTexto 39">
            <a:extLst>
              <a:ext uri="{FF2B5EF4-FFF2-40B4-BE49-F238E27FC236}">
                <a16:creationId xmlns:a16="http://schemas.microsoft.com/office/drawing/2014/main" id="{5FB25E1E-855D-4D1B-8ECA-E1BFAAE1FF03}"/>
              </a:ext>
            </a:extLst>
          </p:cNvPr>
          <p:cNvSpPr txBox="1"/>
          <p:nvPr/>
        </p:nvSpPr>
        <p:spPr>
          <a:xfrm>
            <a:off x="8049084" y="3299322"/>
            <a:ext cx="4071566" cy="584775"/>
          </a:xfrm>
          <a:prstGeom prst="rect">
            <a:avLst/>
          </a:prstGeom>
          <a:noFill/>
          <a:ln w="6350">
            <a:noFill/>
          </a:ln>
        </p:spPr>
        <p:style>
          <a:lnRef idx="2">
            <a:schemeClr val="accent1"/>
          </a:lnRef>
          <a:fillRef idx="1">
            <a:schemeClr val="lt1"/>
          </a:fillRef>
          <a:effectRef idx="0">
            <a:schemeClr val="accent1"/>
          </a:effectRef>
          <a:fontRef idx="minor">
            <a:schemeClr val="dk1"/>
          </a:fontRef>
        </p:style>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1600" b="1" i="0" u="none" strike="noStrike" kern="1200" cap="none" spc="0" normalizeH="0" baseline="0" noProof="0" dirty="0">
                <a:ln>
                  <a:noFill/>
                </a:ln>
                <a:solidFill>
                  <a:srgbClr val="1F497D"/>
                </a:solidFill>
                <a:effectLst/>
                <a:uLnTx/>
                <a:uFillTx/>
                <a:latin typeface="Arial Narrow" panose="020B0606020202030204" pitchFamily="34" charset="0"/>
                <a:ea typeface="+mn-ea"/>
                <a:cs typeface="Lato Bold"/>
              </a:rPr>
              <a:t>TRIPLE A</a:t>
            </a:r>
            <a:endParaRPr kumimoji="0" lang="es-ES" sz="1400" b="1" i="0" u="none" strike="noStrike" kern="1200" cap="none" spc="0" normalizeH="0" baseline="0" noProof="0" dirty="0">
              <a:ln>
                <a:noFill/>
              </a:ln>
              <a:solidFill>
                <a:srgbClr val="1F497D"/>
              </a:solidFill>
              <a:effectLst/>
              <a:uLnTx/>
              <a:uFillTx/>
              <a:latin typeface="Arial Narrow" panose="020B0606020202030204" pitchFamily="34" charset="0"/>
              <a:ea typeface="+mn-ea"/>
              <a:cs typeface="Lato Bold"/>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s-CO" sz="1600" b="0" i="0" u="none" strike="noStrike" kern="1200" cap="none" spc="0" normalizeH="0" baseline="0" noProof="0" dirty="0">
                <a:ln>
                  <a:noFill/>
                </a:ln>
                <a:solidFill>
                  <a:srgbClr val="1F497D"/>
                </a:solidFill>
                <a:effectLst/>
                <a:uLnTx/>
                <a:uFillTx/>
                <a:latin typeface="Arial Narrow" panose="020B0606020202030204" pitchFamily="34" charset="0"/>
                <a:ea typeface="+mn-ea"/>
                <a:cs typeface="+mn-cs"/>
              </a:rPr>
              <a:t>Ingresos operacionales: $ 501,764,415,752</a:t>
            </a:r>
          </a:p>
        </p:txBody>
      </p:sp>
      <p:sp>
        <p:nvSpPr>
          <p:cNvPr id="43" name="CuadroTexto 42">
            <a:extLst>
              <a:ext uri="{FF2B5EF4-FFF2-40B4-BE49-F238E27FC236}">
                <a16:creationId xmlns:a16="http://schemas.microsoft.com/office/drawing/2014/main" id="{211780AC-AECC-48DC-A3F2-CECAFB85CDE3}"/>
              </a:ext>
            </a:extLst>
          </p:cNvPr>
          <p:cNvSpPr txBox="1"/>
          <p:nvPr/>
        </p:nvSpPr>
        <p:spPr>
          <a:xfrm>
            <a:off x="8049083" y="4304402"/>
            <a:ext cx="5577784" cy="584775"/>
          </a:xfrm>
          <a:prstGeom prst="rect">
            <a:avLst/>
          </a:prstGeom>
          <a:noFill/>
          <a:ln w="6350">
            <a:noFill/>
          </a:ln>
        </p:spPr>
        <p:style>
          <a:lnRef idx="2">
            <a:schemeClr val="accent1"/>
          </a:lnRef>
          <a:fillRef idx="1">
            <a:schemeClr val="lt1"/>
          </a:fillRef>
          <a:effectRef idx="0">
            <a:schemeClr val="accent1"/>
          </a:effectRef>
          <a:fontRef idx="minor">
            <a:schemeClr val="dk1"/>
          </a:fontRef>
        </p:style>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1600" b="1" i="0" u="none" strike="noStrike" kern="1200" cap="none" spc="0" normalizeH="0" baseline="0" noProof="0" dirty="0">
                <a:ln>
                  <a:noFill/>
                </a:ln>
                <a:solidFill>
                  <a:srgbClr val="1F497D"/>
                </a:solidFill>
                <a:effectLst/>
                <a:uLnTx/>
                <a:uFillTx/>
                <a:latin typeface="Arial Narrow" panose="020B0606020202030204" pitchFamily="34" charset="0"/>
                <a:ea typeface="+mn-ea"/>
                <a:cs typeface="Lato Bold"/>
              </a:rPr>
              <a:t>CONSUMAX DE URABA SAS</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s-CO" sz="1600" b="0" i="0" u="none" strike="noStrike" kern="1200" cap="none" spc="0" normalizeH="0" baseline="0" noProof="0" dirty="0">
                <a:ln>
                  <a:noFill/>
                </a:ln>
                <a:solidFill>
                  <a:srgbClr val="1F497D"/>
                </a:solidFill>
                <a:effectLst/>
                <a:uLnTx/>
                <a:uFillTx/>
                <a:latin typeface="Arial Narrow" panose="020B0606020202030204" pitchFamily="34" charset="0"/>
                <a:ea typeface="+mn-ea"/>
                <a:cs typeface="+mn-cs"/>
              </a:rPr>
              <a:t>Ingresos operacionales: $ 80,589,918,081</a:t>
            </a:r>
          </a:p>
        </p:txBody>
      </p:sp>
      <p:sp>
        <p:nvSpPr>
          <p:cNvPr id="48" name="CuadroTexto 47">
            <a:extLst>
              <a:ext uri="{FF2B5EF4-FFF2-40B4-BE49-F238E27FC236}">
                <a16:creationId xmlns:a16="http://schemas.microsoft.com/office/drawing/2014/main" id="{8483F758-F5B1-4DC9-AC22-3DDD325B6598}"/>
              </a:ext>
            </a:extLst>
          </p:cNvPr>
          <p:cNvSpPr txBox="1"/>
          <p:nvPr/>
        </p:nvSpPr>
        <p:spPr>
          <a:xfrm>
            <a:off x="1304618" y="2130791"/>
            <a:ext cx="3979854" cy="584775"/>
          </a:xfrm>
          <a:prstGeom prst="rect">
            <a:avLst/>
          </a:prstGeom>
          <a:noFill/>
          <a:ln w="6350">
            <a:noFill/>
          </a:ln>
        </p:spPr>
        <p:style>
          <a:lnRef idx="2">
            <a:schemeClr val="accent1"/>
          </a:lnRef>
          <a:fillRef idx="1">
            <a:schemeClr val="lt1"/>
          </a:fillRef>
          <a:effectRef idx="0">
            <a:schemeClr val="accent1"/>
          </a:effectRef>
          <a:fontRef idx="minor">
            <a:schemeClr val="dk1"/>
          </a:fontRef>
        </p:style>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s-ES" sz="1600" b="1" i="0" u="none" strike="noStrike" kern="1200" cap="none" spc="0" normalizeH="0" baseline="0" noProof="0" dirty="0">
                <a:ln>
                  <a:noFill/>
                </a:ln>
                <a:solidFill>
                  <a:srgbClr val="1F497D"/>
                </a:solidFill>
                <a:effectLst/>
                <a:uLnTx/>
                <a:uFillTx/>
                <a:latin typeface="Arial Narrow" panose="020B0606020202030204" pitchFamily="34" charset="0"/>
                <a:ea typeface="+mn-ea"/>
                <a:cs typeface="Lato Bold"/>
              </a:rPr>
              <a:t>PROCESO GANADERAS</a:t>
            </a:r>
          </a:p>
          <a:p>
            <a:pPr marL="0" marR="0" lvl="0" indent="0" algn="r" defTabSz="457200" rtl="0" eaLnBrk="1" fontAlgn="auto" latinLnBrk="0" hangingPunct="1">
              <a:lnSpc>
                <a:spcPct val="100000"/>
              </a:lnSpc>
              <a:spcBef>
                <a:spcPts val="0"/>
              </a:spcBef>
              <a:spcAft>
                <a:spcPts val="0"/>
              </a:spcAft>
              <a:buClrTx/>
              <a:buSzTx/>
              <a:buFontTx/>
              <a:buNone/>
              <a:tabLst/>
              <a:defRPr/>
            </a:pPr>
            <a:r>
              <a:rPr kumimoji="0" lang="es-CO" sz="1600" b="0" i="0" u="none" strike="noStrike" kern="1200" cap="none" spc="0" normalizeH="0" baseline="0" noProof="0" dirty="0">
                <a:ln>
                  <a:noFill/>
                </a:ln>
                <a:solidFill>
                  <a:srgbClr val="1F497D"/>
                </a:solidFill>
                <a:effectLst/>
                <a:uLnTx/>
                <a:uFillTx/>
                <a:latin typeface="Arial Narrow" panose="020B0606020202030204" pitchFamily="34" charset="0"/>
                <a:ea typeface="+mn-ea"/>
                <a:cs typeface="+mn-cs"/>
              </a:rPr>
              <a:t>Ingresos operacionales: </a:t>
            </a:r>
            <a:r>
              <a:rPr kumimoji="0" lang="es-ES" sz="1600" b="0" i="0" u="none" strike="noStrike" kern="1200" cap="none" spc="0" normalizeH="0" baseline="0" noProof="0" dirty="0">
                <a:ln>
                  <a:noFill/>
                </a:ln>
                <a:solidFill>
                  <a:srgbClr val="1F497D"/>
                </a:solidFill>
                <a:effectLst/>
                <a:uLnTx/>
                <a:uFillTx/>
                <a:latin typeface="Arial Narrow" panose="020B0606020202030204" pitchFamily="34" charset="0"/>
                <a:ea typeface="+mn-ea"/>
                <a:cs typeface="Lato Bold"/>
              </a:rPr>
              <a:t>$ 19,636,758,517</a:t>
            </a:r>
          </a:p>
        </p:txBody>
      </p:sp>
      <p:sp>
        <p:nvSpPr>
          <p:cNvPr id="49" name="CuadroTexto 48">
            <a:extLst>
              <a:ext uri="{FF2B5EF4-FFF2-40B4-BE49-F238E27FC236}">
                <a16:creationId xmlns:a16="http://schemas.microsoft.com/office/drawing/2014/main" id="{87E7B464-A606-4CC6-BC3C-AAF475BB6868}"/>
              </a:ext>
            </a:extLst>
          </p:cNvPr>
          <p:cNvSpPr txBox="1"/>
          <p:nvPr/>
        </p:nvSpPr>
        <p:spPr>
          <a:xfrm>
            <a:off x="318051" y="4264472"/>
            <a:ext cx="4297169" cy="584775"/>
          </a:xfrm>
          <a:prstGeom prst="rect">
            <a:avLst/>
          </a:prstGeom>
          <a:noFill/>
          <a:ln w="6350">
            <a:noFill/>
          </a:ln>
        </p:spPr>
        <p:style>
          <a:lnRef idx="2">
            <a:schemeClr val="accent1"/>
          </a:lnRef>
          <a:fillRef idx="1">
            <a:schemeClr val="lt1"/>
          </a:fillRef>
          <a:effectRef idx="0">
            <a:schemeClr val="accent1"/>
          </a:effectRef>
          <a:fontRef idx="minor">
            <a:schemeClr val="dk1"/>
          </a:fontRef>
        </p:style>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s-ES" sz="1600" b="1" i="0" u="none" strike="noStrike" kern="1200" cap="none" spc="0" normalizeH="0" baseline="0" noProof="0" dirty="0">
                <a:ln>
                  <a:noFill/>
                </a:ln>
                <a:solidFill>
                  <a:srgbClr val="1F497D"/>
                </a:solidFill>
                <a:effectLst/>
                <a:uLnTx/>
                <a:uFillTx/>
                <a:latin typeface="Arial Narrow" panose="020B0606020202030204" pitchFamily="34" charset="0"/>
                <a:ea typeface="+mn-ea"/>
                <a:cs typeface="Lato Bold"/>
              </a:rPr>
              <a:t>PROCESO CONCYPA</a:t>
            </a:r>
          </a:p>
          <a:p>
            <a:pPr marL="0" marR="0" lvl="0" indent="0" algn="r" defTabSz="457200" rtl="0" eaLnBrk="1" fontAlgn="auto" latinLnBrk="0" hangingPunct="1">
              <a:lnSpc>
                <a:spcPct val="100000"/>
              </a:lnSpc>
              <a:spcBef>
                <a:spcPts val="0"/>
              </a:spcBef>
              <a:spcAft>
                <a:spcPts val="0"/>
              </a:spcAft>
              <a:buClrTx/>
              <a:buSzTx/>
              <a:buFontTx/>
              <a:buNone/>
              <a:tabLst/>
              <a:defRPr/>
            </a:pPr>
            <a:r>
              <a:rPr kumimoji="0" lang="es-CO" sz="1600" b="0" i="0" u="none" strike="noStrike" kern="1200" cap="none" spc="0" normalizeH="0" baseline="0" noProof="0" dirty="0">
                <a:ln>
                  <a:noFill/>
                </a:ln>
                <a:solidFill>
                  <a:srgbClr val="1F497D"/>
                </a:solidFill>
                <a:effectLst/>
                <a:uLnTx/>
                <a:uFillTx/>
                <a:latin typeface="Arial Narrow" panose="020B0606020202030204" pitchFamily="34" charset="0"/>
                <a:ea typeface="+mn-ea"/>
                <a:cs typeface="+mn-cs"/>
              </a:rPr>
              <a:t>Ingresos operacionales: $ 29,328,135,920 </a:t>
            </a:r>
          </a:p>
        </p:txBody>
      </p:sp>
      <p:sp>
        <p:nvSpPr>
          <p:cNvPr id="56" name="CuadroTexto 55">
            <a:extLst>
              <a:ext uri="{FF2B5EF4-FFF2-40B4-BE49-F238E27FC236}">
                <a16:creationId xmlns:a16="http://schemas.microsoft.com/office/drawing/2014/main" id="{BF80F81D-B4E7-4E0C-BD10-A5BB007488A3}"/>
              </a:ext>
            </a:extLst>
          </p:cNvPr>
          <p:cNvSpPr txBox="1"/>
          <p:nvPr/>
        </p:nvSpPr>
        <p:spPr>
          <a:xfrm>
            <a:off x="954157" y="5065527"/>
            <a:ext cx="4145987" cy="830997"/>
          </a:xfrm>
          <a:prstGeom prst="rect">
            <a:avLst/>
          </a:prstGeom>
          <a:noFill/>
          <a:ln w="6350">
            <a:noFill/>
          </a:ln>
        </p:spPr>
        <p:style>
          <a:lnRef idx="2">
            <a:schemeClr val="accent1"/>
          </a:lnRef>
          <a:fillRef idx="1">
            <a:schemeClr val="lt1"/>
          </a:fillRef>
          <a:effectRef idx="0">
            <a:schemeClr val="accent1"/>
          </a:effectRef>
          <a:fontRef idx="minor">
            <a:schemeClr val="dk1"/>
          </a:fontRef>
        </p:style>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s-CO" sz="1600" b="1" i="0" u="none" strike="noStrike" kern="1200" cap="none" spc="0" normalizeH="0" baseline="0" noProof="0" dirty="0">
                <a:ln>
                  <a:noFill/>
                </a:ln>
                <a:solidFill>
                  <a:srgbClr val="1F497D"/>
                </a:solidFill>
                <a:effectLst/>
                <a:uLnTx/>
                <a:uFillTx/>
                <a:latin typeface="Arial Narrow" panose="020B0606020202030204" pitchFamily="34" charset="0"/>
                <a:ea typeface="+mn-ea"/>
                <a:cs typeface="Lato Bold"/>
              </a:rPr>
              <a:t>CARNES Y DERIVADOS DE OCCIDENTE S A</a:t>
            </a:r>
          </a:p>
          <a:p>
            <a:pPr marL="0" marR="0" lvl="0" indent="0" algn="r" defTabSz="457200" rtl="0" eaLnBrk="1" fontAlgn="auto" latinLnBrk="0" hangingPunct="1">
              <a:lnSpc>
                <a:spcPct val="100000"/>
              </a:lnSpc>
              <a:spcBef>
                <a:spcPts val="0"/>
              </a:spcBef>
              <a:spcAft>
                <a:spcPts val="0"/>
              </a:spcAft>
              <a:buClrTx/>
              <a:buSzTx/>
              <a:buFontTx/>
              <a:buNone/>
              <a:tabLst/>
              <a:defRPr/>
            </a:pPr>
            <a:r>
              <a:rPr kumimoji="0" lang="es-CO" sz="1600" b="0" i="0" u="none" strike="noStrike" kern="1200" cap="none" spc="0" normalizeH="0" baseline="0" noProof="0" dirty="0">
                <a:ln>
                  <a:noFill/>
                </a:ln>
                <a:solidFill>
                  <a:srgbClr val="1F497D"/>
                </a:solidFill>
                <a:effectLst/>
                <a:uLnTx/>
                <a:uFillTx/>
                <a:latin typeface="Arial Narrow" panose="020B0606020202030204" pitchFamily="34" charset="0"/>
                <a:ea typeface="+mn-ea"/>
                <a:cs typeface="+mn-cs"/>
              </a:rPr>
              <a:t>Ingresos operacionales: $ 30,218,061,000 </a:t>
            </a:r>
          </a:p>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es-CO" sz="1600" b="1"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endParaRPr>
          </a:p>
        </p:txBody>
      </p:sp>
      <p:sp>
        <p:nvSpPr>
          <p:cNvPr id="57" name="CuadroTexto 56">
            <a:extLst>
              <a:ext uri="{FF2B5EF4-FFF2-40B4-BE49-F238E27FC236}">
                <a16:creationId xmlns:a16="http://schemas.microsoft.com/office/drawing/2014/main" id="{63DE39ED-D7CA-475E-A94D-95434B87C238}"/>
              </a:ext>
            </a:extLst>
          </p:cNvPr>
          <p:cNvSpPr txBox="1"/>
          <p:nvPr/>
        </p:nvSpPr>
        <p:spPr>
          <a:xfrm>
            <a:off x="6312503" y="1766489"/>
            <a:ext cx="3714074" cy="584775"/>
          </a:xfrm>
          <a:prstGeom prst="rect">
            <a:avLst/>
          </a:prstGeom>
          <a:noFill/>
          <a:ln w="6350">
            <a:noFill/>
          </a:ln>
        </p:spPr>
        <p:style>
          <a:lnRef idx="2">
            <a:schemeClr val="accent1"/>
          </a:lnRef>
          <a:fillRef idx="1">
            <a:schemeClr val="lt1"/>
          </a:fillRef>
          <a:effectRef idx="0">
            <a:schemeClr val="accent1"/>
          </a:effectRef>
          <a:fontRef idx="minor">
            <a:schemeClr val="dk1"/>
          </a:fontRef>
        </p:style>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1600" b="1" i="0" u="none" strike="noStrike" kern="1200" cap="none" spc="0" normalizeH="0" baseline="0" noProof="0" dirty="0">
                <a:ln>
                  <a:noFill/>
                </a:ln>
                <a:solidFill>
                  <a:srgbClr val="1F497D"/>
                </a:solidFill>
                <a:effectLst/>
                <a:uLnTx/>
                <a:uFillTx/>
                <a:latin typeface="Arial Narrow" panose="020B0606020202030204" pitchFamily="34" charset="0"/>
                <a:ea typeface="+mn-ea"/>
                <a:cs typeface="Lato Bold"/>
              </a:rPr>
              <a:t>CI MEPRECOL SA</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s-CO" sz="1600" b="0" i="0" u="none" strike="noStrike" kern="1200" cap="none" spc="0" normalizeH="0" baseline="0" noProof="0" dirty="0">
                <a:ln>
                  <a:noFill/>
                </a:ln>
                <a:solidFill>
                  <a:srgbClr val="1F497D"/>
                </a:solidFill>
                <a:effectLst/>
                <a:uLnTx/>
                <a:uFillTx/>
                <a:latin typeface="Arial Narrow" panose="020B0606020202030204" pitchFamily="34" charset="0"/>
                <a:ea typeface="+mn-ea"/>
                <a:cs typeface="+mn-cs"/>
              </a:rPr>
              <a:t>Ingresos operacionales:  $ 737,116,721,804 </a:t>
            </a:r>
          </a:p>
        </p:txBody>
      </p:sp>
      <p:sp>
        <p:nvSpPr>
          <p:cNvPr id="58" name="CuadroTexto 57">
            <a:extLst>
              <a:ext uri="{FF2B5EF4-FFF2-40B4-BE49-F238E27FC236}">
                <a16:creationId xmlns:a16="http://schemas.microsoft.com/office/drawing/2014/main" id="{D88B8CBE-FF49-4547-AE27-A0563068DBF4}"/>
              </a:ext>
            </a:extLst>
          </p:cNvPr>
          <p:cNvSpPr txBox="1"/>
          <p:nvPr/>
        </p:nvSpPr>
        <p:spPr>
          <a:xfrm>
            <a:off x="7457531" y="2448300"/>
            <a:ext cx="4071566" cy="584775"/>
          </a:xfrm>
          <a:prstGeom prst="rect">
            <a:avLst/>
          </a:prstGeom>
          <a:noFill/>
          <a:ln w="6350">
            <a:noFill/>
          </a:ln>
        </p:spPr>
        <p:style>
          <a:lnRef idx="2">
            <a:schemeClr val="accent1"/>
          </a:lnRef>
          <a:fillRef idx="1">
            <a:schemeClr val="lt1"/>
          </a:fillRef>
          <a:effectRef idx="0">
            <a:schemeClr val="accent1"/>
          </a:effectRef>
          <a:fontRef idx="minor">
            <a:schemeClr val="dk1"/>
          </a:fontRef>
        </p:style>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CO" sz="1600" b="1" i="0" u="none" strike="noStrike" kern="1200" cap="none" spc="0" normalizeH="0" baseline="0" noProof="0" dirty="0">
                <a:ln>
                  <a:noFill/>
                </a:ln>
                <a:solidFill>
                  <a:srgbClr val="1F497D"/>
                </a:solidFill>
                <a:effectLst/>
                <a:uLnTx/>
                <a:uFillTx/>
                <a:latin typeface="Arial Narrow" panose="020B0606020202030204" pitchFamily="34" charset="0"/>
                <a:ea typeface="+mn-ea"/>
                <a:cs typeface="Lato Bold"/>
              </a:rPr>
              <a:t>PROCESO LA REBAJA</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s-CO" sz="1600" b="0" i="0" u="none" strike="noStrike" kern="1200" cap="none" spc="0" normalizeH="0" baseline="0" noProof="0" dirty="0">
                <a:ln>
                  <a:noFill/>
                </a:ln>
                <a:solidFill>
                  <a:srgbClr val="1F497D"/>
                </a:solidFill>
                <a:effectLst/>
                <a:uLnTx/>
                <a:uFillTx/>
                <a:latin typeface="Arial Narrow" panose="020B0606020202030204" pitchFamily="34" charset="0"/>
                <a:ea typeface="+mn-ea"/>
                <a:cs typeface="+mn-cs"/>
              </a:rPr>
              <a:t>Ingresos operacionales: $ 698,953,195,519</a:t>
            </a:r>
          </a:p>
        </p:txBody>
      </p:sp>
      <p:sp>
        <p:nvSpPr>
          <p:cNvPr id="59" name="CuadroTexto 58">
            <a:extLst>
              <a:ext uri="{FF2B5EF4-FFF2-40B4-BE49-F238E27FC236}">
                <a16:creationId xmlns:a16="http://schemas.microsoft.com/office/drawing/2014/main" id="{D21F4381-16BC-4567-8369-4FFAA948AC57}"/>
              </a:ext>
            </a:extLst>
          </p:cNvPr>
          <p:cNvSpPr txBox="1"/>
          <p:nvPr/>
        </p:nvSpPr>
        <p:spPr>
          <a:xfrm>
            <a:off x="2997166" y="5849832"/>
            <a:ext cx="3347115" cy="815608"/>
          </a:xfrm>
          <a:prstGeom prst="rect">
            <a:avLst/>
          </a:prstGeom>
          <a:noFill/>
          <a:ln w="6350">
            <a:noFill/>
          </a:ln>
        </p:spPr>
        <p:style>
          <a:lnRef idx="2">
            <a:schemeClr val="accent1"/>
          </a:lnRef>
          <a:fillRef idx="1">
            <a:schemeClr val="lt1"/>
          </a:fillRef>
          <a:effectRef idx="0">
            <a:schemeClr val="accent1"/>
          </a:effectRef>
          <a:fontRef idx="minor">
            <a:schemeClr val="dk1"/>
          </a:fontRef>
        </p:style>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s-CO" sz="1500" b="1" i="0" u="none" strike="noStrike" kern="1200" cap="none" spc="0" normalizeH="0" baseline="0" noProof="0" dirty="0">
                <a:ln>
                  <a:noFill/>
                </a:ln>
                <a:solidFill>
                  <a:srgbClr val="1F497D"/>
                </a:solidFill>
                <a:effectLst/>
                <a:uLnTx/>
                <a:uFillTx/>
                <a:latin typeface="Arial Narrow" panose="020B0606020202030204" pitchFamily="34" charset="0"/>
                <a:ea typeface="+mn-ea"/>
                <a:cs typeface="Lato Bold"/>
              </a:rPr>
              <a:t>C.I RECYCLABLES SAS </a:t>
            </a:r>
          </a:p>
          <a:p>
            <a:pPr marL="0" marR="0" lvl="0" indent="0" algn="r" defTabSz="457200" rtl="0" eaLnBrk="1" fontAlgn="auto" latinLnBrk="0" hangingPunct="1">
              <a:lnSpc>
                <a:spcPct val="100000"/>
              </a:lnSpc>
              <a:spcBef>
                <a:spcPts val="0"/>
              </a:spcBef>
              <a:spcAft>
                <a:spcPts val="0"/>
              </a:spcAft>
              <a:buClrTx/>
              <a:buSzTx/>
              <a:buFontTx/>
              <a:buNone/>
              <a:tabLst/>
              <a:defRPr/>
            </a:pPr>
            <a:r>
              <a:rPr kumimoji="0" lang="es-CO" sz="1600" b="0" i="0" u="none" strike="noStrike" kern="1200" cap="none" spc="0" normalizeH="0" baseline="0" noProof="0" dirty="0">
                <a:ln>
                  <a:noFill/>
                </a:ln>
                <a:solidFill>
                  <a:srgbClr val="1F497D"/>
                </a:solidFill>
                <a:effectLst/>
                <a:uLnTx/>
                <a:uFillTx/>
                <a:latin typeface="Arial Narrow" panose="020B0606020202030204" pitchFamily="34" charset="0"/>
                <a:ea typeface="+mn-ea"/>
                <a:cs typeface="+mn-cs"/>
              </a:rPr>
              <a:t>Ingresos operacionales: $ 46,761,380,845 </a:t>
            </a:r>
          </a:p>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es-CO" sz="1600" b="0" i="0" u="none" strike="noStrike" kern="1200" cap="none" spc="0" normalizeH="0" baseline="0" noProof="0" dirty="0">
              <a:ln>
                <a:noFill/>
              </a:ln>
              <a:solidFill>
                <a:srgbClr val="1F497D"/>
              </a:solidFill>
              <a:effectLst/>
              <a:uLnTx/>
              <a:uFillTx/>
              <a:latin typeface="Arial Narrow" panose="020B0606020202030204" pitchFamily="34" charset="0"/>
              <a:ea typeface="+mn-ea"/>
              <a:cs typeface="+mn-cs"/>
            </a:endParaRPr>
          </a:p>
        </p:txBody>
      </p:sp>
      <p:sp>
        <p:nvSpPr>
          <p:cNvPr id="13" name="CuadroTexto 12">
            <a:extLst>
              <a:ext uri="{FF2B5EF4-FFF2-40B4-BE49-F238E27FC236}">
                <a16:creationId xmlns:a16="http://schemas.microsoft.com/office/drawing/2014/main" id="{F7F9ECA1-4512-489D-ABBE-4F074A0CFB5A}"/>
              </a:ext>
            </a:extLst>
          </p:cNvPr>
          <p:cNvSpPr txBox="1"/>
          <p:nvPr/>
        </p:nvSpPr>
        <p:spPr>
          <a:xfrm>
            <a:off x="5434952" y="3299322"/>
            <a:ext cx="1794400" cy="156966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S" sz="4800" b="1" i="0" u="none" strike="noStrike" kern="1200" cap="none" spc="0" normalizeH="0" baseline="0" noProof="0" dirty="0">
                <a:ln>
                  <a:noFill/>
                </a:ln>
                <a:solidFill>
                  <a:srgbClr val="4F81BD">
                    <a:lumMod val="40000"/>
                    <a:lumOff val="60000"/>
                  </a:srgbClr>
                </a:solidFill>
                <a:effectLst/>
                <a:uLnTx/>
                <a:uFillTx/>
                <a:latin typeface="Arial Narrow" panose="020B0606020202030204" pitchFamily="34" charset="0"/>
                <a:ea typeface="+mn-ea"/>
                <a:cs typeface="+mn-cs"/>
              </a:rPr>
              <a:t>TOP</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S" sz="4800" b="1" i="0" u="none" strike="noStrike" kern="1200" cap="none" spc="0" normalizeH="0" baseline="0" noProof="0" dirty="0">
                <a:ln>
                  <a:noFill/>
                </a:ln>
                <a:solidFill>
                  <a:srgbClr val="4F81BD">
                    <a:lumMod val="40000"/>
                    <a:lumOff val="60000"/>
                  </a:srgbClr>
                </a:solidFill>
                <a:effectLst/>
                <a:uLnTx/>
                <a:uFillTx/>
                <a:latin typeface="Arial Narrow" panose="020B0606020202030204" pitchFamily="34" charset="0"/>
                <a:ea typeface="+mn-ea"/>
                <a:cs typeface="+mn-cs"/>
              </a:rPr>
              <a:t>10</a:t>
            </a:r>
            <a:endParaRPr kumimoji="0" lang="es-CO" sz="4800" b="1" i="0" u="none" strike="noStrike" kern="1200" cap="none" spc="0" normalizeH="0" baseline="0" noProof="0" dirty="0">
              <a:ln>
                <a:noFill/>
              </a:ln>
              <a:solidFill>
                <a:srgbClr val="4F81BD">
                  <a:lumMod val="40000"/>
                  <a:lumOff val="60000"/>
                </a:srgbClr>
              </a:solidFill>
              <a:effectLst/>
              <a:uLnTx/>
              <a:uFillTx/>
              <a:latin typeface="Arial Narrow" panose="020B0606020202030204" pitchFamily="34" charset="0"/>
              <a:ea typeface="+mn-ea"/>
              <a:cs typeface="+mn-cs"/>
            </a:endParaRPr>
          </a:p>
        </p:txBody>
      </p:sp>
      <p:sp>
        <p:nvSpPr>
          <p:cNvPr id="20" name="Rectángulo 19">
            <a:extLst>
              <a:ext uri="{FF2B5EF4-FFF2-40B4-BE49-F238E27FC236}">
                <a16:creationId xmlns:a16="http://schemas.microsoft.com/office/drawing/2014/main" id="{82957A3B-6B39-4CA3-8035-4DC853139241}"/>
              </a:ext>
            </a:extLst>
          </p:cNvPr>
          <p:cNvSpPr/>
          <p:nvPr/>
        </p:nvSpPr>
        <p:spPr>
          <a:xfrm>
            <a:off x="10138955" y="1351113"/>
            <a:ext cx="2057363" cy="830997"/>
          </a:xfrm>
          <a:prstGeom prst="rect">
            <a:avLst/>
          </a:prstGeom>
        </p:spPr>
        <p:txBody>
          <a:bodyPr wrap="square">
            <a:spAutoFit/>
          </a:bodyPr>
          <a:lstStyle/>
          <a:p>
            <a:pPr marL="0" marR="0" lvl="0" indent="0" algn="l" defTabSz="457200" rtl="0" eaLnBrk="1" fontAlgn="b" latinLnBrk="0" hangingPunct="1">
              <a:lnSpc>
                <a:spcPct val="100000"/>
              </a:lnSpc>
              <a:spcBef>
                <a:spcPts val="0"/>
              </a:spcBef>
              <a:spcAft>
                <a:spcPts val="0"/>
              </a:spcAft>
              <a:buClrTx/>
              <a:buSzTx/>
              <a:buFontTx/>
              <a:buNone/>
              <a:tabLst/>
              <a:defRPr/>
            </a:pPr>
            <a:r>
              <a:rPr kumimoji="0" lang="es-CO" sz="1600" b="1" i="0" u="none" strike="noStrike" kern="1200" cap="none" spc="0" normalizeH="0" baseline="0" noProof="0" dirty="0">
                <a:ln>
                  <a:noFill/>
                </a:ln>
                <a:solidFill>
                  <a:srgbClr val="1F497D"/>
                </a:solidFill>
                <a:effectLst/>
                <a:uLnTx/>
                <a:uFillTx/>
                <a:latin typeface="Arial Narrow" panose="020B0606020202030204" pitchFamily="34" charset="0"/>
                <a:ea typeface="+mn-ea"/>
                <a:cs typeface="+mn-cs"/>
              </a:rPr>
              <a:t>∑ Valor</a:t>
            </a:r>
          </a:p>
          <a:p>
            <a:pPr marL="0" marR="0" lvl="0" indent="0" algn="l" defTabSz="457200" rtl="0" eaLnBrk="1" fontAlgn="b" latinLnBrk="0" hangingPunct="1">
              <a:lnSpc>
                <a:spcPct val="100000"/>
              </a:lnSpc>
              <a:spcBef>
                <a:spcPts val="0"/>
              </a:spcBef>
              <a:spcAft>
                <a:spcPts val="0"/>
              </a:spcAft>
              <a:buClrTx/>
              <a:buSzTx/>
              <a:buFontTx/>
              <a:buNone/>
              <a:tabLst/>
              <a:defRPr/>
            </a:pPr>
            <a:r>
              <a:rPr kumimoji="0" lang="es-CO" sz="1600" b="1" i="0" u="none" strike="noStrike" kern="1200" cap="none" spc="0" normalizeH="0" baseline="0" noProof="0" dirty="0">
                <a:ln>
                  <a:noFill/>
                </a:ln>
                <a:solidFill>
                  <a:srgbClr val="1F497D"/>
                </a:solidFill>
                <a:effectLst/>
                <a:uLnTx/>
                <a:uFillTx/>
                <a:latin typeface="Arial Narrow" panose="020B0606020202030204" pitchFamily="34" charset="0"/>
                <a:ea typeface="+mn-ea"/>
                <a:cs typeface="+mn-cs"/>
              </a:rPr>
              <a:t>Ingresos operacionales</a:t>
            </a:r>
          </a:p>
          <a:p>
            <a:pPr marL="0" marR="0" lvl="0" indent="0" algn="l" defTabSz="457200" rtl="0" eaLnBrk="1" fontAlgn="b" latinLnBrk="0" hangingPunct="1">
              <a:lnSpc>
                <a:spcPct val="100000"/>
              </a:lnSpc>
              <a:spcBef>
                <a:spcPts val="0"/>
              </a:spcBef>
              <a:spcAft>
                <a:spcPts val="0"/>
              </a:spcAft>
              <a:buClrTx/>
              <a:buSzTx/>
              <a:buFontTx/>
              <a:buNone/>
              <a:tabLst/>
              <a:defRPr/>
            </a:pPr>
            <a:r>
              <a:rPr kumimoji="0" lang="es-CO" sz="1600" b="1" i="0" u="none" strike="noStrike" kern="1200" cap="none" spc="0" normalizeH="0" baseline="0" noProof="0" dirty="0">
                <a:ln>
                  <a:noFill/>
                </a:ln>
                <a:solidFill>
                  <a:srgbClr val="1F497D"/>
                </a:solidFill>
                <a:effectLst/>
                <a:uLnTx/>
                <a:uFillTx/>
                <a:latin typeface="Arial Narrow" panose="020B0606020202030204" pitchFamily="34" charset="0"/>
                <a:ea typeface="+mn-ea"/>
                <a:cs typeface="+mn-cs"/>
              </a:rPr>
              <a:t>$2,224,528,815,261</a:t>
            </a:r>
          </a:p>
        </p:txBody>
      </p:sp>
    </p:spTree>
    <p:extLst>
      <p:ext uri="{BB962C8B-B14F-4D97-AF65-F5344CB8AC3E}">
        <p14:creationId xmlns:p14="http://schemas.microsoft.com/office/powerpoint/2010/main" val="380701035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a 3">
            <a:extLst>
              <a:ext uri="{FF2B5EF4-FFF2-40B4-BE49-F238E27FC236}">
                <a16:creationId xmlns:a16="http://schemas.microsoft.com/office/drawing/2014/main" id="{B6C6E0AA-3E1F-4D6C-A46E-BA1E0DE1BA53}"/>
              </a:ext>
            </a:extLst>
          </p:cNvPr>
          <p:cNvGraphicFramePr>
            <a:graphicFrameLocks noGrp="1"/>
          </p:cNvGraphicFramePr>
          <p:nvPr/>
        </p:nvGraphicFramePr>
        <p:xfrm>
          <a:off x="119335" y="1881073"/>
          <a:ext cx="9293804" cy="4061583"/>
        </p:xfrm>
        <a:graphic>
          <a:graphicData uri="http://schemas.openxmlformats.org/drawingml/2006/table">
            <a:tbl>
              <a:tblPr/>
              <a:tblGrid>
                <a:gridCol w="2380946">
                  <a:extLst>
                    <a:ext uri="{9D8B030D-6E8A-4147-A177-3AD203B41FA5}">
                      <a16:colId xmlns:a16="http://schemas.microsoft.com/office/drawing/2014/main" val="1300997295"/>
                    </a:ext>
                  </a:extLst>
                </a:gridCol>
                <a:gridCol w="1095776">
                  <a:extLst>
                    <a:ext uri="{9D8B030D-6E8A-4147-A177-3AD203B41FA5}">
                      <a16:colId xmlns:a16="http://schemas.microsoft.com/office/drawing/2014/main" val="1984736959"/>
                    </a:ext>
                  </a:extLst>
                </a:gridCol>
                <a:gridCol w="1041663">
                  <a:extLst>
                    <a:ext uri="{9D8B030D-6E8A-4147-A177-3AD203B41FA5}">
                      <a16:colId xmlns:a16="http://schemas.microsoft.com/office/drawing/2014/main" val="1365197203"/>
                    </a:ext>
                  </a:extLst>
                </a:gridCol>
                <a:gridCol w="2015687">
                  <a:extLst>
                    <a:ext uri="{9D8B030D-6E8A-4147-A177-3AD203B41FA5}">
                      <a16:colId xmlns:a16="http://schemas.microsoft.com/office/drawing/2014/main" val="3138104568"/>
                    </a:ext>
                  </a:extLst>
                </a:gridCol>
                <a:gridCol w="1163417">
                  <a:extLst>
                    <a:ext uri="{9D8B030D-6E8A-4147-A177-3AD203B41FA5}">
                      <a16:colId xmlns:a16="http://schemas.microsoft.com/office/drawing/2014/main" val="1706294967"/>
                    </a:ext>
                  </a:extLst>
                </a:gridCol>
                <a:gridCol w="1596315">
                  <a:extLst>
                    <a:ext uri="{9D8B030D-6E8A-4147-A177-3AD203B41FA5}">
                      <a16:colId xmlns:a16="http://schemas.microsoft.com/office/drawing/2014/main" val="3536068505"/>
                    </a:ext>
                  </a:extLst>
                </a:gridCol>
              </a:tblGrid>
              <a:tr h="724022">
                <a:tc gridSpan="6">
                  <a:txBody>
                    <a:bodyPr/>
                    <a:lstStyle/>
                    <a:p>
                      <a:pPr algn="ctr" fontAlgn="ctr"/>
                      <a:r>
                        <a:rPr lang="es-CO" sz="2400" b="1" i="0" u="none" strike="noStrike" dirty="0">
                          <a:solidFill>
                            <a:srgbClr val="000000"/>
                          </a:solidFill>
                          <a:effectLst/>
                          <a:latin typeface="Arial Narrow" panose="020B0606020202030204" pitchFamily="34" charset="0"/>
                        </a:rPr>
                        <a:t>Ingresos Operacionales</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extLst>
                  <a:ext uri="{0D108BD9-81ED-4DB2-BD59-A6C34878D82A}">
                    <a16:rowId xmlns:a16="http://schemas.microsoft.com/office/drawing/2014/main" val="1772988393"/>
                  </a:ext>
                </a:extLst>
              </a:tr>
              <a:tr h="353182">
                <a:tc>
                  <a:txBody>
                    <a:bodyPr/>
                    <a:lstStyle/>
                    <a:p>
                      <a:pPr algn="ctr" fontAlgn="ctr"/>
                      <a:r>
                        <a:rPr lang="es-CO" sz="1600" b="1" i="0" u="none" strike="noStrike">
                          <a:solidFill>
                            <a:srgbClr val="000000"/>
                          </a:solidFill>
                          <a:effectLst/>
                          <a:latin typeface="Arial Narrow" panose="020B0606020202030204" pitchFamily="34" charset="0"/>
                        </a:rPr>
                        <a:t>Clasificación</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r>
                        <a:rPr lang="es-CO" sz="1600" b="1" i="0" u="none" strike="noStrike">
                          <a:solidFill>
                            <a:srgbClr val="000000"/>
                          </a:solidFill>
                          <a:effectLst/>
                          <a:latin typeface="Arial Narrow" panose="020B0606020202030204" pitchFamily="34" charset="0"/>
                        </a:rPr>
                        <a:t>No. activos</a:t>
                      </a:r>
                    </a:p>
                  </a:txBody>
                  <a:tcPr marL="0" marR="0" marT="0" marB="0" anchor="ctr">
                    <a:lnL>
                      <a:noFill/>
                    </a:lnL>
                    <a:lnR>
                      <a:noFill/>
                    </a:lnR>
                    <a:lnT>
                      <a:noFill/>
                    </a:lnT>
                    <a:lnB>
                      <a:noFill/>
                    </a:lnB>
                  </a:tcPr>
                </a:tc>
                <a:tc>
                  <a:txBody>
                    <a:bodyPr/>
                    <a:lstStyle/>
                    <a:p>
                      <a:pPr algn="ctr" fontAlgn="ctr"/>
                      <a:r>
                        <a:rPr lang="es-CO" sz="1600" b="1" i="0" u="none" strike="noStrike">
                          <a:solidFill>
                            <a:srgbClr val="000000"/>
                          </a:solidFill>
                          <a:effectLst/>
                          <a:latin typeface="Arial Narrow" panose="020B0606020202030204" pitchFamily="34" charset="0"/>
                        </a:rPr>
                        <a:t>% activos</a:t>
                      </a:r>
                    </a:p>
                  </a:txBody>
                  <a:tcPr marL="0" marR="0" marT="0" marB="0" anchor="ctr">
                    <a:lnL>
                      <a:noFill/>
                    </a:lnL>
                    <a:lnR>
                      <a:noFill/>
                    </a:lnR>
                    <a:lnT>
                      <a:noFill/>
                    </a:lnT>
                    <a:lnB>
                      <a:noFill/>
                    </a:lnB>
                  </a:tcPr>
                </a:tc>
                <a:tc>
                  <a:txBody>
                    <a:bodyPr/>
                    <a:lstStyle/>
                    <a:p>
                      <a:pPr algn="ctr" fontAlgn="ctr"/>
                      <a:r>
                        <a:rPr lang="es-CO" sz="1600" b="1" i="0" u="none" strike="noStrike">
                          <a:solidFill>
                            <a:srgbClr val="000000"/>
                          </a:solidFill>
                          <a:effectLst/>
                          <a:latin typeface="Arial Narrow" panose="020B0606020202030204" pitchFamily="34" charset="0"/>
                        </a:rPr>
                        <a:t>Ingresos op</a:t>
                      </a:r>
                    </a:p>
                  </a:txBody>
                  <a:tcPr marL="0" marR="0" marT="0" marB="0" anchor="ctr">
                    <a:lnL>
                      <a:noFill/>
                    </a:lnL>
                    <a:lnR>
                      <a:noFill/>
                    </a:lnR>
                    <a:lnT>
                      <a:noFill/>
                    </a:lnT>
                    <a:lnB>
                      <a:noFill/>
                    </a:lnB>
                  </a:tcPr>
                </a:tc>
                <a:tc>
                  <a:txBody>
                    <a:bodyPr/>
                    <a:lstStyle/>
                    <a:p>
                      <a:pPr algn="ctr" fontAlgn="ctr"/>
                      <a:r>
                        <a:rPr lang="es-CO" sz="1400" b="1" i="0" u="none" strike="noStrike" dirty="0">
                          <a:solidFill>
                            <a:srgbClr val="000000"/>
                          </a:solidFill>
                          <a:effectLst/>
                          <a:latin typeface="Arial Narrow" panose="020B0606020202030204" pitchFamily="34" charset="0"/>
                        </a:rPr>
                        <a:t>% Ingresos </a:t>
                      </a:r>
                      <a:r>
                        <a:rPr lang="es-CO" sz="1400" b="1" i="0" u="none" strike="noStrike" dirty="0" err="1">
                          <a:solidFill>
                            <a:srgbClr val="000000"/>
                          </a:solidFill>
                          <a:effectLst/>
                          <a:latin typeface="Arial Narrow" panose="020B0606020202030204" pitchFamily="34" charset="0"/>
                        </a:rPr>
                        <a:t>op</a:t>
                      </a:r>
                      <a:endParaRPr lang="es-CO" sz="1400" b="1" i="0" u="none" strike="noStrike" dirty="0">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ctr" fontAlgn="ctr"/>
                      <a:r>
                        <a:rPr lang="es-CO" sz="1600" b="1" i="0" u="none" strike="noStrike">
                          <a:solidFill>
                            <a:srgbClr val="000000"/>
                          </a:solidFill>
                          <a:effectLst/>
                          <a:latin typeface="Arial Narrow" panose="020B0606020202030204" pitchFamily="34" charset="0"/>
                        </a:rPr>
                        <a:t>Real sociedades</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754095160"/>
                  </a:ext>
                </a:extLst>
              </a:tr>
              <a:tr h="565089">
                <a:tc>
                  <a:txBody>
                    <a:bodyPr/>
                    <a:lstStyle/>
                    <a:p>
                      <a:pPr algn="ctr" fontAlgn="ctr"/>
                      <a:r>
                        <a:rPr lang="es-CO" sz="1600" b="1" i="0" u="none" strike="noStrike" dirty="0">
                          <a:solidFill>
                            <a:srgbClr val="000000"/>
                          </a:solidFill>
                          <a:effectLst/>
                          <a:latin typeface="Arial Narrow" panose="020B0606020202030204" pitchFamily="34" charset="0"/>
                        </a:rPr>
                        <a:t>Grupo A  </a:t>
                      </a:r>
                      <a:br>
                        <a:rPr lang="es-CO" sz="1600" b="0" i="0" u="none" strike="noStrike" dirty="0">
                          <a:solidFill>
                            <a:srgbClr val="000000"/>
                          </a:solidFill>
                          <a:effectLst/>
                          <a:latin typeface="Arial Narrow" panose="020B0606020202030204" pitchFamily="34" charset="0"/>
                        </a:rPr>
                      </a:br>
                      <a:r>
                        <a:rPr lang="es-CO" sz="1600" b="0" i="0" u="none" strike="noStrike" dirty="0">
                          <a:solidFill>
                            <a:srgbClr val="000000"/>
                          </a:solidFill>
                          <a:effectLst/>
                          <a:latin typeface="Arial Narrow" panose="020B0606020202030204" pitchFamily="34" charset="0"/>
                        </a:rPr>
                        <a:t> &gt; 10.000 millones</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solidFill>
                      <a:srgbClr val="D0CECE"/>
                    </a:solidFill>
                  </a:tcPr>
                </a:tc>
                <a:tc>
                  <a:txBody>
                    <a:bodyPr/>
                    <a:lstStyle/>
                    <a:p>
                      <a:pPr algn="ctr" fontAlgn="ctr"/>
                      <a:r>
                        <a:rPr lang="es-CO" sz="2400" b="0" i="0" u="none" strike="noStrike">
                          <a:solidFill>
                            <a:srgbClr val="000000"/>
                          </a:solidFill>
                          <a:effectLst/>
                          <a:latin typeface="Arial Narrow" panose="020B0606020202030204" pitchFamily="34" charset="0"/>
                        </a:rPr>
                        <a:t>14</a:t>
                      </a:r>
                    </a:p>
                  </a:txBody>
                  <a:tcPr marL="0" marR="0" marT="0" marB="0" anchor="ctr">
                    <a:lnL>
                      <a:noFill/>
                    </a:lnL>
                    <a:lnR>
                      <a:noFill/>
                    </a:lnR>
                    <a:lnT>
                      <a:noFill/>
                    </a:lnT>
                    <a:lnB>
                      <a:noFill/>
                    </a:lnB>
                    <a:solidFill>
                      <a:srgbClr val="D0CECE"/>
                    </a:solidFill>
                  </a:tcPr>
                </a:tc>
                <a:tc>
                  <a:txBody>
                    <a:bodyPr/>
                    <a:lstStyle/>
                    <a:p>
                      <a:pPr algn="ctr" fontAlgn="ctr"/>
                      <a:r>
                        <a:rPr lang="es-CO" sz="2400" b="0" i="0" u="none" strike="noStrike">
                          <a:solidFill>
                            <a:srgbClr val="000000"/>
                          </a:solidFill>
                          <a:effectLst/>
                          <a:latin typeface="Arial Narrow" panose="020B0606020202030204" pitchFamily="34" charset="0"/>
                        </a:rPr>
                        <a:t>52%</a:t>
                      </a:r>
                    </a:p>
                  </a:txBody>
                  <a:tcPr marL="0" marR="0" marT="0" marB="0" anchor="ctr">
                    <a:lnL>
                      <a:noFill/>
                    </a:lnL>
                    <a:lnR>
                      <a:noFill/>
                    </a:lnR>
                    <a:lnT>
                      <a:noFill/>
                    </a:lnT>
                    <a:lnB>
                      <a:noFill/>
                    </a:lnB>
                    <a:solidFill>
                      <a:srgbClr val="D0CECE"/>
                    </a:solidFill>
                  </a:tcPr>
                </a:tc>
                <a:tc>
                  <a:txBody>
                    <a:bodyPr/>
                    <a:lstStyle/>
                    <a:p>
                      <a:pPr algn="ctr" fontAlgn="ctr"/>
                      <a:r>
                        <a:rPr lang="es-CO" sz="1600" b="0" i="0" u="none" strike="noStrike" dirty="0">
                          <a:solidFill>
                            <a:srgbClr val="000000"/>
                          </a:solidFill>
                          <a:effectLst/>
                          <a:latin typeface="Arial Narrow" panose="020B0606020202030204" pitchFamily="34" charset="0"/>
                        </a:rPr>
                        <a:t> $3,451,759,141,578 </a:t>
                      </a:r>
                    </a:p>
                  </a:txBody>
                  <a:tcPr marL="0" marR="0" marT="0" marB="0" anchor="ctr">
                    <a:lnL>
                      <a:noFill/>
                    </a:lnL>
                    <a:lnR>
                      <a:noFill/>
                    </a:lnR>
                    <a:lnT>
                      <a:noFill/>
                    </a:lnT>
                    <a:lnB>
                      <a:noFill/>
                    </a:lnB>
                    <a:solidFill>
                      <a:srgbClr val="D0CECE"/>
                    </a:solidFill>
                  </a:tcPr>
                </a:tc>
                <a:tc>
                  <a:txBody>
                    <a:bodyPr/>
                    <a:lstStyle/>
                    <a:p>
                      <a:pPr algn="ctr" fontAlgn="ctr"/>
                      <a:r>
                        <a:rPr lang="es-CO" sz="2000" b="1" i="0" u="none" strike="noStrike">
                          <a:solidFill>
                            <a:srgbClr val="000000"/>
                          </a:solidFill>
                          <a:effectLst/>
                          <a:latin typeface="Arial Narrow" panose="020B0606020202030204" pitchFamily="34" charset="0"/>
                        </a:rPr>
                        <a:t>99%</a:t>
                      </a:r>
                    </a:p>
                  </a:txBody>
                  <a:tcPr marL="0" marR="0" marT="0" marB="0" anchor="ctr">
                    <a:lnL>
                      <a:noFill/>
                    </a:lnL>
                    <a:lnR>
                      <a:noFill/>
                    </a:lnR>
                    <a:lnT>
                      <a:noFill/>
                    </a:lnT>
                    <a:lnB>
                      <a:noFill/>
                    </a:lnB>
                    <a:solidFill>
                      <a:srgbClr val="D0CECE"/>
                    </a:solidFill>
                  </a:tcPr>
                </a:tc>
                <a:tc>
                  <a:txBody>
                    <a:bodyPr/>
                    <a:lstStyle/>
                    <a:p>
                      <a:pPr algn="ctr" fontAlgn="ctr"/>
                      <a:r>
                        <a:rPr lang="es-CO" sz="1800" b="0" i="0" u="none" strike="noStrike">
                          <a:solidFill>
                            <a:srgbClr val="000000"/>
                          </a:solidFill>
                          <a:effectLst/>
                          <a:latin typeface="Arial Narrow" panose="020B0606020202030204" pitchFamily="34" charset="0"/>
                        </a:rPr>
                        <a:t>62 sociedades</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solidFill>
                      <a:srgbClr val="D0CECE"/>
                    </a:solidFill>
                  </a:tcPr>
                </a:tc>
                <a:extLst>
                  <a:ext uri="{0D108BD9-81ED-4DB2-BD59-A6C34878D82A}">
                    <a16:rowId xmlns:a16="http://schemas.microsoft.com/office/drawing/2014/main" val="330528051"/>
                  </a:ext>
                </a:extLst>
              </a:tr>
              <a:tr h="565089">
                <a:tc>
                  <a:txBody>
                    <a:bodyPr/>
                    <a:lstStyle/>
                    <a:p>
                      <a:pPr algn="ctr" fontAlgn="ctr"/>
                      <a:r>
                        <a:rPr lang="es-CO" sz="1600" b="1" i="0" u="none" strike="noStrike">
                          <a:solidFill>
                            <a:srgbClr val="000000"/>
                          </a:solidFill>
                          <a:effectLst/>
                          <a:latin typeface="Arial Narrow" panose="020B0606020202030204" pitchFamily="34" charset="0"/>
                        </a:rPr>
                        <a:t>Grupo B </a:t>
                      </a:r>
                      <a:br>
                        <a:rPr lang="es-CO" sz="1600" b="0" i="0" u="none" strike="noStrike">
                          <a:solidFill>
                            <a:srgbClr val="000000"/>
                          </a:solidFill>
                          <a:effectLst/>
                          <a:latin typeface="Arial Narrow" panose="020B0606020202030204" pitchFamily="34" charset="0"/>
                        </a:rPr>
                      </a:br>
                      <a:r>
                        <a:rPr lang="es-CO" sz="1600" b="0" i="0" u="none" strike="noStrike">
                          <a:solidFill>
                            <a:srgbClr val="000000"/>
                          </a:solidFill>
                          <a:effectLst/>
                          <a:latin typeface="Arial Narrow" panose="020B0606020202030204" pitchFamily="34" charset="0"/>
                        </a:rPr>
                        <a:t>entre 9.999 y 5.000 millones</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solidFill>
                      <a:srgbClr val="E2EFDA"/>
                    </a:solidFill>
                  </a:tcPr>
                </a:tc>
                <a:tc>
                  <a:txBody>
                    <a:bodyPr/>
                    <a:lstStyle/>
                    <a:p>
                      <a:pPr algn="ctr" fontAlgn="ctr"/>
                      <a:r>
                        <a:rPr lang="es-CO" sz="2400" b="0" i="0" u="none" strike="noStrike">
                          <a:solidFill>
                            <a:srgbClr val="000000"/>
                          </a:solidFill>
                          <a:effectLst/>
                          <a:latin typeface="Arial Narrow" panose="020B0606020202030204" pitchFamily="34" charset="0"/>
                        </a:rPr>
                        <a:t>4</a:t>
                      </a:r>
                    </a:p>
                  </a:txBody>
                  <a:tcPr marL="0" marR="0" marT="0" marB="0" anchor="ctr">
                    <a:lnL>
                      <a:noFill/>
                    </a:lnL>
                    <a:lnR>
                      <a:noFill/>
                    </a:lnR>
                    <a:lnT>
                      <a:noFill/>
                    </a:lnT>
                    <a:lnB>
                      <a:noFill/>
                    </a:lnB>
                    <a:solidFill>
                      <a:srgbClr val="E2EFDA"/>
                    </a:solidFill>
                  </a:tcPr>
                </a:tc>
                <a:tc>
                  <a:txBody>
                    <a:bodyPr/>
                    <a:lstStyle/>
                    <a:p>
                      <a:pPr algn="ctr" fontAlgn="ctr"/>
                      <a:r>
                        <a:rPr lang="es-CO" sz="2400" b="0" i="0" u="none" strike="noStrike">
                          <a:solidFill>
                            <a:srgbClr val="000000"/>
                          </a:solidFill>
                          <a:effectLst/>
                          <a:latin typeface="Arial Narrow" panose="020B0606020202030204" pitchFamily="34" charset="0"/>
                        </a:rPr>
                        <a:t>15%</a:t>
                      </a:r>
                    </a:p>
                  </a:txBody>
                  <a:tcPr marL="0" marR="0" marT="0" marB="0" anchor="ctr">
                    <a:lnL>
                      <a:noFill/>
                    </a:lnL>
                    <a:lnR>
                      <a:noFill/>
                    </a:lnR>
                    <a:lnT>
                      <a:noFill/>
                    </a:lnT>
                    <a:lnB>
                      <a:noFill/>
                    </a:lnB>
                    <a:solidFill>
                      <a:srgbClr val="E2EFDA"/>
                    </a:solidFill>
                  </a:tcPr>
                </a:tc>
                <a:tc>
                  <a:txBody>
                    <a:bodyPr/>
                    <a:lstStyle/>
                    <a:p>
                      <a:pPr algn="ctr" fontAlgn="ctr"/>
                      <a:r>
                        <a:rPr lang="es-CO" sz="1600" b="0" i="0" u="none" strike="noStrike" dirty="0">
                          <a:solidFill>
                            <a:srgbClr val="000000"/>
                          </a:solidFill>
                          <a:effectLst/>
                          <a:latin typeface="Arial Narrow" panose="020B0606020202030204" pitchFamily="34" charset="0"/>
                        </a:rPr>
                        <a:t>$25,842,943,627 </a:t>
                      </a:r>
                    </a:p>
                  </a:txBody>
                  <a:tcPr marL="0" marR="0" marT="0" marB="0" anchor="ctr">
                    <a:lnL>
                      <a:noFill/>
                    </a:lnL>
                    <a:lnR>
                      <a:noFill/>
                    </a:lnR>
                    <a:lnT>
                      <a:noFill/>
                    </a:lnT>
                    <a:lnB>
                      <a:noFill/>
                    </a:lnB>
                    <a:solidFill>
                      <a:srgbClr val="E2EFDA"/>
                    </a:solidFill>
                  </a:tcPr>
                </a:tc>
                <a:tc>
                  <a:txBody>
                    <a:bodyPr/>
                    <a:lstStyle/>
                    <a:p>
                      <a:pPr algn="ctr" fontAlgn="ctr"/>
                      <a:r>
                        <a:rPr lang="es-CO" sz="2000" b="1" i="0" u="none" strike="noStrike">
                          <a:solidFill>
                            <a:srgbClr val="000000"/>
                          </a:solidFill>
                          <a:effectLst/>
                          <a:latin typeface="Arial Narrow" panose="020B0606020202030204" pitchFamily="34" charset="0"/>
                        </a:rPr>
                        <a:t>1%</a:t>
                      </a:r>
                    </a:p>
                  </a:txBody>
                  <a:tcPr marL="0" marR="0" marT="0" marB="0" anchor="ctr">
                    <a:lnL>
                      <a:noFill/>
                    </a:lnL>
                    <a:lnR>
                      <a:noFill/>
                    </a:lnR>
                    <a:lnT>
                      <a:noFill/>
                    </a:lnT>
                    <a:lnB>
                      <a:noFill/>
                    </a:lnB>
                    <a:solidFill>
                      <a:srgbClr val="E2EFDA"/>
                    </a:solidFill>
                  </a:tcPr>
                </a:tc>
                <a:tc>
                  <a:txBody>
                    <a:bodyPr/>
                    <a:lstStyle/>
                    <a:p>
                      <a:pPr algn="ctr" fontAlgn="ctr"/>
                      <a:r>
                        <a:rPr lang="es-CO" sz="1800" b="0" i="0" u="none" strike="noStrike">
                          <a:solidFill>
                            <a:srgbClr val="000000"/>
                          </a:solidFill>
                          <a:effectLst/>
                          <a:latin typeface="Arial Narrow" panose="020B0606020202030204" pitchFamily="34" charset="0"/>
                        </a:rPr>
                        <a:t>4 sociedades</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solidFill>
                      <a:srgbClr val="E2EFDA"/>
                    </a:solidFill>
                  </a:tcPr>
                </a:tc>
                <a:extLst>
                  <a:ext uri="{0D108BD9-81ED-4DB2-BD59-A6C34878D82A}">
                    <a16:rowId xmlns:a16="http://schemas.microsoft.com/office/drawing/2014/main" val="1453254368"/>
                  </a:ext>
                </a:extLst>
              </a:tr>
              <a:tr h="565089">
                <a:tc>
                  <a:txBody>
                    <a:bodyPr/>
                    <a:lstStyle/>
                    <a:p>
                      <a:pPr algn="ctr" fontAlgn="ctr"/>
                      <a:r>
                        <a:rPr lang="es-CO" sz="1600" b="1" i="0" u="none" strike="noStrike">
                          <a:solidFill>
                            <a:srgbClr val="000000"/>
                          </a:solidFill>
                          <a:effectLst/>
                          <a:latin typeface="Arial Narrow" panose="020B0606020202030204" pitchFamily="34" charset="0"/>
                        </a:rPr>
                        <a:t>Grupo C</a:t>
                      </a:r>
                      <a:r>
                        <a:rPr lang="es-CO" sz="1600" b="0" i="0" u="none" strike="noStrike">
                          <a:solidFill>
                            <a:srgbClr val="000000"/>
                          </a:solidFill>
                          <a:effectLst/>
                          <a:latin typeface="Arial Narrow" panose="020B0606020202030204" pitchFamily="34" charset="0"/>
                        </a:rPr>
                        <a:t> </a:t>
                      </a:r>
                      <a:br>
                        <a:rPr lang="es-CO" sz="1600" b="0" i="0" u="none" strike="noStrike">
                          <a:solidFill>
                            <a:srgbClr val="000000"/>
                          </a:solidFill>
                          <a:effectLst/>
                          <a:latin typeface="Arial Narrow" panose="020B0606020202030204" pitchFamily="34" charset="0"/>
                        </a:rPr>
                      </a:br>
                      <a:r>
                        <a:rPr lang="es-CO" sz="1600" b="0" i="0" u="none" strike="noStrike">
                          <a:solidFill>
                            <a:srgbClr val="000000"/>
                          </a:solidFill>
                          <a:effectLst/>
                          <a:latin typeface="Arial Narrow" panose="020B0606020202030204" pitchFamily="34" charset="0"/>
                        </a:rPr>
                        <a:t>entre 4.999 y 2.000 millones</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solidFill>
                      <a:srgbClr val="BDD7EE"/>
                    </a:solidFill>
                  </a:tcPr>
                </a:tc>
                <a:tc>
                  <a:txBody>
                    <a:bodyPr/>
                    <a:lstStyle/>
                    <a:p>
                      <a:pPr algn="ctr" fontAlgn="ctr"/>
                      <a:r>
                        <a:rPr lang="es-CO" sz="2400" b="0" i="0" u="none" strike="noStrike">
                          <a:solidFill>
                            <a:srgbClr val="000000"/>
                          </a:solidFill>
                          <a:effectLst/>
                          <a:latin typeface="Arial Narrow" panose="020B0606020202030204" pitchFamily="34" charset="0"/>
                        </a:rPr>
                        <a:t>9</a:t>
                      </a:r>
                    </a:p>
                  </a:txBody>
                  <a:tcPr marL="0" marR="0" marT="0" marB="0" anchor="ctr">
                    <a:lnL>
                      <a:noFill/>
                    </a:lnL>
                    <a:lnR>
                      <a:noFill/>
                    </a:lnR>
                    <a:lnT>
                      <a:noFill/>
                    </a:lnT>
                    <a:lnB>
                      <a:noFill/>
                    </a:lnB>
                    <a:solidFill>
                      <a:srgbClr val="BDD7EE"/>
                    </a:solidFill>
                  </a:tcPr>
                </a:tc>
                <a:tc>
                  <a:txBody>
                    <a:bodyPr/>
                    <a:lstStyle/>
                    <a:p>
                      <a:pPr algn="ctr" fontAlgn="ctr"/>
                      <a:r>
                        <a:rPr lang="es-CO" sz="2400" b="0" i="0" u="none" strike="noStrike">
                          <a:solidFill>
                            <a:srgbClr val="000000"/>
                          </a:solidFill>
                          <a:effectLst/>
                          <a:latin typeface="Arial Narrow" panose="020B0606020202030204" pitchFamily="34" charset="0"/>
                        </a:rPr>
                        <a:t>33%</a:t>
                      </a:r>
                    </a:p>
                  </a:txBody>
                  <a:tcPr marL="0" marR="0" marT="0" marB="0" anchor="ctr">
                    <a:lnL>
                      <a:noFill/>
                    </a:lnL>
                    <a:lnR>
                      <a:noFill/>
                    </a:lnR>
                    <a:lnT>
                      <a:noFill/>
                    </a:lnT>
                    <a:lnB>
                      <a:noFill/>
                    </a:lnB>
                    <a:solidFill>
                      <a:srgbClr val="BDD7EE"/>
                    </a:solidFill>
                  </a:tcPr>
                </a:tc>
                <a:tc>
                  <a:txBody>
                    <a:bodyPr/>
                    <a:lstStyle/>
                    <a:p>
                      <a:pPr algn="ctr" fontAlgn="ctr"/>
                      <a:r>
                        <a:rPr lang="es-CO" sz="1600" b="0" i="0" u="none" strike="noStrike" dirty="0">
                          <a:solidFill>
                            <a:srgbClr val="000000"/>
                          </a:solidFill>
                          <a:effectLst/>
                          <a:latin typeface="Arial Narrow" panose="020B0606020202030204" pitchFamily="34" charset="0"/>
                        </a:rPr>
                        <a:t> $25,950,924,723 </a:t>
                      </a:r>
                    </a:p>
                  </a:txBody>
                  <a:tcPr marL="0" marR="0" marT="0" marB="0" anchor="ctr">
                    <a:lnL>
                      <a:noFill/>
                    </a:lnL>
                    <a:lnR>
                      <a:noFill/>
                    </a:lnR>
                    <a:lnT>
                      <a:noFill/>
                    </a:lnT>
                    <a:lnB>
                      <a:noFill/>
                    </a:lnB>
                    <a:solidFill>
                      <a:srgbClr val="BDD7EE"/>
                    </a:solidFill>
                  </a:tcPr>
                </a:tc>
                <a:tc>
                  <a:txBody>
                    <a:bodyPr/>
                    <a:lstStyle/>
                    <a:p>
                      <a:pPr algn="ctr" fontAlgn="ctr"/>
                      <a:r>
                        <a:rPr lang="es-CO" sz="2000" b="1" i="0" u="none" strike="noStrike" dirty="0">
                          <a:solidFill>
                            <a:srgbClr val="000000"/>
                          </a:solidFill>
                          <a:effectLst/>
                          <a:latin typeface="Arial Narrow" panose="020B0606020202030204" pitchFamily="34" charset="0"/>
                        </a:rPr>
                        <a:t>1%</a:t>
                      </a:r>
                    </a:p>
                  </a:txBody>
                  <a:tcPr marL="0" marR="0" marT="0" marB="0" anchor="ctr">
                    <a:lnL>
                      <a:noFill/>
                    </a:lnL>
                    <a:lnR>
                      <a:noFill/>
                    </a:lnR>
                    <a:lnT>
                      <a:noFill/>
                    </a:lnT>
                    <a:lnB>
                      <a:noFill/>
                    </a:lnB>
                    <a:solidFill>
                      <a:srgbClr val="BDD7EE"/>
                    </a:solidFill>
                  </a:tcPr>
                </a:tc>
                <a:tc>
                  <a:txBody>
                    <a:bodyPr/>
                    <a:lstStyle/>
                    <a:p>
                      <a:pPr algn="ctr" fontAlgn="ctr"/>
                      <a:r>
                        <a:rPr lang="es-CO" sz="1800" b="0" i="0" u="none" strike="noStrike">
                          <a:solidFill>
                            <a:srgbClr val="000000"/>
                          </a:solidFill>
                          <a:effectLst/>
                          <a:latin typeface="Arial Narrow" panose="020B0606020202030204" pitchFamily="34" charset="0"/>
                        </a:rPr>
                        <a:t>14 sociedades</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solidFill>
                      <a:srgbClr val="BDD7EE"/>
                    </a:solidFill>
                  </a:tcPr>
                </a:tc>
                <a:extLst>
                  <a:ext uri="{0D108BD9-81ED-4DB2-BD59-A6C34878D82A}">
                    <a16:rowId xmlns:a16="http://schemas.microsoft.com/office/drawing/2014/main" val="4109508864"/>
                  </a:ext>
                </a:extLst>
              </a:tr>
              <a:tr h="459136">
                <a:tc>
                  <a:txBody>
                    <a:bodyPr/>
                    <a:lstStyle/>
                    <a:p>
                      <a:pPr algn="ctr" fontAlgn="ctr"/>
                      <a:r>
                        <a:rPr lang="es-CO" sz="1200" b="1" i="0" u="none" strike="noStrike">
                          <a:solidFill>
                            <a:srgbClr val="000000"/>
                          </a:solidFill>
                          <a:effectLst/>
                          <a:latin typeface="Arial Narrow" panose="020B0606020202030204" pitchFamily="34" charset="0"/>
                        </a:rPr>
                        <a:t> </a:t>
                      </a:r>
                    </a:p>
                  </a:txBody>
                  <a:tcPr marL="0" marR="0"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ctr" fontAlgn="ctr"/>
                      <a:r>
                        <a:rPr lang="es-CO" sz="2000" b="1" i="0" u="none" strike="noStrike">
                          <a:solidFill>
                            <a:srgbClr val="000000"/>
                          </a:solidFill>
                          <a:effectLst/>
                          <a:latin typeface="Arial Narrow" panose="020B0606020202030204" pitchFamily="34" charset="0"/>
                        </a:rPr>
                        <a:t>27</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r>
                        <a:rPr lang="es-CO" sz="2000" b="0" i="0" u="none" strike="noStrike">
                          <a:solidFill>
                            <a:srgbClr val="000000"/>
                          </a:solidFill>
                          <a:effectLst/>
                          <a:latin typeface="Arial Narrow" panose="020B0606020202030204" pitchFamily="34" charset="0"/>
                        </a:rPr>
                        <a:t>18%</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r>
                        <a:rPr lang="es-CO" sz="1800" b="1" i="0" u="none" strike="noStrike" dirty="0">
                          <a:solidFill>
                            <a:srgbClr val="000000"/>
                          </a:solidFill>
                          <a:effectLst/>
                          <a:latin typeface="Arial Narrow" panose="020B0606020202030204" pitchFamily="34" charset="0"/>
                        </a:rPr>
                        <a:t> $3,503,553,009,929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r>
                        <a:rPr lang="es-CO" sz="2000" b="1" i="0" u="none" strike="noStrike" dirty="0">
                          <a:solidFill>
                            <a:srgbClr val="000000"/>
                          </a:solidFill>
                          <a:effectLst/>
                          <a:latin typeface="Arial Narrow" panose="020B0606020202030204" pitchFamily="34" charset="0"/>
                        </a:rPr>
                        <a:t>99%</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r>
                        <a:rPr lang="es-CO" sz="1600" b="1" i="0" u="none" strike="noStrike" dirty="0">
                          <a:solidFill>
                            <a:srgbClr val="000000"/>
                          </a:solidFill>
                          <a:effectLst/>
                          <a:latin typeface="Arial Narrow" panose="020B0606020202030204" pitchFamily="34" charset="0"/>
                        </a:rPr>
                        <a:t>83 sociedades</a:t>
                      </a:r>
                    </a:p>
                  </a:txBody>
                  <a:tcPr marL="0" marR="0"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67709047"/>
                  </a:ext>
                </a:extLst>
              </a:tr>
              <a:tr h="370840">
                <a:tc>
                  <a:txBody>
                    <a:bodyPr/>
                    <a:lstStyle/>
                    <a:p>
                      <a:pPr algn="l" fontAlgn="b"/>
                      <a:endParaRPr lang="es-CO" sz="1600" b="0" i="0" u="none" strike="noStrike">
                        <a:solidFill>
                          <a:srgbClr val="000000"/>
                        </a:solidFill>
                        <a:effectLst/>
                        <a:latin typeface="Arial Narrow" panose="020B0606020202030204" pitchFamily="34"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4">
                  <a:txBody>
                    <a:bodyPr/>
                    <a:lstStyle/>
                    <a:p>
                      <a:pPr algn="l" fontAlgn="ctr"/>
                      <a:r>
                        <a:rPr lang="es-CO" sz="1200" b="1" i="0" u="none" strike="noStrike" dirty="0">
                          <a:solidFill>
                            <a:srgbClr val="000000"/>
                          </a:solidFill>
                          <a:effectLst/>
                          <a:latin typeface="Arial Narrow" panose="020B0606020202030204" pitchFamily="34" charset="0"/>
                        </a:rPr>
                        <a:t>      *122 sociedades con ingresos menores a 2.000 millones</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s-CO"/>
                    </a:p>
                  </a:txBody>
                  <a:tcPr/>
                </a:tc>
                <a:tc hMerge="1">
                  <a:txBody>
                    <a:bodyPr/>
                    <a:lstStyle/>
                    <a:p>
                      <a:endParaRPr lang="es-CO"/>
                    </a:p>
                  </a:txBody>
                  <a:tcPr/>
                </a:tc>
                <a:tc hMerge="1">
                  <a:txBody>
                    <a:bodyPr/>
                    <a:lstStyle/>
                    <a:p>
                      <a:endParaRPr lang="es-CO"/>
                    </a:p>
                  </a:txBody>
                  <a:tcPr/>
                </a:tc>
                <a:tc>
                  <a:txBody>
                    <a:bodyPr/>
                    <a:lstStyle/>
                    <a:p>
                      <a:pPr algn="l" fontAlgn="b"/>
                      <a:endParaRPr lang="es-CO" sz="1600" b="0" i="0" u="none" strike="noStrike" dirty="0">
                        <a:solidFill>
                          <a:srgbClr val="000000"/>
                        </a:solidFill>
                        <a:effectLst/>
                        <a:latin typeface="Arial Narrow" panose="020B0606020202030204" pitchFamily="34"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581526613"/>
                  </a:ext>
                </a:extLst>
              </a:tr>
              <a:tr h="459136">
                <a:tc>
                  <a:txBody>
                    <a:bodyPr/>
                    <a:lstStyle/>
                    <a:p>
                      <a:pPr algn="ctr" fontAlgn="ctr"/>
                      <a:r>
                        <a:rPr lang="es-CO" sz="2000" b="1" i="0" u="none" strike="noStrike">
                          <a:solidFill>
                            <a:srgbClr val="000000"/>
                          </a:solidFill>
                          <a:effectLst/>
                          <a:latin typeface="Arial Narrow" panose="020B0606020202030204" pitchFamily="34" charset="0"/>
                        </a:rPr>
                        <a:t>Total</a:t>
                      </a:r>
                    </a:p>
                  </a:txBody>
                  <a:tcPr marL="0" marR="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s-CO" sz="2000" b="1" i="0" u="none" strike="noStrike" dirty="0">
                          <a:solidFill>
                            <a:srgbClr val="000000"/>
                          </a:solidFill>
                          <a:effectLst/>
                          <a:latin typeface="Arial Narrow" panose="020B0606020202030204" pitchFamily="34" charset="0"/>
                        </a:rPr>
                        <a:t>149</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fontAlgn="b"/>
                      <a:r>
                        <a:rPr lang="es-CO" sz="2000" b="1" i="0" u="none" strike="noStrike" dirty="0">
                          <a:solidFill>
                            <a:srgbClr val="000000"/>
                          </a:solidFill>
                          <a:effectLst/>
                          <a:latin typeface="Arial Narrow" panose="020B0606020202030204" pitchFamily="34" charset="0"/>
                        </a:rPr>
                        <a:t>$3,532,570,919,711</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s-CO"/>
                    </a:p>
                  </a:txBody>
                  <a:tcPr/>
                </a:tc>
                <a:tc>
                  <a:txBody>
                    <a:bodyPr/>
                    <a:lstStyle/>
                    <a:p>
                      <a:pPr algn="l" fontAlgn="b"/>
                      <a:r>
                        <a:rPr lang="es-CO" sz="1600" b="0" i="0" u="none" strike="noStrike">
                          <a:solidFill>
                            <a:srgbClr val="000000"/>
                          </a:solidFill>
                          <a:effectLst/>
                          <a:latin typeface="Arial Narrow" panose="020B0606020202030204" pitchFamily="34" charset="0"/>
                        </a:rPr>
                        <a:t> </a:t>
                      </a:r>
                    </a:p>
                  </a:txBody>
                  <a:tcPr marL="0" marR="0"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s-CO" sz="1600" b="0" i="0" u="none" strike="noStrike" dirty="0">
                        <a:solidFill>
                          <a:srgbClr val="000000"/>
                        </a:solidFill>
                        <a:effectLst/>
                        <a:latin typeface="Arial Narrow" panose="020B0606020202030204" pitchFamily="34" charset="0"/>
                      </a:endParaRPr>
                    </a:p>
                  </a:txBody>
                  <a:tcPr marL="0" marR="0" marT="0" marB="0" anchor="b">
                    <a:lnL w="1270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774890058"/>
                  </a:ext>
                </a:extLst>
              </a:tr>
            </a:tbl>
          </a:graphicData>
        </a:graphic>
      </p:graphicFrame>
      <p:pic>
        <p:nvPicPr>
          <p:cNvPr id="8" name="Imagen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7" name="Gráfico 6">
            <a:extLst>
              <a:ext uri="{FF2B5EF4-FFF2-40B4-BE49-F238E27FC236}">
                <a16:creationId xmlns:a16="http://schemas.microsoft.com/office/drawing/2014/main" id="{29FBB57E-FA1A-4EE9-AB82-08BA80F634C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080069" y="135197"/>
            <a:ext cx="4909569" cy="828619"/>
          </a:xfrm>
          <a:prstGeom prst="rect">
            <a:avLst/>
          </a:prstGeom>
        </p:spPr>
      </p:pic>
      <p:sp>
        <p:nvSpPr>
          <p:cNvPr id="31" name="Rectángulo 30">
            <a:extLst>
              <a:ext uri="{FF2B5EF4-FFF2-40B4-BE49-F238E27FC236}">
                <a16:creationId xmlns:a16="http://schemas.microsoft.com/office/drawing/2014/main" id="{4EB4F113-3714-40D9-89E8-B66E13682D5D}"/>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white"/>
              </a:solidFill>
              <a:effectLst/>
              <a:uLnTx/>
              <a:uFillTx/>
              <a:latin typeface="Arial Narrow" panose="020B0606020202030204" pitchFamily="34" charset="0"/>
              <a:ea typeface="+mn-ea"/>
              <a:cs typeface="+mn-cs"/>
            </a:endParaRPr>
          </a:p>
        </p:txBody>
      </p:sp>
      <p:sp>
        <p:nvSpPr>
          <p:cNvPr id="33" name="CuadroTexto 32">
            <a:extLst>
              <a:ext uri="{FF2B5EF4-FFF2-40B4-BE49-F238E27FC236}">
                <a16:creationId xmlns:a16="http://schemas.microsoft.com/office/drawing/2014/main" id="{3244506D-9F00-49D6-9912-B46B04C753A3}"/>
              </a:ext>
            </a:extLst>
          </p:cNvPr>
          <p:cNvSpPr txBox="1"/>
          <p:nvPr/>
        </p:nvSpPr>
        <p:spPr>
          <a:xfrm>
            <a:off x="1453283" y="893843"/>
            <a:ext cx="9143999" cy="95410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S" sz="2800" b="1" i="0" u="none" strike="noStrike" kern="1200" cap="none" spc="0" normalizeH="0" baseline="0" noProof="0" dirty="0">
                <a:ln>
                  <a:noFill/>
                </a:ln>
                <a:solidFill>
                  <a:srgbClr val="000090"/>
                </a:solidFill>
                <a:effectLst/>
                <a:uLnTx/>
                <a:uFillTx/>
                <a:latin typeface="Arial Narrow" panose="020B0606020202030204" pitchFamily="34" charset="0"/>
                <a:ea typeface="+mn-ea"/>
                <a:cs typeface="+mn-cs"/>
              </a:rPr>
              <a:t>Análisis Financiero</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S" sz="2800" b="1" i="0" u="none" strike="noStrike" kern="1200" cap="none" spc="0" normalizeH="0" baseline="0" noProof="0" dirty="0">
                <a:ln>
                  <a:noFill/>
                </a:ln>
                <a:solidFill>
                  <a:srgbClr val="000090"/>
                </a:solidFill>
                <a:effectLst/>
                <a:uLnTx/>
                <a:uFillTx/>
                <a:latin typeface="Arial Narrow" panose="020B0606020202030204" pitchFamily="34" charset="0"/>
                <a:ea typeface="+mn-ea"/>
                <a:cs typeface="+mn-cs"/>
              </a:rPr>
              <a:t>Ingresos operacionales</a:t>
            </a:r>
          </a:p>
        </p:txBody>
      </p:sp>
      <p:sp>
        <p:nvSpPr>
          <p:cNvPr id="20" name="CuadroTexto 19">
            <a:extLst>
              <a:ext uri="{FF2B5EF4-FFF2-40B4-BE49-F238E27FC236}">
                <a16:creationId xmlns:a16="http://schemas.microsoft.com/office/drawing/2014/main" id="{FA565D64-4EC5-4DF0-A7F1-09FDCDF48BA8}"/>
              </a:ext>
            </a:extLst>
          </p:cNvPr>
          <p:cNvSpPr txBox="1"/>
          <p:nvPr/>
        </p:nvSpPr>
        <p:spPr>
          <a:xfrm>
            <a:off x="283948" y="6072301"/>
            <a:ext cx="4621930" cy="338554"/>
          </a:xfrm>
          <a:prstGeom prst="rect">
            <a:avLst/>
          </a:prstGeom>
          <a:noFill/>
          <a:ln>
            <a:no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16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Información financiera reportada con corte a diciembre 2020 </a:t>
            </a:r>
            <a:endParaRPr kumimoji="0" lang="es-CO" sz="16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endParaRPr>
          </a:p>
        </p:txBody>
      </p:sp>
      <p:sp>
        <p:nvSpPr>
          <p:cNvPr id="19" name="Rectángulo 18">
            <a:extLst>
              <a:ext uri="{FF2B5EF4-FFF2-40B4-BE49-F238E27FC236}">
                <a16:creationId xmlns:a16="http://schemas.microsoft.com/office/drawing/2014/main" id="{37A42462-F037-412B-8F7E-3ABE8835BE0B}"/>
              </a:ext>
            </a:extLst>
          </p:cNvPr>
          <p:cNvSpPr/>
          <p:nvPr/>
        </p:nvSpPr>
        <p:spPr>
          <a:xfrm>
            <a:off x="9532305" y="1010203"/>
            <a:ext cx="2540360" cy="2247480"/>
          </a:xfrm>
          <a:prstGeom prst="rect">
            <a:avLst/>
          </a:prstGeom>
          <a:solidFill>
            <a:schemeClr val="bg1"/>
          </a:solidFill>
          <a:ln w="38100">
            <a:solidFill>
              <a:srgbClr val="D0CECE"/>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CO" sz="900" b="1" i="0" u="none" strike="noStrike" kern="1200" cap="none" spc="0" normalizeH="0" baseline="0" noProof="0" dirty="0">
                <a:ln>
                  <a:noFill/>
                </a:ln>
                <a:solidFill>
                  <a:sysClr val="windowText" lastClr="000000"/>
                </a:solidFill>
                <a:effectLst/>
                <a:uLnTx/>
                <a:uFillTx/>
                <a:latin typeface="Arial Narrow" panose="020B0606020202030204" pitchFamily="34" charset="0"/>
                <a:ea typeface="+mn-ea"/>
                <a:cs typeface="+mn-cs"/>
              </a:rPr>
              <a:t>Grupo A:</a:t>
            </a:r>
          </a:p>
          <a:p>
            <a:pPr marL="180975" marR="0" lvl="0" indent="-161925" algn="l" defTabSz="457200" rtl="0" eaLnBrk="1" fontAlgn="auto" latinLnBrk="0" hangingPunct="1">
              <a:lnSpc>
                <a:spcPct val="100000"/>
              </a:lnSpc>
              <a:spcBef>
                <a:spcPts val="0"/>
              </a:spcBef>
              <a:spcAft>
                <a:spcPts val="0"/>
              </a:spcAft>
              <a:buClrTx/>
              <a:buSzTx/>
              <a:buFont typeface="+mj-lt"/>
              <a:buAutoNum type="arabicPeriod"/>
              <a:tabLst/>
              <a:defRPr/>
            </a:pPr>
            <a:r>
              <a:rPr kumimoji="0" lang="es-CO" sz="900" b="0" i="0" u="none" strike="noStrike" kern="1200" cap="none" spc="0" normalizeH="0" baseline="0" noProof="0" dirty="0">
                <a:ln>
                  <a:noFill/>
                </a:ln>
                <a:solidFill>
                  <a:sysClr val="windowText" lastClr="000000"/>
                </a:solidFill>
                <a:effectLst/>
                <a:uLnTx/>
                <a:uFillTx/>
                <a:latin typeface="Arial Narrow" panose="020B0606020202030204" pitchFamily="34" charset="0"/>
                <a:ea typeface="+mn-ea"/>
                <a:cs typeface="+mn-cs"/>
              </a:rPr>
              <a:t>GRUPO LA REBAJA</a:t>
            </a:r>
          </a:p>
          <a:p>
            <a:pPr marL="180975" marR="0" lvl="0" indent="-161925" algn="l" defTabSz="457200" rtl="0" eaLnBrk="1" fontAlgn="auto" latinLnBrk="0" hangingPunct="1">
              <a:lnSpc>
                <a:spcPct val="100000"/>
              </a:lnSpc>
              <a:spcBef>
                <a:spcPts val="0"/>
              </a:spcBef>
              <a:spcAft>
                <a:spcPts val="0"/>
              </a:spcAft>
              <a:buClrTx/>
              <a:buSzTx/>
              <a:buFont typeface="+mj-lt"/>
              <a:buAutoNum type="arabicPeriod"/>
              <a:tabLst/>
              <a:defRPr/>
            </a:pPr>
            <a:r>
              <a:rPr kumimoji="0" lang="es-CO" sz="900" b="0" i="0" u="none" strike="noStrike" kern="1200" cap="none" spc="0" normalizeH="0" baseline="0" noProof="0" dirty="0">
                <a:ln>
                  <a:noFill/>
                </a:ln>
                <a:solidFill>
                  <a:sysClr val="windowText" lastClr="000000"/>
                </a:solidFill>
                <a:effectLst/>
                <a:uLnTx/>
                <a:uFillTx/>
                <a:latin typeface="Arial Narrow" panose="020B0606020202030204" pitchFamily="34" charset="0"/>
                <a:ea typeface="+mn-ea"/>
                <a:cs typeface="+mn-cs"/>
              </a:rPr>
              <a:t>CI MEPRECOL SA</a:t>
            </a:r>
          </a:p>
          <a:p>
            <a:pPr marL="180975" marR="0" lvl="0" indent="-161925" algn="l" defTabSz="457200" rtl="0" eaLnBrk="1" fontAlgn="auto" latinLnBrk="0" hangingPunct="1">
              <a:lnSpc>
                <a:spcPct val="100000"/>
              </a:lnSpc>
              <a:spcBef>
                <a:spcPts val="0"/>
              </a:spcBef>
              <a:spcAft>
                <a:spcPts val="0"/>
              </a:spcAft>
              <a:buClrTx/>
              <a:buSzTx/>
              <a:buFont typeface="+mj-lt"/>
              <a:buAutoNum type="arabicPeriod"/>
              <a:tabLst/>
              <a:defRPr/>
            </a:pPr>
            <a:r>
              <a:rPr kumimoji="0" lang="es-CO" sz="900" b="0" i="0" u="none" strike="noStrike" kern="1200" cap="none" spc="0" normalizeH="0" baseline="0" noProof="0" dirty="0">
                <a:ln>
                  <a:noFill/>
                </a:ln>
                <a:solidFill>
                  <a:sysClr val="windowText" lastClr="000000"/>
                </a:solidFill>
                <a:effectLst/>
                <a:uLnTx/>
                <a:uFillTx/>
                <a:latin typeface="Arial Narrow" panose="020B0606020202030204" pitchFamily="34" charset="0"/>
                <a:ea typeface="+mn-ea"/>
                <a:cs typeface="+mn-cs"/>
              </a:rPr>
              <a:t>TRIPLE A</a:t>
            </a:r>
          </a:p>
          <a:p>
            <a:pPr marL="180975" marR="0" lvl="0" indent="-161925" algn="l" defTabSz="457200" rtl="0" eaLnBrk="1" fontAlgn="auto" latinLnBrk="0" hangingPunct="1">
              <a:lnSpc>
                <a:spcPct val="100000"/>
              </a:lnSpc>
              <a:spcBef>
                <a:spcPts val="0"/>
              </a:spcBef>
              <a:spcAft>
                <a:spcPts val="0"/>
              </a:spcAft>
              <a:buClrTx/>
              <a:buSzTx/>
              <a:buFont typeface="+mj-lt"/>
              <a:buAutoNum type="arabicPeriod"/>
              <a:tabLst/>
              <a:defRPr/>
            </a:pPr>
            <a:r>
              <a:rPr kumimoji="0" lang="es-CO" sz="900" b="0" i="0" u="none" strike="noStrike" kern="1200" cap="none" spc="0" normalizeH="0" baseline="0" noProof="0" dirty="0">
                <a:ln>
                  <a:noFill/>
                </a:ln>
                <a:solidFill>
                  <a:sysClr val="windowText" lastClr="000000"/>
                </a:solidFill>
                <a:effectLst/>
                <a:uLnTx/>
                <a:uFillTx/>
                <a:latin typeface="Arial Narrow" panose="020B0606020202030204" pitchFamily="34" charset="0"/>
                <a:ea typeface="+mn-ea"/>
                <a:cs typeface="+mn-cs"/>
              </a:rPr>
              <a:t>CONSUMAX DE URABA SAS</a:t>
            </a:r>
          </a:p>
          <a:p>
            <a:pPr marL="180975" marR="0" lvl="0" indent="-161925" algn="l" defTabSz="457200" rtl="0" eaLnBrk="1" fontAlgn="auto" latinLnBrk="0" hangingPunct="1">
              <a:lnSpc>
                <a:spcPct val="100000"/>
              </a:lnSpc>
              <a:spcBef>
                <a:spcPts val="0"/>
              </a:spcBef>
              <a:spcAft>
                <a:spcPts val="0"/>
              </a:spcAft>
              <a:buClrTx/>
              <a:buSzTx/>
              <a:buFont typeface="+mj-lt"/>
              <a:buAutoNum type="arabicPeriod"/>
              <a:tabLst/>
              <a:defRPr/>
            </a:pPr>
            <a:r>
              <a:rPr kumimoji="0" lang="es-CO" sz="900" b="0" i="0" u="none" strike="noStrike" kern="1200" cap="none" spc="0" normalizeH="0" baseline="0" noProof="0" dirty="0">
                <a:ln>
                  <a:noFill/>
                </a:ln>
                <a:solidFill>
                  <a:sysClr val="windowText" lastClr="000000"/>
                </a:solidFill>
                <a:effectLst/>
                <a:uLnTx/>
                <a:uFillTx/>
                <a:latin typeface="Arial Narrow" panose="020B0606020202030204" pitchFamily="34" charset="0"/>
                <a:ea typeface="+mn-ea"/>
                <a:cs typeface="+mn-cs"/>
              </a:rPr>
              <a:t>C.I. RECYCLABLES SAS</a:t>
            </a:r>
          </a:p>
          <a:p>
            <a:pPr marL="180975" marR="0" lvl="0" indent="-161925" algn="l" defTabSz="457200" rtl="0" eaLnBrk="1" fontAlgn="auto" latinLnBrk="0" hangingPunct="1">
              <a:lnSpc>
                <a:spcPct val="100000"/>
              </a:lnSpc>
              <a:spcBef>
                <a:spcPts val="0"/>
              </a:spcBef>
              <a:spcAft>
                <a:spcPts val="0"/>
              </a:spcAft>
              <a:buClrTx/>
              <a:buSzTx/>
              <a:buFont typeface="+mj-lt"/>
              <a:buAutoNum type="arabicPeriod"/>
              <a:tabLst/>
              <a:defRPr/>
            </a:pPr>
            <a:r>
              <a:rPr kumimoji="0" lang="es-CO" sz="900" b="0" i="0" u="none" strike="noStrike" kern="1200" cap="none" spc="0" normalizeH="0" baseline="0" noProof="0" dirty="0">
                <a:ln>
                  <a:noFill/>
                </a:ln>
                <a:solidFill>
                  <a:sysClr val="windowText" lastClr="000000"/>
                </a:solidFill>
                <a:effectLst/>
                <a:uLnTx/>
                <a:uFillTx/>
                <a:latin typeface="Arial Narrow" panose="020B0606020202030204" pitchFamily="34" charset="0"/>
                <a:ea typeface="+mn-ea"/>
                <a:cs typeface="+mn-cs"/>
              </a:rPr>
              <a:t>PROCESO GUTIERREZ</a:t>
            </a:r>
          </a:p>
          <a:p>
            <a:pPr marL="180975" marR="0" lvl="0" indent="-161925" algn="l" defTabSz="457200" rtl="0" eaLnBrk="1" fontAlgn="auto" latinLnBrk="0" hangingPunct="1">
              <a:lnSpc>
                <a:spcPct val="100000"/>
              </a:lnSpc>
              <a:spcBef>
                <a:spcPts val="0"/>
              </a:spcBef>
              <a:spcAft>
                <a:spcPts val="0"/>
              </a:spcAft>
              <a:buClrTx/>
              <a:buSzTx/>
              <a:buFont typeface="+mj-lt"/>
              <a:buAutoNum type="arabicPeriod"/>
              <a:tabLst/>
              <a:defRPr/>
            </a:pPr>
            <a:r>
              <a:rPr kumimoji="0" lang="es-CO" sz="900" b="0" i="0" u="none" strike="noStrike" kern="1200" cap="none" spc="0" normalizeH="0" baseline="0" noProof="0" dirty="0">
                <a:ln>
                  <a:noFill/>
                </a:ln>
                <a:solidFill>
                  <a:sysClr val="windowText" lastClr="000000"/>
                </a:solidFill>
                <a:effectLst/>
                <a:uLnTx/>
                <a:uFillTx/>
                <a:latin typeface="Arial Narrow" panose="020B0606020202030204" pitchFamily="34" charset="0"/>
                <a:ea typeface="+mn-ea"/>
                <a:cs typeface="+mn-cs"/>
              </a:rPr>
              <a:t>CARNES Y DERIVADOS DE OCCIDENTE S.A.</a:t>
            </a:r>
          </a:p>
          <a:p>
            <a:pPr marL="180975" marR="0" lvl="0" indent="-161925" algn="l" defTabSz="457200" rtl="0" eaLnBrk="1" fontAlgn="auto" latinLnBrk="0" hangingPunct="1">
              <a:lnSpc>
                <a:spcPct val="100000"/>
              </a:lnSpc>
              <a:spcBef>
                <a:spcPts val="0"/>
              </a:spcBef>
              <a:spcAft>
                <a:spcPts val="0"/>
              </a:spcAft>
              <a:buClrTx/>
              <a:buSzTx/>
              <a:buFont typeface="+mj-lt"/>
              <a:buAutoNum type="arabicPeriod"/>
              <a:tabLst/>
              <a:defRPr/>
            </a:pPr>
            <a:r>
              <a:rPr kumimoji="0" lang="es-CO" sz="900" b="0" i="0" u="none" strike="noStrike" kern="1200" cap="none" spc="0" normalizeH="0" baseline="0" noProof="0" dirty="0">
                <a:ln>
                  <a:noFill/>
                </a:ln>
                <a:solidFill>
                  <a:sysClr val="windowText" lastClr="000000"/>
                </a:solidFill>
                <a:effectLst/>
                <a:uLnTx/>
                <a:uFillTx/>
                <a:latin typeface="Arial Narrow" panose="020B0606020202030204" pitchFamily="34" charset="0"/>
                <a:ea typeface="+mn-ea"/>
                <a:cs typeface="+mn-cs"/>
              </a:rPr>
              <a:t>GRUPO GRAJALES</a:t>
            </a:r>
          </a:p>
          <a:p>
            <a:pPr marL="180975" marR="0" lvl="0" indent="-161925" algn="l" defTabSz="457200" rtl="0" eaLnBrk="1" fontAlgn="auto" latinLnBrk="0" hangingPunct="1">
              <a:lnSpc>
                <a:spcPct val="100000"/>
              </a:lnSpc>
              <a:spcBef>
                <a:spcPts val="0"/>
              </a:spcBef>
              <a:spcAft>
                <a:spcPts val="0"/>
              </a:spcAft>
              <a:buClrTx/>
              <a:buSzTx/>
              <a:buFont typeface="+mj-lt"/>
              <a:buAutoNum type="arabicPeriod"/>
              <a:tabLst/>
              <a:defRPr/>
            </a:pPr>
            <a:r>
              <a:rPr kumimoji="0" lang="es-CO" sz="900" b="0" i="0" u="none" strike="noStrike" kern="1200" cap="none" spc="0" normalizeH="0" baseline="0" noProof="0" dirty="0">
                <a:ln>
                  <a:noFill/>
                </a:ln>
                <a:solidFill>
                  <a:sysClr val="windowText" lastClr="000000"/>
                </a:solidFill>
                <a:effectLst/>
                <a:uLnTx/>
                <a:uFillTx/>
                <a:latin typeface="Arial Narrow" panose="020B0606020202030204" pitchFamily="34" charset="0"/>
                <a:ea typeface="+mn-ea"/>
                <a:cs typeface="+mn-cs"/>
              </a:rPr>
              <a:t>GRUPO CONCYPA</a:t>
            </a:r>
          </a:p>
          <a:p>
            <a:pPr marL="180975" marR="0" lvl="0" indent="-161925" algn="l" defTabSz="457200" rtl="0" eaLnBrk="1" fontAlgn="auto" latinLnBrk="0" hangingPunct="1">
              <a:lnSpc>
                <a:spcPct val="100000"/>
              </a:lnSpc>
              <a:spcBef>
                <a:spcPts val="0"/>
              </a:spcBef>
              <a:spcAft>
                <a:spcPts val="0"/>
              </a:spcAft>
              <a:buClrTx/>
              <a:buSzTx/>
              <a:buFont typeface="+mj-lt"/>
              <a:buAutoNum type="arabicPeriod"/>
              <a:tabLst/>
              <a:defRPr/>
            </a:pPr>
            <a:r>
              <a:rPr kumimoji="0" lang="es-CO" sz="900" b="0" i="0" u="none" strike="noStrike" kern="1200" cap="none" spc="0" normalizeH="0" baseline="0" noProof="0" dirty="0">
                <a:ln>
                  <a:noFill/>
                </a:ln>
                <a:solidFill>
                  <a:sysClr val="windowText" lastClr="000000"/>
                </a:solidFill>
                <a:effectLst/>
                <a:uLnTx/>
                <a:uFillTx/>
                <a:latin typeface="Arial Narrow" panose="020B0606020202030204" pitchFamily="34" charset="0"/>
                <a:ea typeface="+mn-ea"/>
                <a:cs typeface="+mn-cs"/>
              </a:rPr>
              <a:t>PROCESO GANADERO "ÑEÑE"</a:t>
            </a:r>
          </a:p>
          <a:p>
            <a:pPr marL="180975" marR="0" lvl="0" indent="-161925" algn="l" defTabSz="457200" rtl="0" eaLnBrk="1" fontAlgn="auto" latinLnBrk="0" hangingPunct="1">
              <a:lnSpc>
                <a:spcPct val="100000"/>
              </a:lnSpc>
              <a:spcBef>
                <a:spcPts val="0"/>
              </a:spcBef>
              <a:spcAft>
                <a:spcPts val="0"/>
              </a:spcAft>
              <a:buClrTx/>
              <a:buSzTx/>
              <a:buFont typeface="+mj-lt"/>
              <a:buAutoNum type="arabicPeriod"/>
              <a:tabLst/>
              <a:defRPr/>
            </a:pPr>
            <a:r>
              <a:rPr kumimoji="0" lang="es-CO" sz="900" b="0" i="0" u="none" strike="noStrike" kern="1200" cap="none" spc="0" normalizeH="0" baseline="0" noProof="0" dirty="0">
                <a:ln>
                  <a:noFill/>
                </a:ln>
                <a:solidFill>
                  <a:sysClr val="windowText" lastClr="000000"/>
                </a:solidFill>
                <a:effectLst/>
                <a:uLnTx/>
                <a:uFillTx/>
                <a:latin typeface="Arial Narrow" panose="020B0606020202030204" pitchFamily="34" charset="0"/>
                <a:ea typeface="+mn-ea"/>
                <a:cs typeface="+mn-cs"/>
              </a:rPr>
              <a:t>GRUPO ESTACIONES DE SERVICIO</a:t>
            </a:r>
          </a:p>
          <a:p>
            <a:pPr marL="180975" marR="0" lvl="0" indent="-161925" algn="l" defTabSz="457200" rtl="0" eaLnBrk="1" fontAlgn="auto" latinLnBrk="0" hangingPunct="1">
              <a:lnSpc>
                <a:spcPct val="100000"/>
              </a:lnSpc>
              <a:spcBef>
                <a:spcPts val="0"/>
              </a:spcBef>
              <a:spcAft>
                <a:spcPts val="0"/>
              </a:spcAft>
              <a:buClrTx/>
              <a:buSzTx/>
              <a:buFont typeface="+mj-lt"/>
              <a:buAutoNum type="arabicPeriod"/>
              <a:tabLst/>
              <a:defRPr/>
            </a:pPr>
            <a:r>
              <a:rPr kumimoji="0" lang="es-CO" sz="900" b="0" i="0" u="none" strike="noStrike" kern="1200" cap="none" spc="0" normalizeH="0" baseline="0" noProof="0" dirty="0">
                <a:ln>
                  <a:noFill/>
                </a:ln>
                <a:solidFill>
                  <a:sysClr val="windowText" lastClr="000000"/>
                </a:solidFill>
                <a:effectLst/>
                <a:uLnTx/>
                <a:uFillTx/>
                <a:latin typeface="Arial Narrow" panose="020B0606020202030204" pitchFamily="34" charset="0"/>
                <a:ea typeface="+mn-ea"/>
                <a:cs typeface="+mn-cs"/>
              </a:rPr>
              <a:t>PROCESO BELLANITA</a:t>
            </a:r>
          </a:p>
          <a:p>
            <a:pPr marL="180975" marR="0" lvl="0" indent="-161925" algn="l" defTabSz="457200" rtl="0" eaLnBrk="1" fontAlgn="auto" latinLnBrk="0" hangingPunct="1">
              <a:lnSpc>
                <a:spcPct val="100000"/>
              </a:lnSpc>
              <a:spcBef>
                <a:spcPts val="0"/>
              </a:spcBef>
              <a:spcAft>
                <a:spcPts val="0"/>
              </a:spcAft>
              <a:buClrTx/>
              <a:buSzTx/>
              <a:buFont typeface="+mj-lt"/>
              <a:buAutoNum type="arabicPeriod"/>
              <a:tabLst/>
              <a:defRPr/>
            </a:pPr>
            <a:r>
              <a:rPr kumimoji="0" lang="es-CO" sz="900" b="0" i="0" u="none" strike="noStrike" kern="1200" cap="none" spc="0" normalizeH="0" baseline="0" noProof="0" dirty="0">
                <a:ln>
                  <a:noFill/>
                </a:ln>
                <a:solidFill>
                  <a:sysClr val="windowText" lastClr="000000"/>
                </a:solidFill>
                <a:effectLst/>
                <a:uLnTx/>
                <a:uFillTx/>
                <a:latin typeface="Arial Narrow" panose="020B0606020202030204" pitchFamily="34" charset="0"/>
                <a:ea typeface="+mn-ea"/>
                <a:cs typeface="+mn-cs"/>
              </a:rPr>
              <a:t>CECEP</a:t>
            </a:r>
          </a:p>
          <a:p>
            <a:pPr marL="180975" marR="0" lvl="0" indent="-161925" algn="l" defTabSz="457200" rtl="0" eaLnBrk="1" fontAlgn="auto" latinLnBrk="0" hangingPunct="1">
              <a:lnSpc>
                <a:spcPct val="100000"/>
              </a:lnSpc>
              <a:spcBef>
                <a:spcPts val="0"/>
              </a:spcBef>
              <a:spcAft>
                <a:spcPts val="0"/>
              </a:spcAft>
              <a:buClrTx/>
              <a:buSzTx/>
              <a:buFont typeface="+mj-lt"/>
              <a:buAutoNum type="arabicPeriod"/>
              <a:tabLst/>
              <a:defRPr/>
            </a:pPr>
            <a:r>
              <a:rPr kumimoji="0" lang="es-CO" sz="900" b="0" i="0" u="none" strike="noStrike" kern="1200" cap="none" spc="0" normalizeH="0" baseline="0" noProof="0" dirty="0">
                <a:ln>
                  <a:noFill/>
                </a:ln>
                <a:solidFill>
                  <a:sysClr val="windowText" lastClr="000000"/>
                </a:solidFill>
                <a:effectLst/>
                <a:uLnTx/>
                <a:uFillTx/>
                <a:latin typeface="Arial Narrow" panose="020B0606020202030204" pitchFamily="34" charset="0"/>
                <a:ea typeface="+mn-ea"/>
                <a:cs typeface="+mn-cs"/>
              </a:rPr>
              <a:t>INVERSIONES LOPEZ CADAVID</a:t>
            </a:r>
          </a:p>
        </p:txBody>
      </p:sp>
      <p:sp>
        <p:nvSpPr>
          <p:cNvPr id="24" name="Rectángulo 23">
            <a:extLst>
              <a:ext uri="{FF2B5EF4-FFF2-40B4-BE49-F238E27FC236}">
                <a16:creationId xmlns:a16="http://schemas.microsoft.com/office/drawing/2014/main" id="{ACEF9080-DC09-4BE8-844B-C62715756E8E}"/>
              </a:ext>
            </a:extLst>
          </p:cNvPr>
          <p:cNvSpPr/>
          <p:nvPr/>
        </p:nvSpPr>
        <p:spPr>
          <a:xfrm>
            <a:off x="9533299" y="3353580"/>
            <a:ext cx="2526663" cy="1377170"/>
          </a:xfrm>
          <a:prstGeom prst="rect">
            <a:avLst/>
          </a:prstGeom>
          <a:solidFill>
            <a:schemeClr val="bg1"/>
          </a:solidFill>
          <a:ln w="38100">
            <a:solidFill>
              <a:srgbClr val="E2EFDA"/>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CO" sz="900" b="1" i="0" u="none" strike="noStrike" kern="1200" cap="none" spc="0" normalizeH="0" baseline="0" noProof="0" dirty="0">
                <a:ln>
                  <a:noFill/>
                </a:ln>
                <a:solidFill>
                  <a:sysClr val="windowText" lastClr="000000"/>
                </a:solidFill>
                <a:effectLst/>
                <a:uLnTx/>
                <a:uFillTx/>
                <a:latin typeface="Arial Narrow" panose="020B0606020202030204" pitchFamily="34" charset="0"/>
                <a:ea typeface="+mn-ea"/>
                <a:cs typeface="+mn-cs"/>
              </a:rPr>
              <a:t>Grupo B:</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s-CO" sz="900" b="1" i="0" u="none" strike="noStrike" kern="1200" cap="none" spc="0" normalizeH="0" baseline="0" noProof="0" dirty="0">
              <a:ln>
                <a:noFill/>
              </a:ln>
              <a:solidFill>
                <a:sysClr val="windowText" lastClr="000000"/>
              </a:solidFill>
              <a:effectLst/>
              <a:uLnTx/>
              <a:uFillTx/>
              <a:latin typeface="Arial Narrow" panose="020B0606020202030204" pitchFamily="34" charset="0"/>
              <a:ea typeface="+mn-ea"/>
              <a:cs typeface="+mn-cs"/>
            </a:endParaRPr>
          </a:p>
          <a:p>
            <a:pPr marL="180975" marR="0" lvl="0" indent="-161925" algn="l" defTabSz="457200" rtl="0" eaLnBrk="1" fontAlgn="auto" latinLnBrk="0" hangingPunct="1">
              <a:lnSpc>
                <a:spcPct val="100000"/>
              </a:lnSpc>
              <a:spcBef>
                <a:spcPts val="0"/>
              </a:spcBef>
              <a:spcAft>
                <a:spcPts val="0"/>
              </a:spcAft>
              <a:buClrTx/>
              <a:buSzTx/>
              <a:buFont typeface="+mj-lt"/>
              <a:buAutoNum type="arabicPeriod"/>
              <a:tabLst/>
              <a:defRPr/>
            </a:pPr>
            <a:r>
              <a:rPr kumimoji="0" lang="es-CO" sz="900" b="0" i="0" u="none" strike="noStrike" kern="1200" cap="none" spc="0" normalizeH="0" baseline="0" noProof="0" dirty="0">
                <a:ln>
                  <a:noFill/>
                </a:ln>
                <a:solidFill>
                  <a:sysClr val="windowText" lastClr="000000"/>
                </a:solidFill>
                <a:effectLst/>
                <a:uLnTx/>
                <a:uFillTx/>
                <a:latin typeface="Arial Narrow" panose="020B0606020202030204" pitchFamily="34" charset="0"/>
                <a:ea typeface="+mn-ea"/>
                <a:cs typeface="+mn-cs"/>
              </a:rPr>
              <a:t>VASELINAS INDUSTRIALES DE COLOMBIA SA</a:t>
            </a:r>
          </a:p>
          <a:p>
            <a:pPr marL="180975" marR="0" lvl="0" indent="-161925" algn="l" defTabSz="457200" rtl="0" eaLnBrk="1" fontAlgn="auto" latinLnBrk="0" hangingPunct="1">
              <a:lnSpc>
                <a:spcPct val="100000"/>
              </a:lnSpc>
              <a:spcBef>
                <a:spcPts val="0"/>
              </a:spcBef>
              <a:spcAft>
                <a:spcPts val="0"/>
              </a:spcAft>
              <a:buClrTx/>
              <a:buSzTx/>
              <a:buFont typeface="+mj-lt"/>
              <a:buAutoNum type="arabicPeriod"/>
              <a:tabLst/>
              <a:defRPr/>
            </a:pPr>
            <a:r>
              <a:rPr kumimoji="0" lang="es-CO" sz="900" b="0" i="0" u="none" strike="noStrike" kern="1200" cap="none" spc="0" normalizeH="0" baseline="0" noProof="0" dirty="0">
                <a:ln>
                  <a:noFill/>
                </a:ln>
                <a:solidFill>
                  <a:sysClr val="windowText" lastClr="000000"/>
                </a:solidFill>
                <a:effectLst/>
                <a:uLnTx/>
                <a:uFillTx/>
                <a:latin typeface="Arial Narrow" panose="020B0606020202030204" pitchFamily="34" charset="0"/>
                <a:ea typeface="+mn-ea"/>
                <a:cs typeface="+mn-cs"/>
              </a:rPr>
              <a:t>PSTC PRODUCTOS Y SELLANTES TECNICOS DE COLOMBIA S.A.</a:t>
            </a:r>
          </a:p>
          <a:p>
            <a:pPr marL="180975" marR="0" lvl="0" indent="-161925" algn="l" defTabSz="457200" rtl="0" eaLnBrk="1" fontAlgn="auto" latinLnBrk="0" hangingPunct="1">
              <a:lnSpc>
                <a:spcPct val="100000"/>
              </a:lnSpc>
              <a:spcBef>
                <a:spcPts val="0"/>
              </a:spcBef>
              <a:spcAft>
                <a:spcPts val="0"/>
              </a:spcAft>
              <a:buClrTx/>
              <a:buSzTx/>
              <a:buFont typeface="+mj-lt"/>
              <a:buAutoNum type="arabicPeriod"/>
              <a:tabLst/>
              <a:defRPr/>
            </a:pPr>
            <a:r>
              <a:rPr kumimoji="0" lang="es-CO" sz="900" b="0" i="0" u="none" strike="noStrike" kern="1200" cap="none" spc="0" normalizeH="0" baseline="0" noProof="0" dirty="0">
                <a:ln>
                  <a:noFill/>
                </a:ln>
                <a:solidFill>
                  <a:sysClr val="windowText" lastClr="000000"/>
                </a:solidFill>
                <a:effectLst/>
                <a:uLnTx/>
                <a:uFillTx/>
                <a:latin typeface="Arial Narrow" panose="020B0606020202030204" pitchFamily="34" charset="0"/>
                <a:ea typeface="+mn-ea"/>
                <a:cs typeface="+mn-cs"/>
              </a:rPr>
              <a:t>SOCIEDAD AERONAUTICA DE SANTANDER SA</a:t>
            </a:r>
          </a:p>
          <a:p>
            <a:pPr marL="180975" marR="0" lvl="0" indent="-161925" algn="l" defTabSz="457200" rtl="0" eaLnBrk="1" fontAlgn="auto" latinLnBrk="0" hangingPunct="1">
              <a:lnSpc>
                <a:spcPct val="100000"/>
              </a:lnSpc>
              <a:spcBef>
                <a:spcPts val="0"/>
              </a:spcBef>
              <a:spcAft>
                <a:spcPts val="0"/>
              </a:spcAft>
              <a:buClrTx/>
              <a:buSzTx/>
              <a:buFont typeface="+mj-lt"/>
              <a:buAutoNum type="arabicPeriod"/>
              <a:tabLst/>
              <a:defRPr/>
            </a:pPr>
            <a:r>
              <a:rPr kumimoji="0" lang="es-CO" sz="900" b="0" i="0" u="none" strike="noStrike" kern="1200" cap="none" spc="0" normalizeH="0" baseline="0" noProof="0" dirty="0">
                <a:ln>
                  <a:noFill/>
                </a:ln>
                <a:solidFill>
                  <a:sysClr val="windowText" lastClr="000000"/>
                </a:solidFill>
                <a:effectLst/>
                <a:uLnTx/>
                <a:uFillTx/>
                <a:latin typeface="Arial Narrow" panose="020B0606020202030204" pitchFamily="34" charset="0"/>
                <a:ea typeface="+mn-ea"/>
                <a:cs typeface="+mn-cs"/>
              </a:rPr>
              <a:t>DEPOSITO BRISAS DEL CAGUAN</a:t>
            </a:r>
          </a:p>
        </p:txBody>
      </p:sp>
      <p:sp>
        <p:nvSpPr>
          <p:cNvPr id="25" name="Rectángulo 24">
            <a:extLst>
              <a:ext uri="{FF2B5EF4-FFF2-40B4-BE49-F238E27FC236}">
                <a16:creationId xmlns:a16="http://schemas.microsoft.com/office/drawing/2014/main" id="{052EF11F-EC58-45CE-A4FD-BA1283C0A4A5}"/>
              </a:ext>
            </a:extLst>
          </p:cNvPr>
          <p:cNvSpPr/>
          <p:nvPr/>
        </p:nvSpPr>
        <p:spPr>
          <a:xfrm>
            <a:off x="9533300" y="4826647"/>
            <a:ext cx="2526663" cy="1667466"/>
          </a:xfrm>
          <a:prstGeom prst="rect">
            <a:avLst/>
          </a:prstGeom>
          <a:solidFill>
            <a:schemeClr val="bg1"/>
          </a:solidFill>
          <a:ln w="38100">
            <a:solidFill>
              <a:srgbClr val="BDD7EE"/>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CO" sz="900" b="1" i="0" u="none" strike="noStrike" kern="1200" cap="none" spc="0" normalizeH="0" baseline="0" noProof="0" dirty="0">
                <a:ln>
                  <a:noFill/>
                </a:ln>
                <a:solidFill>
                  <a:sysClr val="windowText" lastClr="000000"/>
                </a:solidFill>
                <a:effectLst/>
                <a:uLnTx/>
                <a:uFillTx/>
                <a:latin typeface="Arial Narrow" panose="020B0606020202030204" pitchFamily="34" charset="0"/>
                <a:ea typeface="+mn-ea"/>
                <a:cs typeface="+mn-cs"/>
              </a:rPr>
              <a:t>Grupo C:</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s-CO" sz="900" b="1" i="0" u="none" strike="noStrike" kern="1200" cap="none" spc="0" normalizeH="0" baseline="0" noProof="0" dirty="0">
              <a:ln>
                <a:noFill/>
              </a:ln>
              <a:solidFill>
                <a:sysClr val="windowText" lastClr="000000"/>
              </a:solidFill>
              <a:effectLst/>
              <a:uLnTx/>
              <a:uFillTx/>
              <a:latin typeface="Arial Narrow" panose="020B0606020202030204" pitchFamily="34" charset="0"/>
              <a:ea typeface="+mn-ea"/>
              <a:cs typeface="+mn-cs"/>
            </a:endParaRPr>
          </a:p>
          <a:p>
            <a:pPr marL="180975" marR="0" lvl="0" indent="-161925" algn="l" defTabSz="457200" rtl="0" eaLnBrk="1" fontAlgn="auto" latinLnBrk="0" hangingPunct="1">
              <a:lnSpc>
                <a:spcPct val="100000"/>
              </a:lnSpc>
              <a:spcBef>
                <a:spcPts val="0"/>
              </a:spcBef>
              <a:spcAft>
                <a:spcPts val="0"/>
              </a:spcAft>
              <a:buClrTx/>
              <a:buSzTx/>
              <a:buFont typeface="+mj-lt"/>
              <a:buAutoNum type="arabicPeriod"/>
              <a:tabLst/>
              <a:defRPr/>
            </a:pPr>
            <a:r>
              <a:rPr kumimoji="0" lang="es-CO" sz="900" b="0" i="0" u="none" strike="noStrike" kern="1200" cap="none" spc="0" normalizeH="0" baseline="0" noProof="0" dirty="0">
                <a:ln>
                  <a:noFill/>
                </a:ln>
                <a:solidFill>
                  <a:sysClr val="windowText" lastClr="000000"/>
                </a:solidFill>
                <a:effectLst/>
                <a:uLnTx/>
                <a:uFillTx/>
                <a:latin typeface="Arial Narrow" panose="020B0606020202030204" pitchFamily="34" charset="0"/>
                <a:ea typeface="+mn-ea"/>
                <a:cs typeface="+mn-cs"/>
              </a:rPr>
              <a:t>INVERAUTOS SAS</a:t>
            </a:r>
          </a:p>
          <a:p>
            <a:pPr marL="180975" marR="0" lvl="0" indent="-161925" algn="l" defTabSz="457200" rtl="0" eaLnBrk="1" fontAlgn="auto" latinLnBrk="0" hangingPunct="1">
              <a:lnSpc>
                <a:spcPct val="100000"/>
              </a:lnSpc>
              <a:spcBef>
                <a:spcPts val="0"/>
              </a:spcBef>
              <a:spcAft>
                <a:spcPts val="0"/>
              </a:spcAft>
              <a:buClrTx/>
              <a:buSzTx/>
              <a:buFont typeface="+mj-lt"/>
              <a:buAutoNum type="arabicPeriod"/>
              <a:tabLst/>
              <a:defRPr/>
            </a:pPr>
            <a:r>
              <a:rPr kumimoji="0" lang="es-CO" sz="900" b="0" i="0" u="none" strike="noStrike" kern="1200" cap="none" spc="0" normalizeH="0" baseline="0" noProof="0" dirty="0">
                <a:ln>
                  <a:noFill/>
                </a:ln>
                <a:solidFill>
                  <a:sysClr val="windowText" lastClr="000000"/>
                </a:solidFill>
                <a:effectLst/>
                <a:uLnTx/>
                <a:uFillTx/>
                <a:latin typeface="Arial Narrow" panose="020B0606020202030204" pitchFamily="34" charset="0"/>
                <a:ea typeface="+mn-ea"/>
                <a:cs typeface="+mn-cs"/>
              </a:rPr>
              <a:t>INVERSIONES RODRIGUEZ FUENTES LTDA</a:t>
            </a:r>
          </a:p>
          <a:p>
            <a:pPr marL="180975" marR="0" lvl="0" indent="-161925" algn="l" defTabSz="457200" rtl="0" eaLnBrk="1" fontAlgn="auto" latinLnBrk="0" hangingPunct="1">
              <a:lnSpc>
                <a:spcPct val="100000"/>
              </a:lnSpc>
              <a:spcBef>
                <a:spcPts val="0"/>
              </a:spcBef>
              <a:spcAft>
                <a:spcPts val="0"/>
              </a:spcAft>
              <a:buClrTx/>
              <a:buSzTx/>
              <a:buFont typeface="+mj-lt"/>
              <a:buAutoNum type="arabicPeriod"/>
              <a:tabLst/>
              <a:defRPr/>
            </a:pPr>
            <a:r>
              <a:rPr kumimoji="0" lang="es-CO" sz="900" b="0" i="0" u="none" strike="noStrike" kern="1200" cap="none" spc="0" normalizeH="0" baseline="0" noProof="0" dirty="0">
                <a:ln>
                  <a:noFill/>
                </a:ln>
                <a:solidFill>
                  <a:sysClr val="windowText" lastClr="000000"/>
                </a:solidFill>
                <a:effectLst/>
                <a:uLnTx/>
                <a:uFillTx/>
                <a:latin typeface="Arial Narrow" panose="020B0606020202030204" pitchFamily="34" charset="0"/>
                <a:ea typeface="+mn-ea"/>
                <a:cs typeface="+mn-cs"/>
              </a:rPr>
              <a:t>COMERCIALIZADORA DE BELLEZA SAS</a:t>
            </a:r>
          </a:p>
          <a:p>
            <a:pPr marL="180975" marR="0" lvl="0" indent="-161925" algn="l" defTabSz="457200" rtl="0" eaLnBrk="1" fontAlgn="auto" latinLnBrk="0" hangingPunct="1">
              <a:lnSpc>
                <a:spcPct val="100000"/>
              </a:lnSpc>
              <a:spcBef>
                <a:spcPts val="0"/>
              </a:spcBef>
              <a:spcAft>
                <a:spcPts val="0"/>
              </a:spcAft>
              <a:buClrTx/>
              <a:buSzTx/>
              <a:buFont typeface="+mj-lt"/>
              <a:buAutoNum type="arabicPeriod"/>
              <a:tabLst/>
              <a:defRPr/>
            </a:pPr>
            <a:r>
              <a:rPr kumimoji="0" lang="es-CO" sz="900" b="0" i="0" u="none" strike="noStrike" kern="1200" cap="none" spc="0" normalizeH="0" baseline="0" noProof="0" dirty="0">
                <a:ln>
                  <a:noFill/>
                </a:ln>
                <a:solidFill>
                  <a:sysClr val="windowText" lastClr="000000"/>
                </a:solidFill>
                <a:effectLst/>
                <a:uLnTx/>
                <a:uFillTx/>
                <a:latin typeface="Arial Narrow" panose="020B0606020202030204" pitchFamily="34" charset="0"/>
                <a:ea typeface="+mn-ea"/>
                <a:cs typeface="+mn-cs"/>
              </a:rPr>
              <a:t>SERVITURISMO SAS</a:t>
            </a:r>
          </a:p>
          <a:p>
            <a:pPr marL="180975" marR="0" lvl="0" indent="-161925" algn="l" defTabSz="457200" rtl="0" eaLnBrk="1" fontAlgn="auto" latinLnBrk="0" hangingPunct="1">
              <a:lnSpc>
                <a:spcPct val="100000"/>
              </a:lnSpc>
              <a:spcBef>
                <a:spcPts val="0"/>
              </a:spcBef>
              <a:spcAft>
                <a:spcPts val="0"/>
              </a:spcAft>
              <a:buClrTx/>
              <a:buSzTx/>
              <a:buFont typeface="+mj-lt"/>
              <a:buAutoNum type="arabicPeriod"/>
              <a:tabLst/>
              <a:defRPr/>
            </a:pPr>
            <a:r>
              <a:rPr kumimoji="0" lang="es-CO" sz="900" b="0" i="0" u="none" strike="noStrike" kern="1200" cap="none" spc="0" normalizeH="0" baseline="0" noProof="0" dirty="0">
                <a:ln>
                  <a:noFill/>
                </a:ln>
                <a:solidFill>
                  <a:sysClr val="windowText" lastClr="000000"/>
                </a:solidFill>
                <a:effectLst/>
                <a:uLnTx/>
                <a:uFillTx/>
                <a:latin typeface="Arial Narrow" panose="020B0606020202030204" pitchFamily="34" charset="0"/>
                <a:ea typeface="+mn-ea"/>
                <a:cs typeface="+mn-cs"/>
              </a:rPr>
              <a:t>GRUPO FARMACOOP</a:t>
            </a:r>
          </a:p>
          <a:p>
            <a:pPr marL="180975" marR="0" lvl="0" indent="-161925" algn="l" defTabSz="457200" rtl="0" eaLnBrk="1" fontAlgn="auto" latinLnBrk="0" hangingPunct="1">
              <a:lnSpc>
                <a:spcPct val="100000"/>
              </a:lnSpc>
              <a:spcBef>
                <a:spcPts val="0"/>
              </a:spcBef>
              <a:spcAft>
                <a:spcPts val="0"/>
              </a:spcAft>
              <a:buClrTx/>
              <a:buSzTx/>
              <a:buFont typeface="+mj-lt"/>
              <a:buAutoNum type="arabicPeriod"/>
              <a:tabLst/>
              <a:defRPr/>
            </a:pPr>
            <a:r>
              <a:rPr kumimoji="0" lang="es-CO" sz="900" b="0" i="0" u="none" strike="noStrike" kern="1200" cap="none" spc="0" normalizeH="0" baseline="0" noProof="0" dirty="0">
                <a:ln>
                  <a:noFill/>
                </a:ln>
                <a:solidFill>
                  <a:sysClr val="windowText" lastClr="000000"/>
                </a:solidFill>
                <a:effectLst/>
                <a:uLnTx/>
                <a:uFillTx/>
                <a:latin typeface="Arial Narrow" panose="020B0606020202030204" pitchFamily="34" charset="0"/>
                <a:ea typeface="+mn-ea"/>
                <a:cs typeface="+mn-cs"/>
              </a:rPr>
              <a:t>G.H.T AMBAR SA</a:t>
            </a:r>
          </a:p>
          <a:p>
            <a:pPr marL="180975" marR="0" lvl="0" indent="-161925" algn="l" defTabSz="457200" rtl="0" eaLnBrk="1" fontAlgn="auto" latinLnBrk="0" hangingPunct="1">
              <a:lnSpc>
                <a:spcPct val="100000"/>
              </a:lnSpc>
              <a:spcBef>
                <a:spcPts val="0"/>
              </a:spcBef>
              <a:spcAft>
                <a:spcPts val="0"/>
              </a:spcAft>
              <a:buClrTx/>
              <a:buSzTx/>
              <a:buFont typeface="+mj-lt"/>
              <a:buAutoNum type="arabicPeriod"/>
              <a:tabLst/>
              <a:defRPr/>
            </a:pPr>
            <a:r>
              <a:rPr kumimoji="0" lang="es-CO" sz="900" b="0" i="0" u="none" strike="noStrike" kern="1200" cap="none" spc="0" normalizeH="0" baseline="0" noProof="0" dirty="0">
                <a:ln>
                  <a:noFill/>
                </a:ln>
                <a:solidFill>
                  <a:sysClr val="windowText" lastClr="000000"/>
                </a:solidFill>
                <a:effectLst/>
                <a:uLnTx/>
                <a:uFillTx/>
                <a:latin typeface="Arial Narrow" panose="020B0606020202030204" pitchFamily="34" charset="0"/>
                <a:ea typeface="+mn-ea"/>
                <a:cs typeface="+mn-cs"/>
              </a:rPr>
              <a:t>TV IDEAS SAS</a:t>
            </a:r>
          </a:p>
          <a:p>
            <a:pPr marL="180975" marR="0" lvl="0" indent="-161925" algn="l" defTabSz="457200" rtl="0" eaLnBrk="1" fontAlgn="auto" latinLnBrk="0" hangingPunct="1">
              <a:lnSpc>
                <a:spcPct val="100000"/>
              </a:lnSpc>
              <a:spcBef>
                <a:spcPts val="0"/>
              </a:spcBef>
              <a:spcAft>
                <a:spcPts val="0"/>
              </a:spcAft>
              <a:buClrTx/>
              <a:buSzTx/>
              <a:buFont typeface="+mj-lt"/>
              <a:buAutoNum type="arabicPeriod"/>
              <a:tabLst/>
              <a:defRPr/>
            </a:pPr>
            <a:r>
              <a:rPr kumimoji="0" lang="es-CO" sz="900" b="0" i="0" u="none" strike="noStrike" kern="1200" cap="none" spc="0" normalizeH="0" baseline="0" noProof="0" dirty="0">
                <a:ln>
                  <a:noFill/>
                </a:ln>
                <a:solidFill>
                  <a:sysClr val="windowText" lastClr="000000"/>
                </a:solidFill>
                <a:effectLst/>
                <a:uLnTx/>
                <a:uFillTx/>
                <a:latin typeface="Arial Narrow" panose="020B0606020202030204" pitchFamily="34" charset="0"/>
                <a:ea typeface="+mn-ea"/>
                <a:cs typeface="+mn-cs"/>
              </a:rPr>
              <a:t>PROMINERAL SA</a:t>
            </a:r>
          </a:p>
          <a:p>
            <a:pPr marL="180975" marR="0" lvl="0" indent="-161925" algn="l" defTabSz="457200" rtl="0" eaLnBrk="1" fontAlgn="auto" latinLnBrk="0" hangingPunct="1">
              <a:lnSpc>
                <a:spcPct val="100000"/>
              </a:lnSpc>
              <a:spcBef>
                <a:spcPts val="0"/>
              </a:spcBef>
              <a:spcAft>
                <a:spcPts val="0"/>
              </a:spcAft>
              <a:buClrTx/>
              <a:buSzTx/>
              <a:buFont typeface="+mj-lt"/>
              <a:buAutoNum type="arabicPeriod"/>
              <a:tabLst/>
              <a:defRPr/>
            </a:pPr>
            <a:r>
              <a:rPr kumimoji="0" lang="es-CO" sz="900" b="0" i="0" u="none" strike="noStrike" kern="1200" cap="none" spc="0" normalizeH="0" baseline="0" noProof="0" dirty="0">
                <a:ln>
                  <a:noFill/>
                </a:ln>
                <a:solidFill>
                  <a:sysClr val="windowText" lastClr="000000"/>
                </a:solidFill>
                <a:effectLst/>
                <a:uLnTx/>
                <a:uFillTx/>
                <a:latin typeface="Arial Narrow" panose="020B0606020202030204" pitchFamily="34" charset="0"/>
                <a:ea typeface="+mn-ea"/>
                <a:cs typeface="+mn-cs"/>
              </a:rPr>
              <a:t>CONTI CONSTRUCCION &amp; INGENIERIA SAS</a:t>
            </a:r>
          </a:p>
        </p:txBody>
      </p:sp>
      <p:sp>
        <p:nvSpPr>
          <p:cNvPr id="22" name="CuadroTexto 21">
            <a:extLst>
              <a:ext uri="{FF2B5EF4-FFF2-40B4-BE49-F238E27FC236}">
                <a16:creationId xmlns:a16="http://schemas.microsoft.com/office/drawing/2014/main" id="{111191EC-1AF5-4395-8B5A-5C47AB3EE7E6}"/>
              </a:ext>
            </a:extLst>
          </p:cNvPr>
          <p:cNvSpPr txBox="1"/>
          <p:nvPr/>
        </p:nvSpPr>
        <p:spPr>
          <a:xfrm>
            <a:off x="8448674" y="6520419"/>
            <a:ext cx="3365500" cy="307777"/>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s-ES" sz="1400" b="0" i="0" u="none" strike="noStrike" kern="1200" cap="none" spc="0" normalizeH="0" baseline="0" noProof="0" dirty="0">
                <a:ln>
                  <a:noFill/>
                </a:ln>
                <a:solidFill>
                  <a:srgbClr val="A9A8A9"/>
                </a:solidFill>
                <a:effectLst/>
                <a:uLnTx/>
                <a:uFillTx/>
                <a:latin typeface="Arial Narrow" panose="020B0606020202030204" pitchFamily="34" charset="0"/>
                <a:ea typeface="+mn-ea"/>
                <a:cs typeface="Lato Regular"/>
              </a:rPr>
              <a:t>Vicepresidencia de Sociedades</a:t>
            </a:r>
          </a:p>
        </p:txBody>
      </p:sp>
    </p:spTree>
    <p:extLst>
      <p:ext uri="{BB962C8B-B14F-4D97-AF65-F5344CB8AC3E}">
        <p14:creationId xmlns:p14="http://schemas.microsoft.com/office/powerpoint/2010/main" val="348568826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7" name="Gráfico 6">
            <a:extLst>
              <a:ext uri="{FF2B5EF4-FFF2-40B4-BE49-F238E27FC236}">
                <a16:creationId xmlns:a16="http://schemas.microsoft.com/office/drawing/2014/main" id="{29FBB57E-FA1A-4EE9-AB82-08BA80F634C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080069" y="135197"/>
            <a:ext cx="4909569" cy="828619"/>
          </a:xfrm>
          <a:prstGeom prst="rect">
            <a:avLst/>
          </a:prstGeom>
        </p:spPr>
      </p:pic>
      <p:sp>
        <p:nvSpPr>
          <p:cNvPr id="6" name="CuadroTexto 5">
            <a:extLst>
              <a:ext uri="{FF2B5EF4-FFF2-40B4-BE49-F238E27FC236}">
                <a16:creationId xmlns:a16="http://schemas.microsoft.com/office/drawing/2014/main" id="{0B2861D6-3EF1-43CF-BBAD-70E41D57772E}"/>
              </a:ext>
            </a:extLst>
          </p:cNvPr>
          <p:cNvSpPr txBox="1"/>
          <p:nvPr/>
        </p:nvSpPr>
        <p:spPr>
          <a:xfrm>
            <a:off x="4657042" y="4905360"/>
            <a:ext cx="6822195" cy="1200329"/>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CO" sz="2800" b="1"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MANUAL DE GOBIERNO CORPORATIVO</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s-CO" sz="1600" b="1"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CO" sz="28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Formulación de estrategias para su aplicación</a:t>
            </a:r>
          </a:p>
        </p:txBody>
      </p:sp>
      <p:sp>
        <p:nvSpPr>
          <p:cNvPr id="31" name="Rectángulo 30">
            <a:extLst>
              <a:ext uri="{FF2B5EF4-FFF2-40B4-BE49-F238E27FC236}">
                <a16:creationId xmlns:a16="http://schemas.microsoft.com/office/drawing/2014/main" id="{4EB4F113-3714-40D9-89E8-B66E13682D5D}"/>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white"/>
              </a:solidFill>
              <a:effectLst/>
              <a:uLnTx/>
              <a:uFillTx/>
              <a:latin typeface="Arial Narrow" panose="020B0606020202030204" pitchFamily="34" charset="0"/>
              <a:ea typeface="+mn-ea"/>
              <a:cs typeface="+mn-cs"/>
            </a:endParaRPr>
          </a:p>
        </p:txBody>
      </p:sp>
      <p:sp>
        <p:nvSpPr>
          <p:cNvPr id="32" name="CuadroTexto 31">
            <a:extLst>
              <a:ext uri="{FF2B5EF4-FFF2-40B4-BE49-F238E27FC236}">
                <a16:creationId xmlns:a16="http://schemas.microsoft.com/office/drawing/2014/main" id="{49B9486A-E9E2-40F6-9BFD-67A44CC2A14F}"/>
              </a:ext>
            </a:extLst>
          </p:cNvPr>
          <p:cNvSpPr txBox="1"/>
          <p:nvPr/>
        </p:nvSpPr>
        <p:spPr>
          <a:xfrm>
            <a:off x="8448674" y="6520419"/>
            <a:ext cx="3365500" cy="307777"/>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s-ES" sz="1400" b="0" i="0" u="none" strike="noStrike" kern="1200" cap="none" spc="0" normalizeH="0" baseline="0" noProof="0" dirty="0">
                <a:ln>
                  <a:noFill/>
                </a:ln>
                <a:solidFill>
                  <a:srgbClr val="A9A8A9"/>
                </a:solidFill>
                <a:effectLst/>
                <a:uLnTx/>
                <a:uFillTx/>
                <a:latin typeface="Arial Narrow" panose="020B0606020202030204" pitchFamily="34" charset="0"/>
                <a:ea typeface="+mn-ea"/>
                <a:cs typeface="Lato Regular"/>
              </a:rPr>
              <a:t>Gerencia de </a:t>
            </a:r>
            <a:r>
              <a:rPr kumimoji="0" lang="es-ES" sz="1400" b="0" i="0" u="none" strike="noStrike" kern="1200" cap="none" spc="0" normalizeH="0" baseline="0" noProof="0">
                <a:ln>
                  <a:noFill/>
                </a:ln>
                <a:solidFill>
                  <a:srgbClr val="A9A8A9"/>
                </a:solidFill>
                <a:effectLst/>
                <a:uLnTx/>
                <a:uFillTx/>
                <a:latin typeface="Arial Narrow" panose="020B0606020202030204" pitchFamily="34" charset="0"/>
                <a:ea typeface="+mn-ea"/>
                <a:cs typeface="Lato Regular"/>
              </a:rPr>
              <a:t>Sociedades Activas</a:t>
            </a:r>
            <a:endParaRPr kumimoji="0" lang="es-ES" sz="1400" b="0" i="0" u="none" strike="noStrike" kern="1200" cap="none" spc="0" normalizeH="0" baseline="0" noProof="0" dirty="0">
              <a:ln>
                <a:noFill/>
              </a:ln>
              <a:solidFill>
                <a:srgbClr val="A9A8A9"/>
              </a:solidFill>
              <a:effectLst/>
              <a:uLnTx/>
              <a:uFillTx/>
              <a:latin typeface="Arial Narrow" panose="020B0606020202030204" pitchFamily="34" charset="0"/>
              <a:ea typeface="+mn-ea"/>
              <a:cs typeface="Lato Regular"/>
            </a:endParaRPr>
          </a:p>
        </p:txBody>
      </p:sp>
      <p:sp>
        <p:nvSpPr>
          <p:cNvPr id="33" name="CuadroTexto 32">
            <a:extLst>
              <a:ext uri="{FF2B5EF4-FFF2-40B4-BE49-F238E27FC236}">
                <a16:creationId xmlns:a16="http://schemas.microsoft.com/office/drawing/2014/main" id="{3244506D-9F00-49D6-9912-B46B04C753A3}"/>
              </a:ext>
            </a:extLst>
          </p:cNvPr>
          <p:cNvSpPr txBox="1"/>
          <p:nvPr/>
        </p:nvSpPr>
        <p:spPr>
          <a:xfrm>
            <a:off x="1453283" y="1221021"/>
            <a:ext cx="9143999" cy="52322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S" sz="2800" b="1" i="0" u="none" strike="noStrike" kern="1200" cap="none" spc="0" normalizeH="0" baseline="0" noProof="0" dirty="0">
                <a:ln>
                  <a:noFill/>
                </a:ln>
                <a:solidFill>
                  <a:srgbClr val="000090"/>
                </a:solidFill>
                <a:effectLst/>
                <a:uLnTx/>
                <a:uFillTx/>
                <a:latin typeface="Arial Narrow" panose="020B0606020202030204" pitchFamily="34" charset="0"/>
                <a:ea typeface="+mn-ea"/>
                <a:cs typeface="+mn-cs"/>
              </a:rPr>
              <a:t>Gobierno Corporativo</a:t>
            </a:r>
          </a:p>
        </p:txBody>
      </p:sp>
      <p:graphicFrame>
        <p:nvGraphicFramePr>
          <p:cNvPr id="2" name="Diagrama 1">
            <a:extLst>
              <a:ext uri="{FF2B5EF4-FFF2-40B4-BE49-F238E27FC236}">
                <a16:creationId xmlns:a16="http://schemas.microsoft.com/office/drawing/2014/main" id="{D2BFA5EA-A2AD-45A9-A8CC-89B4CCD8A39C}"/>
              </a:ext>
            </a:extLst>
          </p:cNvPr>
          <p:cNvGraphicFramePr/>
          <p:nvPr/>
        </p:nvGraphicFramePr>
        <p:xfrm>
          <a:off x="3265430" y="1840824"/>
          <a:ext cx="8724208" cy="3272936"/>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9" name="CuadroTexto 8">
            <a:extLst>
              <a:ext uri="{FF2B5EF4-FFF2-40B4-BE49-F238E27FC236}">
                <a16:creationId xmlns:a16="http://schemas.microsoft.com/office/drawing/2014/main" id="{DC0F96FF-7A33-438B-8119-F1CEA0D74669}"/>
              </a:ext>
            </a:extLst>
          </p:cNvPr>
          <p:cNvSpPr txBox="1"/>
          <p:nvPr/>
        </p:nvSpPr>
        <p:spPr>
          <a:xfrm>
            <a:off x="164891" y="2966023"/>
            <a:ext cx="3567659" cy="892552"/>
          </a:xfrm>
          <a:prstGeom prst="rect">
            <a:avLst/>
          </a:prstGeom>
          <a:noFill/>
        </p:spPr>
        <p:txBody>
          <a:bodyPr wrap="square" rtlCol="0">
            <a:spAutoFit/>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kumimoji="0" lang="es-CO" sz="2600" b="1"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La firma </a:t>
            </a:r>
            <a:r>
              <a:rPr kumimoji="0" lang="es-CO" sz="2600" b="1" i="0" u="none" strike="noStrike" kern="1200" cap="none" spc="0" normalizeH="0" baseline="0" noProof="0" dirty="0" err="1">
                <a:ln>
                  <a:noFill/>
                </a:ln>
                <a:solidFill>
                  <a:prstClr val="black"/>
                </a:solidFill>
                <a:effectLst/>
                <a:uLnTx/>
                <a:uFillTx/>
                <a:latin typeface="Arial Narrow" panose="020B0606020202030204" pitchFamily="34" charset="0"/>
                <a:ea typeface="+mn-ea"/>
                <a:cs typeface="+mn-cs"/>
              </a:rPr>
              <a:t>Posse</a:t>
            </a:r>
            <a:r>
              <a:rPr kumimoji="0" lang="es-CO" sz="2600" b="1"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 Herrera Ruiz realizó el análisis de:</a:t>
            </a:r>
          </a:p>
        </p:txBody>
      </p:sp>
      <p:sp>
        <p:nvSpPr>
          <p:cNvPr id="10" name="CuadroTexto 9">
            <a:extLst>
              <a:ext uri="{FF2B5EF4-FFF2-40B4-BE49-F238E27FC236}">
                <a16:creationId xmlns:a16="http://schemas.microsoft.com/office/drawing/2014/main" id="{656C3F0E-5E45-4433-8E2F-9631C7CF67CD}"/>
              </a:ext>
            </a:extLst>
          </p:cNvPr>
          <p:cNvSpPr txBox="1"/>
          <p:nvPr/>
        </p:nvSpPr>
        <p:spPr>
          <a:xfrm>
            <a:off x="3565933" y="5563558"/>
            <a:ext cx="1796495" cy="52322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CO" sz="2800" b="1"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Estado:</a:t>
            </a:r>
            <a:endParaRPr kumimoji="0" lang="es-CO" sz="28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endParaRPr>
          </a:p>
        </p:txBody>
      </p:sp>
    </p:spTree>
    <p:extLst>
      <p:ext uri="{BB962C8B-B14F-4D97-AF65-F5344CB8AC3E}">
        <p14:creationId xmlns:p14="http://schemas.microsoft.com/office/powerpoint/2010/main" val="408866965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7" name="Gráfico 6">
            <a:extLst>
              <a:ext uri="{FF2B5EF4-FFF2-40B4-BE49-F238E27FC236}">
                <a16:creationId xmlns:a16="http://schemas.microsoft.com/office/drawing/2014/main" id="{29FBB57E-FA1A-4EE9-AB82-08BA80F634C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080069" y="135197"/>
            <a:ext cx="4909569" cy="828619"/>
          </a:xfrm>
          <a:prstGeom prst="rect">
            <a:avLst/>
          </a:prstGeom>
        </p:spPr>
      </p:pic>
      <p:sp>
        <p:nvSpPr>
          <p:cNvPr id="31" name="Rectángulo 30">
            <a:extLst>
              <a:ext uri="{FF2B5EF4-FFF2-40B4-BE49-F238E27FC236}">
                <a16:creationId xmlns:a16="http://schemas.microsoft.com/office/drawing/2014/main" id="{4EB4F113-3714-40D9-89E8-B66E13682D5D}"/>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white"/>
              </a:solidFill>
              <a:effectLst/>
              <a:uLnTx/>
              <a:uFillTx/>
              <a:latin typeface="Arial Narrow" panose="020B0606020202030204" pitchFamily="34" charset="0"/>
              <a:ea typeface="+mn-ea"/>
              <a:cs typeface="+mn-cs"/>
            </a:endParaRPr>
          </a:p>
        </p:txBody>
      </p:sp>
      <p:sp>
        <p:nvSpPr>
          <p:cNvPr id="32" name="CuadroTexto 31">
            <a:extLst>
              <a:ext uri="{FF2B5EF4-FFF2-40B4-BE49-F238E27FC236}">
                <a16:creationId xmlns:a16="http://schemas.microsoft.com/office/drawing/2014/main" id="{49B9486A-E9E2-40F6-9BFD-67A44CC2A14F}"/>
              </a:ext>
            </a:extLst>
          </p:cNvPr>
          <p:cNvSpPr txBox="1"/>
          <p:nvPr/>
        </p:nvSpPr>
        <p:spPr>
          <a:xfrm>
            <a:off x="8448674" y="6520419"/>
            <a:ext cx="3365500" cy="307777"/>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s-ES" sz="1400" b="0" i="0" u="none" strike="noStrike" kern="1200" cap="none" spc="0" normalizeH="0" baseline="0" noProof="0" dirty="0">
                <a:ln>
                  <a:noFill/>
                </a:ln>
                <a:solidFill>
                  <a:srgbClr val="A9A8A9"/>
                </a:solidFill>
                <a:effectLst/>
                <a:uLnTx/>
                <a:uFillTx/>
                <a:latin typeface="Arial Narrow" panose="020B0606020202030204" pitchFamily="34" charset="0"/>
                <a:ea typeface="+mn-ea"/>
                <a:cs typeface="Lato Regular"/>
              </a:rPr>
              <a:t>Gerencia de </a:t>
            </a:r>
            <a:r>
              <a:rPr kumimoji="0" lang="es-ES" sz="1400" b="0" i="0" u="none" strike="noStrike" kern="1200" cap="none" spc="0" normalizeH="0" baseline="0" noProof="0">
                <a:ln>
                  <a:noFill/>
                </a:ln>
                <a:solidFill>
                  <a:srgbClr val="A9A8A9"/>
                </a:solidFill>
                <a:effectLst/>
                <a:uLnTx/>
                <a:uFillTx/>
                <a:latin typeface="Arial Narrow" panose="020B0606020202030204" pitchFamily="34" charset="0"/>
                <a:ea typeface="+mn-ea"/>
                <a:cs typeface="Lato Regular"/>
              </a:rPr>
              <a:t>Sociedades Activas</a:t>
            </a:r>
            <a:endParaRPr kumimoji="0" lang="es-ES" sz="1400" b="0" i="0" u="none" strike="noStrike" kern="1200" cap="none" spc="0" normalizeH="0" baseline="0" noProof="0" dirty="0">
              <a:ln>
                <a:noFill/>
              </a:ln>
              <a:solidFill>
                <a:srgbClr val="A9A8A9"/>
              </a:solidFill>
              <a:effectLst/>
              <a:uLnTx/>
              <a:uFillTx/>
              <a:latin typeface="Arial Narrow" panose="020B0606020202030204" pitchFamily="34" charset="0"/>
              <a:ea typeface="+mn-ea"/>
              <a:cs typeface="Lato Regular"/>
            </a:endParaRPr>
          </a:p>
        </p:txBody>
      </p:sp>
      <p:sp>
        <p:nvSpPr>
          <p:cNvPr id="33" name="CuadroTexto 32">
            <a:extLst>
              <a:ext uri="{FF2B5EF4-FFF2-40B4-BE49-F238E27FC236}">
                <a16:creationId xmlns:a16="http://schemas.microsoft.com/office/drawing/2014/main" id="{3244506D-9F00-49D6-9912-B46B04C753A3}"/>
              </a:ext>
            </a:extLst>
          </p:cNvPr>
          <p:cNvSpPr txBox="1"/>
          <p:nvPr/>
        </p:nvSpPr>
        <p:spPr>
          <a:xfrm>
            <a:off x="3869488" y="986065"/>
            <a:ext cx="4440321" cy="52322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S" sz="2800" b="1" i="0" u="none" strike="noStrike" kern="1200" cap="none" spc="0" normalizeH="0" baseline="0" noProof="0" dirty="0">
                <a:ln>
                  <a:noFill/>
                </a:ln>
                <a:solidFill>
                  <a:srgbClr val="000090"/>
                </a:solidFill>
                <a:effectLst/>
                <a:uLnTx/>
                <a:uFillTx/>
                <a:latin typeface="Arial Narrow" panose="020B0606020202030204" pitchFamily="34" charset="0"/>
                <a:ea typeface="+mn-ea"/>
                <a:cs typeface="+mn-cs"/>
              </a:rPr>
              <a:t>Temas en proceso</a:t>
            </a:r>
          </a:p>
        </p:txBody>
      </p:sp>
      <p:graphicFrame>
        <p:nvGraphicFramePr>
          <p:cNvPr id="2" name="Diagrama 1">
            <a:extLst>
              <a:ext uri="{FF2B5EF4-FFF2-40B4-BE49-F238E27FC236}">
                <a16:creationId xmlns:a16="http://schemas.microsoft.com/office/drawing/2014/main" id="{BDD8F6A7-6F57-40E6-A208-6B7A63E33FB3}"/>
              </a:ext>
            </a:extLst>
          </p:cNvPr>
          <p:cNvGraphicFramePr/>
          <p:nvPr/>
        </p:nvGraphicFramePr>
        <p:xfrm>
          <a:off x="1637303" y="1652068"/>
          <a:ext cx="8775956" cy="4754802"/>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10" name="CuadroTexto 9">
            <a:extLst>
              <a:ext uri="{FF2B5EF4-FFF2-40B4-BE49-F238E27FC236}">
                <a16:creationId xmlns:a16="http://schemas.microsoft.com/office/drawing/2014/main" id="{A7BAEE79-F782-47A0-8275-3B8E65743F2E}"/>
              </a:ext>
            </a:extLst>
          </p:cNvPr>
          <p:cNvSpPr txBox="1"/>
          <p:nvPr/>
        </p:nvSpPr>
        <p:spPr>
          <a:xfrm>
            <a:off x="8448674" y="2421092"/>
            <a:ext cx="3195520" cy="369332"/>
          </a:xfrm>
          <a:prstGeom prst="rect">
            <a:avLst/>
          </a:prstGeom>
          <a:solidFill>
            <a:srgbClr val="D0D8E8"/>
          </a:solidFill>
          <a:ln>
            <a:solidFill>
              <a:schemeClr val="bg1"/>
            </a:solidFill>
          </a:ln>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black"/>
                </a:solidFill>
                <a:effectLst/>
                <a:uLnTx/>
                <a:uFillTx/>
                <a:latin typeface="Arial Narrow" panose="020B0606020202030204" pitchFamily="34" charset="0"/>
                <a:ea typeface="MS Mincho" panose="020B0400000000000000" pitchFamily="49" charset="-128"/>
                <a:cs typeface="Times New Roman" panose="02020603050405020304" pitchFamily="18" charset="0"/>
              </a:rPr>
              <a:t>(EDS, Hoteles, Minas, Agrícolas) </a:t>
            </a:r>
          </a:p>
        </p:txBody>
      </p:sp>
      <p:sp>
        <p:nvSpPr>
          <p:cNvPr id="3" name="Flecha: a la derecha 2">
            <a:extLst>
              <a:ext uri="{FF2B5EF4-FFF2-40B4-BE49-F238E27FC236}">
                <a16:creationId xmlns:a16="http://schemas.microsoft.com/office/drawing/2014/main" id="{E8C32863-4486-4BC2-B0EF-E2DD6A739F47}"/>
              </a:ext>
            </a:extLst>
          </p:cNvPr>
          <p:cNvSpPr/>
          <p:nvPr/>
        </p:nvSpPr>
        <p:spPr>
          <a:xfrm>
            <a:off x="8133807" y="2477523"/>
            <a:ext cx="227782" cy="225693"/>
          </a:xfrm>
          <a:prstGeom prst="rightArrow">
            <a:avLst/>
          </a:prstGeom>
          <a:solidFill>
            <a:srgbClr val="D0D8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white"/>
              </a:solidFill>
              <a:effectLst/>
              <a:uLnTx/>
              <a:uFillTx/>
              <a:latin typeface="Arial Narrow" panose="020B0606020202030204" pitchFamily="34" charset="0"/>
              <a:ea typeface="+mn-ea"/>
              <a:cs typeface="+mn-cs"/>
            </a:endParaRPr>
          </a:p>
        </p:txBody>
      </p:sp>
      <p:sp>
        <p:nvSpPr>
          <p:cNvPr id="11" name="CuadroTexto 10">
            <a:extLst>
              <a:ext uri="{FF2B5EF4-FFF2-40B4-BE49-F238E27FC236}">
                <a16:creationId xmlns:a16="http://schemas.microsoft.com/office/drawing/2014/main" id="{D1A46E09-B162-45DD-8D6A-AF1BD0BA72E3}"/>
              </a:ext>
            </a:extLst>
          </p:cNvPr>
          <p:cNvSpPr txBox="1"/>
          <p:nvPr/>
        </p:nvSpPr>
        <p:spPr>
          <a:xfrm>
            <a:off x="8448674" y="4563890"/>
            <a:ext cx="3195520" cy="1200329"/>
          </a:xfrm>
          <a:prstGeom prst="rect">
            <a:avLst/>
          </a:prstGeom>
          <a:solidFill>
            <a:srgbClr val="D0D8E8"/>
          </a:solidFill>
          <a:ln>
            <a:solidFill>
              <a:schemeClr val="bg1"/>
            </a:solidFill>
          </a:ln>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black"/>
                </a:solidFill>
                <a:effectLst/>
                <a:uLnTx/>
                <a:uFillTx/>
                <a:latin typeface="Arial Narrow" panose="020B0606020202030204" pitchFamily="34" charset="0"/>
                <a:ea typeface="MS Mincho" panose="020B0400000000000000" pitchFamily="49" charset="-128"/>
                <a:cs typeface="Times New Roman" panose="02020603050405020304" pitchFamily="18" charset="0"/>
              </a:rPr>
              <a:t>Se está adelantando la implementación en las sociedades más representativas con el apoyo de la firma G&amp;P</a:t>
            </a:r>
          </a:p>
        </p:txBody>
      </p:sp>
      <p:sp>
        <p:nvSpPr>
          <p:cNvPr id="12" name="Flecha: a la derecha 11">
            <a:extLst>
              <a:ext uri="{FF2B5EF4-FFF2-40B4-BE49-F238E27FC236}">
                <a16:creationId xmlns:a16="http://schemas.microsoft.com/office/drawing/2014/main" id="{A4400E3B-9C78-40D5-A967-1E5B9A492B66}"/>
              </a:ext>
            </a:extLst>
          </p:cNvPr>
          <p:cNvSpPr/>
          <p:nvPr/>
        </p:nvSpPr>
        <p:spPr>
          <a:xfrm>
            <a:off x="8133807" y="4620321"/>
            <a:ext cx="227782" cy="225693"/>
          </a:xfrm>
          <a:prstGeom prst="rightArrow">
            <a:avLst/>
          </a:prstGeom>
          <a:solidFill>
            <a:srgbClr val="D0D8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white"/>
              </a:solidFill>
              <a:effectLst/>
              <a:uLnTx/>
              <a:uFillTx/>
              <a:latin typeface="Arial Narrow" panose="020B0606020202030204" pitchFamily="34" charset="0"/>
              <a:ea typeface="+mn-ea"/>
              <a:cs typeface="+mn-cs"/>
            </a:endParaRPr>
          </a:p>
        </p:txBody>
      </p:sp>
      <p:sp>
        <p:nvSpPr>
          <p:cNvPr id="13" name="CuadroTexto 12">
            <a:extLst>
              <a:ext uri="{FF2B5EF4-FFF2-40B4-BE49-F238E27FC236}">
                <a16:creationId xmlns:a16="http://schemas.microsoft.com/office/drawing/2014/main" id="{17709743-DBE8-409F-A9FE-1DCBD987410E}"/>
              </a:ext>
            </a:extLst>
          </p:cNvPr>
          <p:cNvSpPr txBox="1"/>
          <p:nvPr/>
        </p:nvSpPr>
        <p:spPr>
          <a:xfrm>
            <a:off x="609600" y="4559601"/>
            <a:ext cx="3022091" cy="646331"/>
          </a:xfrm>
          <a:prstGeom prst="rect">
            <a:avLst/>
          </a:prstGeom>
          <a:solidFill>
            <a:srgbClr val="D0D8E8"/>
          </a:solidFill>
          <a:ln>
            <a:solidFill>
              <a:schemeClr val="bg1"/>
            </a:solidFill>
          </a:ln>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black"/>
                </a:solidFill>
                <a:effectLst/>
                <a:uLnTx/>
                <a:uFillTx/>
                <a:latin typeface="Arial Narrow" panose="020B0606020202030204" pitchFamily="34" charset="0"/>
                <a:ea typeface="MS Mincho" panose="020B0400000000000000" pitchFamily="49" charset="-128"/>
                <a:cs typeface="Times New Roman" panose="02020603050405020304" pitchFamily="18" charset="0"/>
              </a:rPr>
              <a:t>Concepto y estructuración por parte de la firma </a:t>
            </a:r>
            <a:r>
              <a:rPr kumimoji="0" lang="es-ES" sz="1800" b="0" i="0" u="none" strike="noStrike" kern="1200" cap="none" spc="0" normalizeH="0" baseline="0" noProof="0" dirty="0" err="1">
                <a:ln>
                  <a:noFill/>
                </a:ln>
                <a:solidFill>
                  <a:prstClr val="black"/>
                </a:solidFill>
                <a:effectLst/>
                <a:uLnTx/>
                <a:uFillTx/>
                <a:latin typeface="Arial Narrow" panose="020B0606020202030204" pitchFamily="34" charset="0"/>
                <a:ea typeface="MS Mincho" panose="020B0400000000000000" pitchFamily="49" charset="-128"/>
                <a:cs typeface="Times New Roman" panose="02020603050405020304" pitchFamily="18" charset="0"/>
              </a:rPr>
              <a:t>Beltran</a:t>
            </a:r>
            <a:r>
              <a:rPr kumimoji="0" lang="es-ES" sz="1800" b="0" i="0" u="none" strike="noStrike" kern="1200" cap="none" spc="0" normalizeH="0" baseline="0" noProof="0" dirty="0">
                <a:ln>
                  <a:noFill/>
                </a:ln>
                <a:solidFill>
                  <a:prstClr val="black"/>
                </a:solidFill>
                <a:effectLst/>
                <a:uLnTx/>
                <a:uFillTx/>
                <a:latin typeface="Arial Narrow" panose="020B0606020202030204" pitchFamily="34" charset="0"/>
                <a:ea typeface="MS Mincho" panose="020B0400000000000000" pitchFamily="49" charset="-128"/>
                <a:cs typeface="Times New Roman" panose="02020603050405020304" pitchFamily="18" charset="0"/>
              </a:rPr>
              <a:t> Pardo </a:t>
            </a:r>
          </a:p>
        </p:txBody>
      </p:sp>
      <p:sp>
        <p:nvSpPr>
          <p:cNvPr id="14" name="Flecha: a la derecha 13">
            <a:extLst>
              <a:ext uri="{FF2B5EF4-FFF2-40B4-BE49-F238E27FC236}">
                <a16:creationId xmlns:a16="http://schemas.microsoft.com/office/drawing/2014/main" id="{06E22FC3-852A-486D-8D01-3640881638E2}"/>
              </a:ext>
            </a:extLst>
          </p:cNvPr>
          <p:cNvSpPr/>
          <p:nvPr/>
        </p:nvSpPr>
        <p:spPr>
          <a:xfrm rot="10800000">
            <a:off x="3771180" y="4559601"/>
            <a:ext cx="227782" cy="225693"/>
          </a:xfrm>
          <a:prstGeom prst="rightArrow">
            <a:avLst/>
          </a:prstGeom>
          <a:solidFill>
            <a:srgbClr val="D0D8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white"/>
              </a:solidFill>
              <a:effectLst/>
              <a:uLnTx/>
              <a:uFillTx/>
              <a:latin typeface="Arial Narrow" panose="020B0606020202030204" pitchFamily="34" charset="0"/>
              <a:ea typeface="+mn-ea"/>
              <a:cs typeface="+mn-cs"/>
            </a:endParaRPr>
          </a:p>
        </p:txBody>
      </p:sp>
      <p:sp>
        <p:nvSpPr>
          <p:cNvPr id="15" name="CuadroTexto 14">
            <a:extLst>
              <a:ext uri="{FF2B5EF4-FFF2-40B4-BE49-F238E27FC236}">
                <a16:creationId xmlns:a16="http://schemas.microsoft.com/office/drawing/2014/main" id="{253A54E7-DD2A-4DD8-BE62-8B65414FDCAC}"/>
              </a:ext>
            </a:extLst>
          </p:cNvPr>
          <p:cNvSpPr txBox="1"/>
          <p:nvPr/>
        </p:nvSpPr>
        <p:spPr>
          <a:xfrm>
            <a:off x="609600" y="2298399"/>
            <a:ext cx="3022091" cy="1754326"/>
          </a:xfrm>
          <a:prstGeom prst="rect">
            <a:avLst/>
          </a:prstGeom>
          <a:solidFill>
            <a:srgbClr val="D0D8E8"/>
          </a:solidFill>
          <a:ln>
            <a:solidFill>
              <a:schemeClr val="bg1"/>
            </a:solidFill>
          </a:ln>
        </p:spPr>
        <p:txBody>
          <a:bodyPr wrap="square">
            <a:spAutoFit/>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black"/>
                </a:solidFill>
                <a:effectLst/>
                <a:uLnTx/>
                <a:uFillTx/>
                <a:latin typeface="Arial Narrow" panose="020B0606020202030204" pitchFamily="34" charset="0"/>
                <a:ea typeface="MS Mincho" panose="020B0400000000000000" pitchFamily="49" charset="-128"/>
                <a:cs typeface="Times New Roman" panose="02020603050405020304" pitchFamily="18" charset="0"/>
              </a:rPr>
              <a:t>A través de ejercicios de </a:t>
            </a:r>
            <a:r>
              <a:rPr kumimoji="0" lang="es-ES" sz="1800" b="0" i="0" u="none" strike="noStrike" kern="1200" cap="none" spc="0" normalizeH="0" baseline="0" noProof="0" dirty="0" err="1">
                <a:ln>
                  <a:noFill/>
                </a:ln>
                <a:solidFill>
                  <a:prstClr val="black"/>
                </a:solidFill>
                <a:effectLst/>
                <a:uLnTx/>
                <a:uFillTx/>
                <a:latin typeface="Arial Narrow" panose="020B0606020202030204" pitchFamily="34" charset="0"/>
                <a:ea typeface="MS Mincho" panose="020B0400000000000000" pitchFamily="49" charset="-128"/>
                <a:cs typeface="Times New Roman" panose="02020603050405020304" pitchFamily="18" charset="0"/>
              </a:rPr>
              <a:t>HeadHunters</a:t>
            </a:r>
            <a:r>
              <a:rPr kumimoji="0" lang="es-ES" sz="1800" b="0" i="0" u="none" strike="noStrike" kern="1200" cap="none" spc="0" normalizeH="0" baseline="0" noProof="0" dirty="0">
                <a:ln>
                  <a:noFill/>
                </a:ln>
                <a:solidFill>
                  <a:prstClr val="black"/>
                </a:solidFill>
                <a:effectLst/>
                <a:uLnTx/>
                <a:uFillTx/>
                <a:latin typeface="Arial Narrow" panose="020B0606020202030204" pitchFamily="34" charset="0"/>
                <a:ea typeface="MS Mincho" panose="020B0400000000000000" pitchFamily="49" charset="-128"/>
                <a:cs typeface="Times New Roman" panose="02020603050405020304" pitchFamily="18" charset="0"/>
              </a:rPr>
              <a:t> se están consiguiendo hojas de vida para asignar personas idóneas en sociedades con vocación exclusiva </a:t>
            </a:r>
          </a:p>
        </p:txBody>
      </p:sp>
      <p:sp>
        <p:nvSpPr>
          <p:cNvPr id="16" name="Flecha: a la derecha 15">
            <a:extLst>
              <a:ext uri="{FF2B5EF4-FFF2-40B4-BE49-F238E27FC236}">
                <a16:creationId xmlns:a16="http://schemas.microsoft.com/office/drawing/2014/main" id="{78442B8B-BD73-4E4D-9282-E9C5CD039E72}"/>
              </a:ext>
            </a:extLst>
          </p:cNvPr>
          <p:cNvSpPr/>
          <p:nvPr/>
        </p:nvSpPr>
        <p:spPr>
          <a:xfrm rot="10800000">
            <a:off x="3718777" y="2473234"/>
            <a:ext cx="227782" cy="225693"/>
          </a:xfrm>
          <a:prstGeom prst="rightArrow">
            <a:avLst/>
          </a:prstGeom>
          <a:solidFill>
            <a:srgbClr val="D0D8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white"/>
              </a:solidFill>
              <a:effectLst/>
              <a:uLnTx/>
              <a:uFillTx/>
              <a:latin typeface="Arial Narrow" panose="020B0606020202030204" pitchFamily="34" charset="0"/>
              <a:ea typeface="+mn-ea"/>
              <a:cs typeface="+mn-cs"/>
            </a:endParaRPr>
          </a:p>
        </p:txBody>
      </p:sp>
    </p:spTree>
    <p:extLst>
      <p:ext uri="{BB962C8B-B14F-4D97-AF65-F5344CB8AC3E}">
        <p14:creationId xmlns:p14="http://schemas.microsoft.com/office/powerpoint/2010/main" val="391168198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4" name="Rectángulo 7">
            <a:extLst>
              <a:ext uri="{FF2B5EF4-FFF2-40B4-BE49-F238E27FC236}">
                <a16:creationId xmlns:a16="http://schemas.microsoft.com/office/drawing/2014/main" id="{ABE5829D-389E-4EA2-98AA-F91E59F4B61E}"/>
              </a:ext>
            </a:extLst>
          </p:cNvPr>
          <p:cNvSpPr>
            <a:spLocks noChangeArrowheads="1"/>
          </p:cNvSpPr>
          <p:nvPr/>
        </p:nvSpPr>
        <p:spPr bwMode="auto">
          <a:xfrm>
            <a:off x="714765" y="2274838"/>
            <a:ext cx="11099409"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s-CO" sz="7200" b="1" i="0" u="none" strike="noStrike" kern="1200" cap="none" spc="0" normalizeH="0" baseline="0" noProof="0" dirty="0">
                <a:ln>
                  <a:noFill/>
                </a:ln>
                <a:solidFill>
                  <a:srgbClr val="000A8B"/>
                </a:solidFill>
                <a:effectLst/>
                <a:uLnTx/>
                <a:uFillTx/>
                <a:latin typeface="Calibri" panose="020F0502020204030204" pitchFamily="34" charset="0"/>
                <a:ea typeface="+mn-ea"/>
                <a:cs typeface="+mn-cs"/>
              </a:rPr>
              <a:t>Nuevos Negocios </a:t>
            </a:r>
          </a:p>
          <a:p>
            <a:pPr marL="0" marR="0" lvl="0" indent="0" algn="r" defTabSz="457200" rtl="0" eaLnBrk="1" fontAlgn="auto" latinLnBrk="0" hangingPunct="1">
              <a:lnSpc>
                <a:spcPct val="100000"/>
              </a:lnSpc>
              <a:spcBef>
                <a:spcPts val="0"/>
              </a:spcBef>
              <a:spcAft>
                <a:spcPts val="0"/>
              </a:spcAft>
              <a:buClrTx/>
              <a:buSzTx/>
              <a:buFontTx/>
              <a:buNone/>
              <a:tabLst/>
              <a:defRPr/>
            </a:pPr>
            <a:r>
              <a:rPr kumimoji="0" lang="es-CO" sz="7200" b="1" i="0" u="none" strike="noStrike" kern="1200" cap="none" spc="0" normalizeH="0" baseline="0" noProof="0" dirty="0">
                <a:ln>
                  <a:noFill/>
                </a:ln>
                <a:solidFill>
                  <a:srgbClr val="000A8B"/>
                </a:solidFill>
                <a:effectLst/>
                <a:uLnTx/>
                <a:uFillTx/>
                <a:latin typeface="Calibri" panose="020F0502020204030204" pitchFamily="34" charset="0"/>
                <a:ea typeface="+mn-ea"/>
                <a:cs typeface="+mn-cs"/>
              </a:rPr>
              <a:t>y retos </a:t>
            </a:r>
          </a:p>
        </p:txBody>
      </p:sp>
      <p:sp>
        <p:nvSpPr>
          <p:cNvPr id="7" name="Rectángulo 6">
            <a:extLst>
              <a:ext uri="{FF2B5EF4-FFF2-40B4-BE49-F238E27FC236}">
                <a16:creationId xmlns:a16="http://schemas.microsoft.com/office/drawing/2014/main" id="{50F7ED04-3313-439E-BDE0-0D699C410F7C}"/>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white"/>
              </a:solidFill>
              <a:effectLst/>
              <a:uLnTx/>
              <a:uFillTx/>
              <a:latin typeface="Calibri"/>
              <a:ea typeface="+mn-ea"/>
              <a:cs typeface="+mn-cs"/>
            </a:endParaRPr>
          </a:p>
        </p:txBody>
      </p:sp>
      <p:sp>
        <p:nvSpPr>
          <p:cNvPr id="10" name="CuadroTexto 9">
            <a:extLst>
              <a:ext uri="{FF2B5EF4-FFF2-40B4-BE49-F238E27FC236}">
                <a16:creationId xmlns:a16="http://schemas.microsoft.com/office/drawing/2014/main" id="{EC6FAB80-12E2-424E-A1B9-CF01AEB8CB0D}"/>
              </a:ext>
            </a:extLst>
          </p:cNvPr>
          <p:cNvSpPr txBox="1"/>
          <p:nvPr/>
        </p:nvSpPr>
        <p:spPr>
          <a:xfrm>
            <a:off x="7235190" y="6520419"/>
            <a:ext cx="4578984" cy="307777"/>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s-ES" sz="1400" b="0" i="0" u="none" strike="noStrike" kern="1200" cap="none" spc="0" normalizeH="0" baseline="0" noProof="0" dirty="0">
                <a:ln>
                  <a:noFill/>
                </a:ln>
                <a:solidFill>
                  <a:srgbClr val="A9A8A9"/>
                </a:solidFill>
                <a:effectLst/>
                <a:uLnTx/>
                <a:uFillTx/>
                <a:latin typeface="Lato Regular"/>
                <a:ea typeface="+mn-ea"/>
                <a:cs typeface="Lato Regular"/>
              </a:rPr>
              <a:t>Presidencia</a:t>
            </a:r>
          </a:p>
        </p:txBody>
      </p:sp>
    </p:spTree>
    <p:extLst>
      <p:ext uri="{BB962C8B-B14F-4D97-AF65-F5344CB8AC3E}">
        <p14:creationId xmlns:p14="http://schemas.microsoft.com/office/powerpoint/2010/main" val="256328506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1" name="CuadroTexto 5">
            <a:extLst>
              <a:ext uri="{FF2B5EF4-FFF2-40B4-BE49-F238E27FC236}">
                <a16:creationId xmlns:a16="http://schemas.microsoft.com/office/drawing/2014/main" id="{CFB3BEBC-1C0A-4142-A59B-A01459D45E27}"/>
              </a:ext>
            </a:extLst>
          </p:cNvPr>
          <p:cNvSpPr txBox="1">
            <a:spLocks noChangeArrowheads="1"/>
          </p:cNvSpPr>
          <p:nvPr/>
        </p:nvSpPr>
        <p:spPr bwMode="auto">
          <a:xfrm>
            <a:off x="1947553" y="73102"/>
            <a:ext cx="603212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s-ES" altLang="es-CO" sz="2400" b="1" i="0" u="none" strike="noStrike" kern="1200" cap="none" spc="0" normalizeH="0" baseline="0" noProof="0" dirty="0">
                <a:ln>
                  <a:noFill/>
                </a:ln>
                <a:solidFill>
                  <a:srgbClr val="000A8B"/>
                </a:solidFill>
                <a:effectLst/>
                <a:uLnTx/>
                <a:uFillTx/>
                <a:latin typeface="Calibri" panose="020F0502020204030204" pitchFamily="34" charset="0"/>
                <a:ea typeface="+mn-ea"/>
                <a:cs typeface="+mn-cs"/>
              </a:rPr>
              <a:t>Consolidando un Modelo de Administración y Generación de Recursos 2019-2022</a:t>
            </a:r>
          </a:p>
        </p:txBody>
      </p:sp>
      <p:pic>
        <p:nvPicPr>
          <p:cNvPr id="12" name="Imagen 11">
            <a:extLst>
              <a:ext uri="{FF2B5EF4-FFF2-40B4-BE49-F238E27FC236}">
                <a16:creationId xmlns:a16="http://schemas.microsoft.com/office/drawing/2014/main" id="{6299CCFC-3FA9-49EC-A6AD-ADCA0452CD6F}"/>
              </a:ext>
            </a:extLst>
          </p:cNvPr>
          <p:cNvPicPr>
            <a:picLocks noChangeAspect="1"/>
          </p:cNvPicPr>
          <p:nvPr/>
        </p:nvPicPr>
        <p:blipFill rotWithShape="1">
          <a:blip r:embed="rId4"/>
          <a:srcRect l="13576" t="50000" r="80590" b="38251"/>
          <a:stretch/>
        </p:blipFill>
        <p:spPr>
          <a:xfrm>
            <a:off x="2055073" y="1997257"/>
            <a:ext cx="513138" cy="621002"/>
          </a:xfrm>
          <a:prstGeom prst="rect">
            <a:avLst/>
          </a:prstGeom>
        </p:spPr>
      </p:pic>
      <p:sp>
        <p:nvSpPr>
          <p:cNvPr id="3" name="Rectángulo 2">
            <a:extLst>
              <a:ext uri="{FF2B5EF4-FFF2-40B4-BE49-F238E27FC236}">
                <a16:creationId xmlns:a16="http://schemas.microsoft.com/office/drawing/2014/main" id="{35E6D3A4-7F67-497E-8AE0-A4243B8DA284}"/>
              </a:ext>
            </a:extLst>
          </p:cNvPr>
          <p:cNvSpPr/>
          <p:nvPr/>
        </p:nvSpPr>
        <p:spPr>
          <a:xfrm>
            <a:off x="2609662" y="2000548"/>
            <a:ext cx="6984068" cy="707886"/>
          </a:xfrm>
          <a:prstGeom prst="rect">
            <a:avLst/>
          </a:prstGeom>
          <a:ln>
            <a:solidFill>
              <a:schemeClr val="tx1"/>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Calibri" panose="020F0502020204030204"/>
                <a:ea typeface="+mn-ea"/>
                <a:cs typeface="+mn-cs"/>
              </a:rPr>
              <a:t>Venta de Bienes Directa a entidades públicas.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Calibri" panose="020F0502020204030204"/>
                <a:ea typeface="+mn-ea"/>
                <a:cs typeface="+mn-cs"/>
              </a:rPr>
              <a:t>ESP – activos declarados de utilidad pública. 700.000 millones  </a:t>
            </a:r>
          </a:p>
        </p:txBody>
      </p:sp>
      <p:pic>
        <p:nvPicPr>
          <p:cNvPr id="14" name="Imagen 13">
            <a:extLst>
              <a:ext uri="{FF2B5EF4-FFF2-40B4-BE49-F238E27FC236}">
                <a16:creationId xmlns:a16="http://schemas.microsoft.com/office/drawing/2014/main" id="{5AB8E0AD-616C-45B6-B525-973B31DFE412}"/>
              </a:ext>
            </a:extLst>
          </p:cNvPr>
          <p:cNvPicPr>
            <a:picLocks noChangeAspect="1"/>
          </p:cNvPicPr>
          <p:nvPr/>
        </p:nvPicPr>
        <p:blipFill rotWithShape="1">
          <a:blip r:embed="rId5"/>
          <a:srcRect l="67759" t="40710" r="25624" b="49242"/>
          <a:stretch/>
        </p:blipFill>
        <p:spPr>
          <a:xfrm>
            <a:off x="2010042" y="2833827"/>
            <a:ext cx="571038" cy="536925"/>
          </a:xfrm>
          <a:prstGeom prst="rect">
            <a:avLst/>
          </a:prstGeom>
        </p:spPr>
      </p:pic>
      <p:sp>
        <p:nvSpPr>
          <p:cNvPr id="15" name="Rectángulo 14">
            <a:extLst>
              <a:ext uri="{FF2B5EF4-FFF2-40B4-BE49-F238E27FC236}">
                <a16:creationId xmlns:a16="http://schemas.microsoft.com/office/drawing/2014/main" id="{076092DB-1AD9-4EE2-8741-20C49727FEBA}"/>
              </a:ext>
            </a:extLst>
          </p:cNvPr>
          <p:cNvSpPr/>
          <p:nvPr/>
        </p:nvSpPr>
        <p:spPr>
          <a:xfrm>
            <a:off x="2609659" y="2798248"/>
            <a:ext cx="6984071" cy="707886"/>
          </a:xfrm>
          <a:prstGeom prst="rect">
            <a:avLst/>
          </a:prstGeom>
          <a:ln>
            <a:solidFill>
              <a:schemeClr val="tx1"/>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Calibri" panose="020F0502020204030204"/>
                <a:ea typeface="+mn-ea"/>
                <a:cs typeface="+mn-cs"/>
              </a:rPr>
              <a:t>Venta de Sociedades y Activos  Sociales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Calibri" panose="020F0502020204030204"/>
                <a:ea typeface="+mn-ea"/>
                <a:cs typeface="+mn-cs"/>
              </a:rPr>
              <a:t>284 Sociedades valoradas en 2.7 billones – valores patrimoniales</a:t>
            </a:r>
          </a:p>
        </p:txBody>
      </p:sp>
      <p:sp>
        <p:nvSpPr>
          <p:cNvPr id="17" name="Rectángulo 16">
            <a:extLst>
              <a:ext uri="{FF2B5EF4-FFF2-40B4-BE49-F238E27FC236}">
                <a16:creationId xmlns:a16="http://schemas.microsoft.com/office/drawing/2014/main" id="{8B14BFB1-2161-4100-8BEE-8087D7C0DF73}"/>
              </a:ext>
            </a:extLst>
          </p:cNvPr>
          <p:cNvSpPr/>
          <p:nvPr/>
        </p:nvSpPr>
        <p:spPr>
          <a:xfrm rot="16200000">
            <a:off x="8293928" y="2902327"/>
            <a:ext cx="4045866" cy="692497"/>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300" b="1" i="0" u="none" strike="noStrike" kern="1200" cap="none" spc="0" normalizeH="0" baseline="0" noProof="0" dirty="0">
                <a:ln>
                  <a:noFill/>
                </a:ln>
                <a:solidFill>
                  <a:prstClr val="black"/>
                </a:solidFill>
                <a:effectLst/>
                <a:uLnTx/>
                <a:uFillTx/>
                <a:latin typeface="Calibri" panose="020F0502020204030204"/>
                <a:ea typeface="+mn-ea"/>
                <a:cs typeface="+mn-cs"/>
              </a:rPr>
              <a:t>SAE  como fuente de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300" b="1" i="0" u="none" strike="noStrike" kern="1200" cap="none" spc="0" normalizeH="0" baseline="0" noProof="0" dirty="0">
                <a:ln>
                  <a:noFill/>
                </a:ln>
                <a:solidFill>
                  <a:prstClr val="black"/>
                </a:solidFill>
                <a:effectLst/>
                <a:uLnTx/>
                <a:uFillTx/>
                <a:latin typeface="Calibri" panose="020F0502020204030204"/>
                <a:ea typeface="+mn-ea"/>
                <a:cs typeface="+mn-cs"/>
              </a:rPr>
              <a:t>Recursos de productividad y rentabilidad para la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300" b="1" i="0" u="none" strike="noStrike" kern="1200" cap="none" spc="0" normalizeH="0" baseline="0" noProof="0" dirty="0">
                <a:ln>
                  <a:noFill/>
                </a:ln>
                <a:solidFill>
                  <a:prstClr val="black"/>
                </a:solidFill>
                <a:effectLst/>
                <a:uLnTx/>
                <a:uFillTx/>
                <a:latin typeface="Calibri" panose="020F0502020204030204"/>
                <a:ea typeface="+mn-ea"/>
                <a:cs typeface="+mn-cs"/>
              </a:rPr>
              <a:t>financiación y  desarrollo de políticas públicas</a:t>
            </a:r>
          </a:p>
        </p:txBody>
      </p:sp>
      <p:pic>
        <p:nvPicPr>
          <p:cNvPr id="18" name="Imagen 17">
            <a:extLst>
              <a:ext uri="{FF2B5EF4-FFF2-40B4-BE49-F238E27FC236}">
                <a16:creationId xmlns:a16="http://schemas.microsoft.com/office/drawing/2014/main" id="{53DADF84-EBEE-4FD0-8A32-8A9EC0A7980A}"/>
              </a:ext>
            </a:extLst>
          </p:cNvPr>
          <p:cNvPicPr>
            <a:picLocks noChangeAspect="1"/>
          </p:cNvPicPr>
          <p:nvPr/>
        </p:nvPicPr>
        <p:blipFill rotWithShape="1">
          <a:blip r:embed="rId6"/>
          <a:srcRect l="13289" t="66168" r="79787" b="22194"/>
          <a:stretch/>
        </p:blipFill>
        <p:spPr>
          <a:xfrm>
            <a:off x="2019065" y="1287947"/>
            <a:ext cx="607425" cy="593127"/>
          </a:xfrm>
          <a:prstGeom prst="rect">
            <a:avLst/>
          </a:prstGeom>
        </p:spPr>
      </p:pic>
      <p:sp>
        <p:nvSpPr>
          <p:cNvPr id="19" name="Rectángulo 18">
            <a:extLst>
              <a:ext uri="{FF2B5EF4-FFF2-40B4-BE49-F238E27FC236}">
                <a16:creationId xmlns:a16="http://schemas.microsoft.com/office/drawing/2014/main" id="{E5825444-8AE6-4760-A5E4-83034C1198F8}"/>
              </a:ext>
            </a:extLst>
          </p:cNvPr>
          <p:cNvSpPr/>
          <p:nvPr/>
        </p:nvSpPr>
        <p:spPr>
          <a:xfrm>
            <a:off x="2609662" y="1243957"/>
            <a:ext cx="6984068" cy="707886"/>
          </a:xfrm>
          <a:prstGeom prst="rect">
            <a:avLst/>
          </a:prstGeom>
          <a:solidFill>
            <a:schemeClr val="tx2">
              <a:lumMod val="20000"/>
              <a:lumOff val="80000"/>
            </a:schemeClr>
          </a:solidFill>
          <a:ln>
            <a:solidFill>
              <a:schemeClr val="tx1"/>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Calibri" panose="020F0502020204030204"/>
                <a:ea typeface="+mn-ea"/>
                <a:cs typeface="+mn-cs"/>
              </a:rPr>
              <a:t>Mini Venta Masiva de Bienes paquetes mínimo 10 inmuebles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Calibri" panose="020F0502020204030204"/>
                <a:ea typeface="+mn-ea"/>
                <a:cs typeface="+mn-cs"/>
              </a:rPr>
              <a:t>11,168 Inmuebles Valorados en 1.1 billones catastralmente</a:t>
            </a:r>
          </a:p>
        </p:txBody>
      </p:sp>
      <p:sp>
        <p:nvSpPr>
          <p:cNvPr id="21" name="Rectángulo 20">
            <a:extLst>
              <a:ext uri="{FF2B5EF4-FFF2-40B4-BE49-F238E27FC236}">
                <a16:creationId xmlns:a16="http://schemas.microsoft.com/office/drawing/2014/main" id="{58CBAE09-9147-47DF-9EB0-E5B0F0E759EA}"/>
              </a:ext>
            </a:extLst>
          </p:cNvPr>
          <p:cNvSpPr/>
          <p:nvPr/>
        </p:nvSpPr>
        <p:spPr>
          <a:xfrm rot="16200000">
            <a:off x="-541620" y="2939045"/>
            <a:ext cx="4008619" cy="523220"/>
          </a:xfrm>
          <a:prstGeom prst="rect">
            <a:avLst/>
          </a:prstGeom>
          <a:ln>
            <a:solidFill>
              <a:schemeClr val="tx1"/>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prstClr val="black"/>
                </a:solidFill>
                <a:effectLst/>
                <a:uLnTx/>
                <a:uFillTx/>
                <a:latin typeface="Calibri" panose="020F0502020204030204"/>
                <a:ea typeface="+mn-ea"/>
                <a:cs typeface="+mn-cs"/>
              </a:rPr>
              <a:t>Enajenación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prstClr val="black"/>
                </a:solidFill>
                <a:effectLst/>
                <a:uLnTx/>
                <a:uFillTx/>
                <a:latin typeface="Calibri" panose="020F0502020204030204"/>
                <a:ea typeface="+mn-ea"/>
                <a:cs typeface="+mn-cs"/>
              </a:rPr>
              <a:t>Temprana</a:t>
            </a:r>
          </a:p>
        </p:txBody>
      </p:sp>
      <p:sp>
        <p:nvSpPr>
          <p:cNvPr id="49" name="Flecha: a la izquierda y derecha 48">
            <a:extLst>
              <a:ext uri="{FF2B5EF4-FFF2-40B4-BE49-F238E27FC236}">
                <a16:creationId xmlns:a16="http://schemas.microsoft.com/office/drawing/2014/main" id="{E2A3F8A8-81D6-4AE6-B421-79675A30D43E}"/>
              </a:ext>
            </a:extLst>
          </p:cNvPr>
          <p:cNvSpPr/>
          <p:nvPr/>
        </p:nvSpPr>
        <p:spPr>
          <a:xfrm>
            <a:off x="479435" y="5971682"/>
            <a:ext cx="11507469" cy="493622"/>
          </a:xfrm>
          <a:prstGeom prst="leftRightArrow">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prstClr val="black"/>
                </a:solidFill>
                <a:effectLst/>
                <a:uLnTx/>
                <a:uFillTx/>
                <a:latin typeface="Calibri" panose="020F0502020204030204"/>
                <a:ea typeface="+mn-ea"/>
                <a:cs typeface="+mn-cs"/>
              </a:rPr>
              <a:t>MODERNIZACIÓN DE LA GESTIÓN Y ADMINISTRACIÓN DE ACTIVOS DE EXTINCIÓN DE DOMINIO</a:t>
            </a:r>
            <a:endParaRPr kumimoji="0" lang="es-CO" sz="1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Rectángulo 4">
            <a:extLst>
              <a:ext uri="{FF2B5EF4-FFF2-40B4-BE49-F238E27FC236}">
                <a16:creationId xmlns:a16="http://schemas.microsoft.com/office/drawing/2014/main" id="{DB27C6B5-7190-4DE8-A217-5306BF893FB0}"/>
              </a:ext>
            </a:extLst>
          </p:cNvPr>
          <p:cNvSpPr/>
          <p:nvPr/>
        </p:nvSpPr>
        <p:spPr>
          <a:xfrm>
            <a:off x="2609659" y="3625608"/>
            <a:ext cx="6984071" cy="722626"/>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Calibri" panose="020F0502020204030204"/>
                <a:ea typeface="+mn-ea"/>
                <a:cs typeface="+mn-cs"/>
              </a:rPr>
              <a:t>Patrimonios Autónomos y Gestión proyectos Inmobiliarios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Calibri" panose="020F0502020204030204"/>
                <a:ea typeface="+mn-ea"/>
                <a:cs typeface="+mn-cs"/>
              </a:rPr>
              <a:t>Lagos de Altamira - 80 millones de dólares - Universal</a:t>
            </a:r>
            <a:endParaRPr kumimoji="0" lang="es-CO" sz="20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5" name="Rectángulo 34">
            <a:extLst>
              <a:ext uri="{FF2B5EF4-FFF2-40B4-BE49-F238E27FC236}">
                <a16:creationId xmlns:a16="http://schemas.microsoft.com/office/drawing/2014/main" id="{FC2228E1-F62F-424D-9DE1-5740F0EEE7FB}"/>
              </a:ext>
            </a:extLst>
          </p:cNvPr>
          <p:cNvSpPr/>
          <p:nvPr/>
        </p:nvSpPr>
        <p:spPr>
          <a:xfrm>
            <a:off x="18279" y="6526345"/>
            <a:ext cx="12173721" cy="33586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white"/>
                </a:solidFill>
                <a:effectLst/>
                <a:uLnTx/>
                <a:uFillTx/>
                <a:latin typeface="Calibri" panose="020F0502020204030204"/>
                <a:ea typeface="+mn-ea"/>
                <a:cs typeface="+mn-cs"/>
              </a:rPr>
              <a:t>Séptima Comisión Intersectorial de Extinción de Dominio</a:t>
            </a:r>
          </a:p>
        </p:txBody>
      </p:sp>
      <p:sp>
        <p:nvSpPr>
          <p:cNvPr id="38" name="Rectángulo 37">
            <a:extLst>
              <a:ext uri="{FF2B5EF4-FFF2-40B4-BE49-F238E27FC236}">
                <a16:creationId xmlns:a16="http://schemas.microsoft.com/office/drawing/2014/main" id="{948B0F59-4363-4541-8875-5C1A0DFB061F}"/>
              </a:ext>
            </a:extLst>
          </p:cNvPr>
          <p:cNvSpPr/>
          <p:nvPr/>
        </p:nvSpPr>
        <p:spPr>
          <a:xfrm>
            <a:off x="1893550" y="1252091"/>
            <a:ext cx="51883" cy="3952874"/>
          </a:xfrm>
          <a:prstGeom prst="rect">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CuadroTexto 38">
            <a:extLst>
              <a:ext uri="{FF2B5EF4-FFF2-40B4-BE49-F238E27FC236}">
                <a16:creationId xmlns:a16="http://schemas.microsoft.com/office/drawing/2014/main" id="{F3B371DC-49B4-49E3-822C-D8B9AB304EBD}"/>
              </a:ext>
            </a:extLst>
          </p:cNvPr>
          <p:cNvSpPr txBox="1"/>
          <p:nvPr/>
        </p:nvSpPr>
        <p:spPr>
          <a:xfrm>
            <a:off x="2581080" y="5346126"/>
            <a:ext cx="7012645" cy="58477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3200" b="1" i="0" u="none" strike="noStrike" kern="1200" cap="none" spc="0" normalizeH="0" baseline="0" noProof="0" dirty="0">
                <a:ln>
                  <a:noFill/>
                </a:ln>
                <a:solidFill>
                  <a:srgbClr val="00B050"/>
                </a:solidFill>
                <a:effectLst/>
                <a:uLnTx/>
                <a:uFillTx/>
                <a:latin typeface="Calibri" panose="020F0502020204030204" pitchFamily="34" charset="0"/>
                <a:ea typeface="+mn-ea"/>
                <a:cs typeface="+mn-cs"/>
              </a:rPr>
              <a:t>$ 1B Anuales</a:t>
            </a:r>
            <a:endParaRPr kumimoji="0" lang="es-CO" sz="3200" b="1" i="0" u="none" strike="noStrike" kern="1200" cap="none" spc="0" normalizeH="0" baseline="0" noProof="0" dirty="0">
              <a:ln>
                <a:noFill/>
              </a:ln>
              <a:solidFill>
                <a:srgbClr val="00B050"/>
              </a:solidFill>
              <a:effectLst/>
              <a:uLnTx/>
              <a:uFillTx/>
              <a:latin typeface="Calibri" panose="020F0502020204030204"/>
              <a:ea typeface="+mn-ea"/>
              <a:cs typeface="+mn-cs"/>
            </a:endParaRPr>
          </a:p>
        </p:txBody>
      </p:sp>
      <p:sp>
        <p:nvSpPr>
          <p:cNvPr id="40" name="Rectángulo 39">
            <a:extLst>
              <a:ext uri="{FF2B5EF4-FFF2-40B4-BE49-F238E27FC236}">
                <a16:creationId xmlns:a16="http://schemas.microsoft.com/office/drawing/2014/main" id="{2215AFD4-16BD-45E9-BF1C-0B5D38DC83E3}"/>
              </a:ext>
            </a:extLst>
          </p:cNvPr>
          <p:cNvSpPr/>
          <p:nvPr/>
        </p:nvSpPr>
        <p:spPr>
          <a:xfrm>
            <a:off x="2609658" y="4457998"/>
            <a:ext cx="6984067" cy="746967"/>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Calibri" panose="020F0502020204030204"/>
                <a:ea typeface="+mn-ea"/>
                <a:cs typeface="+mn-cs"/>
              </a:rPr>
              <a:t>SAE como motor de reactivación económica y transformación social – destinaciones en especie de más de $ 200.000 mil </a:t>
            </a:r>
            <a:r>
              <a:rPr kumimoji="0" lang="es-ES" sz="2000" b="1" i="0" u="none" strike="noStrike" kern="1200" cap="none" spc="0" normalizeH="0" baseline="0" noProof="0" dirty="0" err="1">
                <a:ln>
                  <a:noFill/>
                </a:ln>
                <a:solidFill>
                  <a:prstClr val="black"/>
                </a:solidFill>
                <a:effectLst/>
                <a:uLnTx/>
                <a:uFillTx/>
                <a:latin typeface="Calibri" panose="020F0502020204030204"/>
                <a:ea typeface="+mn-ea"/>
                <a:cs typeface="+mn-cs"/>
              </a:rPr>
              <a:t>mill</a:t>
            </a:r>
            <a:r>
              <a:rPr kumimoji="0" lang="es-ES" sz="2000" b="1" i="0" u="none" strike="noStrike" kern="1200" cap="none" spc="0" normalizeH="0" baseline="0" noProof="0" dirty="0">
                <a:ln>
                  <a:noFill/>
                </a:ln>
                <a:solidFill>
                  <a:prstClr val="black"/>
                </a:solidFill>
                <a:effectLst/>
                <a:uLnTx/>
                <a:uFillTx/>
                <a:latin typeface="Calibri" panose="020F0502020204030204"/>
                <a:ea typeface="+mn-ea"/>
                <a:cs typeface="+mn-cs"/>
              </a:rPr>
              <a:t>.</a:t>
            </a:r>
            <a:endParaRPr kumimoji="0" lang="es-CO" sz="20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2" name="Rectángulo 41">
            <a:extLst>
              <a:ext uri="{FF2B5EF4-FFF2-40B4-BE49-F238E27FC236}">
                <a16:creationId xmlns:a16="http://schemas.microsoft.com/office/drawing/2014/main" id="{E999A2B6-2F75-4B57-9800-4372D5AC3B40}"/>
              </a:ext>
            </a:extLst>
          </p:cNvPr>
          <p:cNvSpPr/>
          <p:nvPr/>
        </p:nvSpPr>
        <p:spPr>
          <a:xfrm>
            <a:off x="9806329" y="1272139"/>
            <a:ext cx="51883" cy="3952874"/>
          </a:xfrm>
          <a:prstGeom prst="rect">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8145326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6753252F-4873-4F63-801D-CC719279A7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047C8CCB-F95D-4249-92DD-651249D353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013557" cy="6858000"/>
          </a:xfrm>
          <a:prstGeom prst="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ángulo 11">
            <a:extLst>
              <a:ext uri="{FF2B5EF4-FFF2-40B4-BE49-F238E27FC236}">
                <a16:creationId xmlns:a16="http://schemas.microsoft.com/office/drawing/2014/main" id="{DAB73494-B272-433F-8697-452DFCB8CD06}"/>
              </a:ext>
            </a:extLst>
          </p:cNvPr>
          <p:cNvSpPr/>
          <p:nvPr/>
        </p:nvSpPr>
        <p:spPr>
          <a:xfrm>
            <a:off x="2012181" y="6526302"/>
            <a:ext cx="10179819" cy="33590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CuadroTexto 4">
            <a:extLst>
              <a:ext uri="{FF2B5EF4-FFF2-40B4-BE49-F238E27FC236}">
                <a16:creationId xmlns:a16="http://schemas.microsoft.com/office/drawing/2014/main" id="{870F9265-A61D-4855-95B7-45BF187897FD}"/>
              </a:ext>
            </a:extLst>
          </p:cNvPr>
          <p:cNvSpPr txBox="1"/>
          <p:nvPr/>
        </p:nvSpPr>
        <p:spPr>
          <a:xfrm>
            <a:off x="2012181" y="2975216"/>
            <a:ext cx="9847723" cy="1107996"/>
          </a:xfrm>
          <a:prstGeom prst="rect">
            <a:avLst/>
          </a:prstGeom>
          <a:noFill/>
          <a:ln>
            <a:solidFill>
              <a:schemeClr val="bg1"/>
            </a:solid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s-ES" sz="6600" b="0" i="0" u="none" strike="noStrike" kern="1200" cap="none" spc="0" normalizeH="0" baseline="0" noProof="0" dirty="0">
                <a:ln>
                  <a:noFill/>
                </a:ln>
                <a:solidFill>
                  <a:prstClr val="black"/>
                </a:solidFill>
                <a:effectLst/>
                <a:uLnTx/>
                <a:uFillTx/>
                <a:latin typeface="Calibri" panose="020F0502020204030204"/>
                <a:ea typeface="+mn-ea"/>
                <a:cs typeface="+mn-cs"/>
              </a:rPr>
              <a:t>GRACIAS</a:t>
            </a:r>
            <a:endParaRPr kumimoji="0" lang="es-CO" sz="6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66724766"/>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1_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o" ma:contentTypeID="0x010100157F0BDE225B024496847DEDF3D4DB47" ma:contentTypeVersion="10" ma:contentTypeDescription="Crear nuevo documento." ma:contentTypeScope="" ma:versionID="570f1d6251e787ee9c0b5ac08f556ba5">
  <xsd:schema xmlns:xsd="http://www.w3.org/2001/XMLSchema" xmlns:xs="http://www.w3.org/2001/XMLSchema" xmlns:p="http://schemas.microsoft.com/office/2006/metadata/properties" xmlns:ns3="133e885e-5270-40bd-9b32-55685347c84c" xmlns:ns4="bf1db864-6bd4-4421-bf4e-3515609ee991" targetNamespace="http://schemas.microsoft.com/office/2006/metadata/properties" ma:root="true" ma:fieldsID="5b4b86ecd012af0e92d0376d1d633ec1" ns3:_="" ns4:_="">
    <xsd:import namespace="133e885e-5270-40bd-9b32-55685347c84c"/>
    <xsd:import namespace="bf1db864-6bd4-4421-bf4e-3515609ee991"/>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DateTaken" minOccurs="0"/>
                <xsd:element ref="ns3:MediaServiceLocation" minOccurs="0"/>
                <xsd:element ref="ns4:SharedWithUsers" minOccurs="0"/>
                <xsd:element ref="ns4:SharedWithDetails" minOccurs="0"/>
                <xsd:element ref="ns4:SharingHintHash"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33e885e-5270-40bd-9b32-55685347c84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f1db864-6bd4-4421-bf4e-3515609ee991" elementFormDefault="qualified">
    <xsd:import namespace="http://schemas.microsoft.com/office/2006/documentManagement/types"/>
    <xsd:import namespace="http://schemas.microsoft.com/office/infopath/2007/PartnerControls"/>
    <xsd:element name="SharedWithUsers" ma:index="13" nillable="true" ma:displayName="Compartido c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Detalles de uso compartido" ma:internalName="SharedWithDetails" ma:readOnly="true">
      <xsd:simpleType>
        <xsd:restriction base="dms:Note">
          <xsd:maxLength value="255"/>
        </xsd:restriction>
      </xsd:simpleType>
    </xsd:element>
    <xsd:element name="SharingHintHash" ma:index="15" nillable="true" ma:displayName="Hash de la sugerencia para compartir"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8DFEEF9B-BFFF-49EB-AA97-83C86AED4C3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33e885e-5270-40bd-9b32-55685347c84c"/>
    <ds:schemaRef ds:uri="bf1db864-6bd4-4421-bf4e-3515609ee9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82D1B65D-50CC-401C-A678-10F766294CF2}">
  <ds:schemaRefs>
    <ds:schemaRef ds:uri="http://schemas.microsoft.com/sharepoint/v3/contenttype/forms"/>
  </ds:schemaRefs>
</ds:datastoreItem>
</file>

<file path=customXml/itemProps3.xml><?xml version="1.0" encoding="utf-8"?>
<ds:datastoreItem xmlns:ds="http://schemas.openxmlformats.org/officeDocument/2006/customXml" ds:itemID="{EC46B72B-9E05-40CE-A91A-3D71E094A24F}">
  <ds:schemaRefs>
    <ds:schemaRef ds:uri="http://purl.org/dc/dcmitype/"/>
    <ds:schemaRef ds:uri="http://purl.org/dc/elements/1.1/"/>
    <ds:schemaRef ds:uri="http://schemas.microsoft.com/office/2006/metadata/properties"/>
    <ds:schemaRef ds:uri="133e885e-5270-40bd-9b32-55685347c84c"/>
    <ds:schemaRef ds:uri="bf1db864-6bd4-4421-bf4e-3515609ee991"/>
    <ds:schemaRef ds:uri="http://schemas.microsoft.com/office/2006/documentManagement/types"/>
    <ds:schemaRef ds:uri="http://www.w3.org/XML/1998/namespace"/>
    <ds:schemaRef ds:uri="http://purl.org/dc/terms/"/>
    <ds:schemaRef ds:uri="http://schemas.microsoft.com/office/infopath/2007/PartnerControls"/>
    <ds:schemaRef ds:uri="http://schemas.openxmlformats.org/package/2006/metadata/core-properties"/>
  </ds:schemaRefs>
</ds:datastoreItem>
</file>

<file path=docProps/app.xml><?xml version="1.0" encoding="utf-8"?>
<Properties xmlns="http://schemas.openxmlformats.org/officeDocument/2006/extended-properties" xmlns:vt="http://schemas.openxmlformats.org/officeDocument/2006/docPropsVTypes">
  <TotalTime>9258</TotalTime>
  <Words>4163</Words>
  <Application>Microsoft Office PowerPoint</Application>
  <PresentationFormat>Panorámica</PresentationFormat>
  <Paragraphs>772</Paragraphs>
  <Slides>55</Slides>
  <Notes>7</Notes>
  <HiddenSlides>0</HiddenSlides>
  <MMClips>0</MMClips>
  <ScaleCrop>false</ScaleCrop>
  <HeadingPairs>
    <vt:vector size="6" baseType="variant">
      <vt:variant>
        <vt:lpstr>Fuentes usadas</vt:lpstr>
      </vt:variant>
      <vt:variant>
        <vt:i4>13</vt:i4>
      </vt:variant>
      <vt:variant>
        <vt:lpstr>Tema</vt:lpstr>
      </vt:variant>
      <vt:variant>
        <vt:i4>2</vt:i4>
      </vt:variant>
      <vt:variant>
        <vt:lpstr>Títulos de diapositiva</vt:lpstr>
      </vt:variant>
      <vt:variant>
        <vt:i4>55</vt:i4>
      </vt:variant>
    </vt:vector>
  </HeadingPairs>
  <TitlesOfParts>
    <vt:vector size="70" baseType="lpstr">
      <vt:lpstr>Arial</vt:lpstr>
      <vt:lpstr>Arial Narrow</vt:lpstr>
      <vt:lpstr>Calibri</vt:lpstr>
      <vt:lpstr>Calibri Light</vt:lpstr>
      <vt:lpstr>Georgia</vt:lpstr>
      <vt:lpstr>Helvetica Neue</vt:lpstr>
      <vt:lpstr>Helvetica Neue Light</vt:lpstr>
      <vt:lpstr>Lato Bold</vt:lpstr>
      <vt:lpstr>Lato Regular</vt:lpstr>
      <vt:lpstr>Open Sans</vt:lpstr>
      <vt:lpstr>Rockwell</vt:lpstr>
      <vt:lpstr>wf_segoe-ui_normal</vt:lpstr>
      <vt:lpstr>Wingdings</vt:lpstr>
      <vt:lpstr>Tema de Office</vt:lpstr>
      <vt:lpstr>1_Tema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¿QUÉ ES LA SOCIEDAD DE ACTIVOS ESPECIALES?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1. TRANSFERENCIA DE  PREDIOS PARA VIS</vt:lpstr>
      <vt:lpstr>Presentación de PowerPoint</vt:lpstr>
      <vt:lpstr>3. CRUCE DE CUENTAS Y PAGO CON VIGENCIAS FUTURAS</vt:lpstr>
      <vt:lpstr>4. CONSTITUCIÓN DE MECANISMOS FIDUCIARIOS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Oscar Mauricio Fuentes Bonilla</dc:creator>
  <cp:lastModifiedBy>Paola Andrea Lopez Jaramillo</cp:lastModifiedBy>
  <cp:revision>154</cp:revision>
  <cp:lastPrinted>2021-08-25T17:03:28Z</cp:lastPrinted>
  <dcterms:created xsi:type="dcterms:W3CDTF">2015-02-19T23:51:59Z</dcterms:created>
  <dcterms:modified xsi:type="dcterms:W3CDTF">2021-12-07T20:46:01Z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0x010100157F0BDE225B024496847DEDF3D4DB47</vt:lpwstr>
  </property>
</Properties>
</file>