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9"/>
  </p:notesMasterIdLst>
  <p:sldIdLst>
    <p:sldId id="257" r:id="rId2"/>
    <p:sldId id="256" r:id="rId3"/>
    <p:sldId id="267" r:id="rId4"/>
    <p:sldId id="269" r:id="rId5"/>
    <p:sldId id="266" r:id="rId6"/>
    <p:sldId id="268" r:id="rId7"/>
    <p:sldId id="270" r:id="rId8"/>
  </p:sldIdLst>
  <p:sldSz cx="12192000" cy="6858000"/>
  <p:notesSz cx="6858000" cy="9144000"/>
  <p:defaultText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93166"/>
    <a:srgbClr val="A9A8A9"/>
    <a:srgbClr val="000A8B"/>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B541D62-907E-40CB-8E46-C61E2F1BBEFF}" v="26" dt="2021-12-14T16:35:55.796"/>
  </p1510:revLst>
</p1510:revInfo>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25" autoAdjust="0"/>
    <p:restoredTop sz="94677"/>
  </p:normalViewPr>
  <p:slideViewPr>
    <p:cSldViewPr snapToGrid="0" snapToObjects="1">
      <p:cViewPr varScale="1">
        <p:scale>
          <a:sx n="48" d="100"/>
          <a:sy n="48" d="100"/>
        </p:scale>
        <p:origin x="1026" y="54"/>
      </p:cViewPr>
      <p:guideLst>
        <p:guide orient="horz" pos="2160"/>
        <p:guide pos="384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 Id="rId14"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O"/>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889EEF6-9410-4122-A51A-466943D5DB7D}" type="datetimeFigureOut">
              <a:rPr lang="es-CO" smtClean="0"/>
              <a:t>31/01/2022</a:t>
            </a:fld>
            <a:endParaRPr lang="es-CO"/>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CO"/>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CO"/>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CBAB4EC-895E-4B4D-8B1D-AE73B2A11BFB}" type="slidenum">
              <a:rPr lang="es-CO" smtClean="0"/>
              <a:t>‹Nº›</a:t>
            </a:fld>
            <a:endParaRPr lang="es-CO"/>
          </a:p>
        </p:txBody>
      </p:sp>
    </p:spTree>
    <p:extLst>
      <p:ext uri="{BB962C8B-B14F-4D97-AF65-F5344CB8AC3E}">
        <p14:creationId xmlns:p14="http://schemas.microsoft.com/office/powerpoint/2010/main" val="30367006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914400" y="2130426"/>
            <a:ext cx="10363200" cy="1470025"/>
          </a:xfrm>
        </p:spPr>
        <p:txBody>
          <a:bodyPr/>
          <a:lstStyle/>
          <a:p>
            <a:r>
              <a:rPr lang="es-ES_tradnl"/>
              <a:t>Clic para editar título</a:t>
            </a:r>
            <a:endParaRPr lang="es-ES"/>
          </a:p>
        </p:txBody>
      </p:sp>
      <p:sp>
        <p:nvSpPr>
          <p:cNvPr id="3" name="Subtítulo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a:t>Haga clic para modificar el estilo de subtítulo del patrón</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31/01/2022</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3511150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idx="1"/>
          </p:nvPr>
        </p:nvSpPr>
        <p:spPr/>
        <p:txBody>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31/01/2022</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4171381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963084" y="4406901"/>
            <a:ext cx="10363200" cy="1362075"/>
          </a:xfrm>
        </p:spPr>
        <p:txBody>
          <a:bodyPr anchor="t"/>
          <a:lstStyle>
            <a:lvl1pPr algn="l">
              <a:defRPr sz="4000" b="1" cap="all"/>
            </a:lvl1pPr>
          </a:lstStyle>
          <a:p>
            <a:r>
              <a:rPr lang="es-ES_tradnl"/>
              <a:t>Clic para editar título</a:t>
            </a:r>
            <a:endParaRPr lang="es-ES"/>
          </a:p>
        </p:txBody>
      </p:sp>
      <p:sp>
        <p:nvSpPr>
          <p:cNvPr id="3" name="Marcador de texto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a:t>Haga clic para modificar el estilo de texto del patrón</a:t>
            </a:r>
          </a:p>
        </p:txBody>
      </p:sp>
      <p:sp>
        <p:nvSpPr>
          <p:cNvPr id="4" name="Marcador de fecha 3"/>
          <p:cNvSpPr>
            <a:spLocks noGrp="1"/>
          </p:cNvSpPr>
          <p:nvPr>
            <p:ph type="dt" sz="half" idx="10"/>
          </p:nvPr>
        </p:nvSpPr>
        <p:spPr/>
        <p:txBody>
          <a:bodyPr/>
          <a:lstStyle/>
          <a:p>
            <a:fld id="{83FEBEB7-25AB-664A-96B3-95BD3AB0599F}" type="datetimeFigureOut">
              <a:rPr lang="es-ES" smtClean="0"/>
              <a:t>31/01/2022</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8272798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contenido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fecha 4"/>
          <p:cNvSpPr>
            <a:spLocks noGrp="1"/>
          </p:cNvSpPr>
          <p:nvPr>
            <p:ph type="dt" sz="half" idx="10"/>
          </p:nvPr>
        </p:nvSpPr>
        <p:spPr/>
        <p:txBody>
          <a:bodyPr/>
          <a:lstStyle/>
          <a:p>
            <a:fld id="{83FEBEB7-25AB-664A-96B3-95BD3AB0599F}" type="datetimeFigureOut">
              <a:rPr lang="es-ES" smtClean="0"/>
              <a:t>31/01/2022</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1277033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_tradnl"/>
              <a:t>Clic para editar título</a:t>
            </a:r>
            <a:endParaRPr lang="es-ES"/>
          </a:p>
        </p:txBody>
      </p:sp>
      <p:sp>
        <p:nvSpPr>
          <p:cNvPr id="3" name="Marcador de texto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4" name="Marcador de contenido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texto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6" name="Marcador de contenido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7" name="Marcador de fecha 6"/>
          <p:cNvSpPr>
            <a:spLocks noGrp="1"/>
          </p:cNvSpPr>
          <p:nvPr>
            <p:ph type="dt" sz="half" idx="10"/>
          </p:nvPr>
        </p:nvSpPr>
        <p:spPr/>
        <p:txBody>
          <a:bodyPr/>
          <a:lstStyle/>
          <a:p>
            <a:fld id="{83FEBEB7-25AB-664A-96B3-95BD3AB0599F}" type="datetimeFigureOut">
              <a:rPr lang="es-ES" smtClean="0"/>
              <a:t>31/01/2022</a:t>
            </a:fld>
            <a:endParaRPr lang="es-ES"/>
          </a:p>
        </p:txBody>
      </p:sp>
      <p:sp>
        <p:nvSpPr>
          <p:cNvPr id="8" name="Marcador de pie de página 7"/>
          <p:cNvSpPr>
            <a:spLocks noGrp="1"/>
          </p:cNvSpPr>
          <p:nvPr>
            <p:ph type="ftr" sz="quarter" idx="11"/>
          </p:nvPr>
        </p:nvSpPr>
        <p:spPr/>
        <p:txBody>
          <a:bodyPr/>
          <a:lstStyle/>
          <a:p>
            <a:endParaRPr lang="es-ES"/>
          </a:p>
        </p:txBody>
      </p:sp>
      <p:sp>
        <p:nvSpPr>
          <p:cNvPr id="9" name="Marcador de número de diapositiva 8"/>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13102252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fecha 2"/>
          <p:cNvSpPr>
            <a:spLocks noGrp="1"/>
          </p:cNvSpPr>
          <p:nvPr>
            <p:ph type="dt" sz="half" idx="10"/>
          </p:nvPr>
        </p:nvSpPr>
        <p:spPr/>
        <p:txBody>
          <a:bodyPr/>
          <a:lstStyle/>
          <a:p>
            <a:fld id="{83FEBEB7-25AB-664A-96B3-95BD3AB0599F}" type="datetimeFigureOut">
              <a:rPr lang="es-ES" smtClean="0"/>
              <a:t>31/01/2022</a:t>
            </a:fld>
            <a:endParaRPr lang="es-ES"/>
          </a:p>
        </p:txBody>
      </p:sp>
      <p:sp>
        <p:nvSpPr>
          <p:cNvPr id="4" name="Marcador de pie de página 3"/>
          <p:cNvSpPr>
            <a:spLocks noGrp="1"/>
          </p:cNvSpPr>
          <p:nvPr>
            <p:ph type="ftr" sz="quarter" idx="11"/>
          </p:nvPr>
        </p:nvSpPr>
        <p:spPr/>
        <p:txBody>
          <a:bodyPr/>
          <a:lstStyle/>
          <a:p>
            <a:endParaRPr lang="es-ES"/>
          </a:p>
        </p:txBody>
      </p:sp>
      <p:sp>
        <p:nvSpPr>
          <p:cNvPr id="5" name="Marcador de número de diapositiva 4"/>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6336194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83FEBEB7-25AB-664A-96B3-95BD3AB0599F}" type="datetimeFigureOut">
              <a:rPr lang="es-ES" smtClean="0"/>
              <a:t>31/01/2022</a:t>
            </a:fld>
            <a:endParaRPr lang="es-ES"/>
          </a:p>
        </p:txBody>
      </p:sp>
      <p:sp>
        <p:nvSpPr>
          <p:cNvPr id="3" name="Marcador de pie de página 2"/>
          <p:cNvSpPr>
            <a:spLocks noGrp="1"/>
          </p:cNvSpPr>
          <p:nvPr>
            <p:ph type="ftr" sz="quarter" idx="11"/>
          </p:nvPr>
        </p:nvSpPr>
        <p:spPr/>
        <p:txBody>
          <a:bodyPr/>
          <a:lstStyle/>
          <a:p>
            <a:endParaRPr lang="es-ES"/>
          </a:p>
        </p:txBody>
      </p:sp>
      <p:sp>
        <p:nvSpPr>
          <p:cNvPr id="4" name="Marcador de número de diapositiva 3"/>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18925548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609601" y="273050"/>
            <a:ext cx="4011084" cy="1162050"/>
          </a:xfrm>
        </p:spPr>
        <p:txBody>
          <a:bodyPr anchor="b"/>
          <a:lstStyle>
            <a:lvl1pPr algn="l">
              <a:defRPr sz="2000" b="1"/>
            </a:lvl1pPr>
          </a:lstStyle>
          <a:p>
            <a:r>
              <a:rPr lang="es-ES_tradnl"/>
              <a:t>Clic para editar título</a:t>
            </a:r>
            <a:endParaRPr lang="es-ES"/>
          </a:p>
        </p:txBody>
      </p:sp>
      <p:sp>
        <p:nvSpPr>
          <p:cNvPr id="3" name="Marcador de contenido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texto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4"/>
          <p:cNvSpPr>
            <a:spLocks noGrp="1"/>
          </p:cNvSpPr>
          <p:nvPr>
            <p:ph type="dt" sz="half" idx="10"/>
          </p:nvPr>
        </p:nvSpPr>
        <p:spPr/>
        <p:txBody>
          <a:bodyPr/>
          <a:lstStyle/>
          <a:p>
            <a:fld id="{83FEBEB7-25AB-664A-96B3-95BD3AB0599F}" type="datetimeFigureOut">
              <a:rPr lang="es-ES" smtClean="0"/>
              <a:t>31/01/2022</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20219989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2389717" y="4800600"/>
            <a:ext cx="7315200" cy="566738"/>
          </a:xfrm>
        </p:spPr>
        <p:txBody>
          <a:bodyPr anchor="b"/>
          <a:lstStyle>
            <a:lvl1pPr algn="l">
              <a:defRPr sz="2000" b="1"/>
            </a:lvl1pPr>
          </a:lstStyle>
          <a:p>
            <a:r>
              <a:rPr lang="es-ES_tradnl"/>
              <a:t>Clic para editar título</a:t>
            </a:r>
            <a:endParaRPr lang="es-ES"/>
          </a:p>
        </p:txBody>
      </p:sp>
      <p:sp>
        <p:nvSpPr>
          <p:cNvPr id="3" name="Marcador de posición de imagen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4"/>
          <p:cNvSpPr>
            <a:spLocks noGrp="1"/>
          </p:cNvSpPr>
          <p:nvPr>
            <p:ph type="dt" sz="half" idx="10"/>
          </p:nvPr>
        </p:nvSpPr>
        <p:spPr/>
        <p:txBody>
          <a:bodyPr/>
          <a:lstStyle/>
          <a:p>
            <a:fld id="{83FEBEB7-25AB-664A-96B3-95BD3AB0599F}" type="datetimeFigureOut">
              <a:rPr lang="es-ES" smtClean="0"/>
              <a:t>31/01/2022</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32982170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texto vertical 2"/>
          <p:cNvSpPr>
            <a:spLocks noGrp="1"/>
          </p:cNvSpPr>
          <p:nvPr>
            <p:ph type="body" orient="vert" idx="1"/>
          </p:nvPr>
        </p:nvSpPr>
        <p:spPr/>
        <p:txBody>
          <a:bodyPr vert="eaVert"/>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31/01/2022</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33034980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839200" y="274639"/>
            <a:ext cx="2743200" cy="5851525"/>
          </a:xfrm>
        </p:spPr>
        <p:txBody>
          <a:bodyPr vert="eaVert"/>
          <a:lstStyle/>
          <a:p>
            <a:r>
              <a:rPr lang="es-ES_tradnl"/>
              <a:t>Clic para editar título</a:t>
            </a:r>
            <a:endParaRPr lang="es-ES"/>
          </a:p>
        </p:txBody>
      </p:sp>
      <p:sp>
        <p:nvSpPr>
          <p:cNvPr id="3" name="Marcador de texto vertical 2"/>
          <p:cNvSpPr>
            <a:spLocks noGrp="1"/>
          </p:cNvSpPr>
          <p:nvPr>
            <p:ph type="body" orient="vert" idx="1"/>
          </p:nvPr>
        </p:nvSpPr>
        <p:spPr>
          <a:xfrm>
            <a:off x="609600" y="274639"/>
            <a:ext cx="8026400" cy="5851525"/>
          </a:xfrm>
        </p:spPr>
        <p:txBody>
          <a:bodyPr vert="eaVert"/>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31/01/2022</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20692579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s-ES_tradnl"/>
              <a:t>Clic para editar título</a:t>
            </a:r>
            <a:endParaRPr lang="es-ES"/>
          </a:p>
        </p:txBody>
      </p:sp>
      <p:sp>
        <p:nvSpPr>
          <p:cNvPr id="3" name="Marcador de texto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3FEBEB7-25AB-664A-96B3-95BD3AB0599F}" type="datetimeFigureOut">
              <a:rPr lang="es-ES" smtClean="0"/>
              <a:t>31/01/2022</a:t>
            </a:fld>
            <a:endParaRPr lang="es-ES"/>
          </a:p>
        </p:txBody>
      </p:sp>
      <p:sp>
        <p:nvSpPr>
          <p:cNvPr id="5" name="Marcador de pie de página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F70F9DA-11E8-C347-B57A-A65ED631A843}" type="slidenum">
              <a:rPr lang="es-ES" smtClean="0"/>
              <a:t>‹Nº›</a:t>
            </a:fld>
            <a:endParaRPr lang="es-ES"/>
          </a:p>
        </p:txBody>
      </p:sp>
    </p:spTree>
    <p:extLst>
      <p:ext uri="{BB962C8B-B14F-4D97-AF65-F5344CB8AC3E}">
        <p14:creationId xmlns:p14="http://schemas.microsoft.com/office/powerpoint/2010/main" val="6821760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4.sv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1.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5.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16.jpe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5" Type="http://schemas.openxmlformats.org/officeDocument/2006/relationships/image" Target="../media/image18.png"/><Relationship Id="rId4" Type="http://schemas.openxmlformats.org/officeDocument/2006/relationships/image" Target="../media/image1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9E30CA15-771A-482C-BA9E-16FCF3AD6747}"/>
              </a:ext>
            </a:extLst>
          </p:cNvPr>
          <p:cNvSpPr/>
          <p:nvPr/>
        </p:nvSpPr>
        <p:spPr>
          <a:xfrm>
            <a:off x="0" y="0"/>
            <a:ext cx="5226342" cy="6858000"/>
          </a:xfrm>
          <a:prstGeom prst="rect">
            <a:avLst/>
          </a:prstGeom>
          <a:solidFill>
            <a:srgbClr val="0691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6" name="Rectángulo 5">
            <a:extLst>
              <a:ext uri="{FF2B5EF4-FFF2-40B4-BE49-F238E27FC236}">
                <a16:creationId xmlns:a16="http://schemas.microsoft.com/office/drawing/2014/main" id="{1F085610-40FD-42D5-B0E4-193B4CF70415}"/>
              </a:ext>
            </a:extLst>
          </p:cNvPr>
          <p:cNvSpPr/>
          <p:nvPr/>
        </p:nvSpPr>
        <p:spPr>
          <a:xfrm>
            <a:off x="5226342" y="-1"/>
            <a:ext cx="6965658" cy="6858001"/>
          </a:xfrm>
          <a:prstGeom prst="rect">
            <a:avLst/>
          </a:prstGeom>
          <a:solidFill>
            <a:srgbClr val="E4ED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8" name="Gráfico 7">
            <a:extLst>
              <a:ext uri="{FF2B5EF4-FFF2-40B4-BE49-F238E27FC236}">
                <a16:creationId xmlns:a16="http://schemas.microsoft.com/office/drawing/2014/main" id="{FE1561C7-A647-475B-88DC-D6656EF9096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233153" y="967661"/>
            <a:ext cx="6004455" cy="1013410"/>
          </a:xfrm>
          <a:prstGeom prst="rect">
            <a:avLst/>
          </a:prstGeom>
        </p:spPr>
      </p:pic>
      <p:pic>
        <p:nvPicPr>
          <p:cNvPr id="10" name="Gráfico 9">
            <a:extLst>
              <a:ext uri="{FF2B5EF4-FFF2-40B4-BE49-F238E27FC236}">
                <a16:creationId xmlns:a16="http://schemas.microsoft.com/office/drawing/2014/main" id="{653221C5-86B2-4714-B9CF-E6115C033EF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496424" y="5570290"/>
            <a:ext cx="2453955" cy="1033244"/>
          </a:xfrm>
          <a:prstGeom prst="rect">
            <a:avLst/>
          </a:prstGeom>
        </p:spPr>
      </p:pic>
    </p:spTree>
    <p:extLst>
      <p:ext uri="{BB962C8B-B14F-4D97-AF65-F5344CB8AC3E}">
        <p14:creationId xmlns:p14="http://schemas.microsoft.com/office/powerpoint/2010/main" val="31139375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524000" y="2884557"/>
            <a:ext cx="9143999" cy="1323439"/>
          </a:xfrm>
          <a:prstGeom prst="rect">
            <a:avLst/>
          </a:prstGeom>
          <a:noFill/>
        </p:spPr>
        <p:txBody>
          <a:bodyPr wrap="square" rtlCol="0">
            <a:spAutoFit/>
          </a:bodyPr>
          <a:lstStyle/>
          <a:p>
            <a:pPr algn="ctr"/>
            <a:r>
              <a:rPr lang="es-ES" sz="4000" b="1" dirty="0">
                <a:solidFill>
                  <a:srgbClr val="000A8B"/>
                </a:solidFill>
              </a:rPr>
              <a:t>PROYECTOS CON ENFOQUE SOCIAL</a:t>
            </a:r>
          </a:p>
          <a:p>
            <a:pPr algn="ctr"/>
            <a:r>
              <a:rPr lang="es-ES" sz="4000" b="1" dirty="0">
                <a:solidFill>
                  <a:srgbClr val="000A8B"/>
                </a:solidFill>
              </a:rPr>
              <a:t>SOCIEDAD DE ACTIVOS ESPECIALES</a:t>
            </a:r>
          </a:p>
        </p:txBody>
      </p:sp>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pic>
        <p:nvPicPr>
          <p:cNvPr id="6" name="Imagen 5" descr="Logotipo, nombre de la empresa&#10;&#10;Descripción generada automáticamente">
            <a:extLst>
              <a:ext uri="{FF2B5EF4-FFF2-40B4-BE49-F238E27FC236}">
                <a16:creationId xmlns:a16="http://schemas.microsoft.com/office/drawing/2014/main" id="{46723F23-A272-624C-9125-B8F227E1BE38}"/>
              </a:ext>
            </a:extLst>
          </p:cNvPr>
          <p:cNvPicPr/>
          <p:nvPr/>
        </p:nvPicPr>
        <p:blipFill>
          <a:blip r:embed="rId4">
            <a:extLst>
              <a:ext uri="{28A0092B-C50C-407E-A947-70E740481C1C}">
                <a14:useLocalDpi xmlns:a14="http://schemas.microsoft.com/office/drawing/2010/main" val="0"/>
              </a:ext>
            </a:extLst>
          </a:blip>
          <a:stretch>
            <a:fillRect/>
          </a:stretch>
        </p:blipFill>
        <p:spPr>
          <a:xfrm>
            <a:off x="10912744" y="5901431"/>
            <a:ext cx="1217297" cy="879757"/>
          </a:xfrm>
          <a:prstGeom prst="rect">
            <a:avLst/>
          </a:prstGeom>
        </p:spPr>
      </p:pic>
    </p:spTree>
    <p:extLst>
      <p:ext uri="{BB962C8B-B14F-4D97-AF65-F5344CB8AC3E}">
        <p14:creationId xmlns:p14="http://schemas.microsoft.com/office/powerpoint/2010/main" val="35048254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7251032" y="6540499"/>
            <a:ext cx="4563142" cy="307777"/>
          </a:xfrm>
          <a:prstGeom prst="rect">
            <a:avLst/>
          </a:prstGeom>
          <a:noFill/>
        </p:spPr>
        <p:txBody>
          <a:bodyPr wrap="square" rtlCol="0">
            <a:spAutoFit/>
          </a:bodyPr>
          <a:lstStyle/>
          <a:p>
            <a:pPr algn="r"/>
            <a:r>
              <a:rPr lang="es-ES" sz="1400" dirty="0">
                <a:solidFill>
                  <a:srgbClr val="A9A8A9"/>
                </a:solidFill>
                <a:latin typeface="Lato Regular"/>
                <a:cs typeface="Lato Regular"/>
              </a:rPr>
              <a:t>Presidencia</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CuadroTexto 6">
            <a:extLst>
              <a:ext uri="{FF2B5EF4-FFF2-40B4-BE49-F238E27FC236}">
                <a16:creationId xmlns:a16="http://schemas.microsoft.com/office/drawing/2014/main" id="{1F9EC513-8A26-4950-AC11-25C6B510FCE8}"/>
              </a:ext>
            </a:extLst>
          </p:cNvPr>
          <p:cNvSpPr txBox="1"/>
          <p:nvPr/>
        </p:nvSpPr>
        <p:spPr>
          <a:xfrm>
            <a:off x="1016167" y="884086"/>
            <a:ext cx="9432757" cy="1200329"/>
          </a:xfrm>
          <a:prstGeom prst="rect">
            <a:avLst/>
          </a:prstGeom>
          <a:noFill/>
        </p:spPr>
        <p:txBody>
          <a:bodyPr wrap="square" rtlCol="0">
            <a:spAutoFit/>
          </a:bodyPr>
          <a:lstStyle/>
          <a:p>
            <a:pPr algn="ctr"/>
            <a:r>
              <a:rPr lang="es-ES" sz="3600" b="1" dirty="0">
                <a:solidFill>
                  <a:srgbClr val="000A8B"/>
                </a:solidFill>
              </a:rPr>
              <a:t>TRANSFERENCIA DE PREDIOS A POBLACIÓN EN PROCESO DE REINCORPORACIÓN</a:t>
            </a:r>
          </a:p>
        </p:txBody>
      </p:sp>
      <p:sp>
        <p:nvSpPr>
          <p:cNvPr id="10" name="CuadroTexto 9">
            <a:extLst>
              <a:ext uri="{FF2B5EF4-FFF2-40B4-BE49-F238E27FC236}">
                <a16:creationId xmlns:a16="http://schemas.microsoft.com/office/drawing/2014/main" id="{002D71DA-2188-43E6-B907-10A73831F29B}"/>
              </a:ext>
            </a:extLst>
          </p:cNvPr>
          <p:cNvSpPr txBox="1"/>
          <p:nvPr/>
        </p:nvSpPr>
        <p:spPr>
          <a:xfrm>
            <a:off x="4740945" y="2222098"/>
            <a:ext cx="3924300" cy="4247317"/>
          </a:xfrm>
          <a:prstGeom prst="rect">
            <a:avLst/>
          </a:prstGeom>
          <a:noFill/>
        </p:spPr>
        <p:txBody>
          <a:bodyPr wrap="square">
            <a:spAutoFit/>
          </a:bodyPr>
          <a:lstStyle/>
          <a:p>
            <a:pPr algn="just"/>
            <a:r>
              <a:rPr lang="es-ES" sz="1600" dirty="0"/>
              <a:t>En virtud del artículo 283 del Plan Nacional de Desarrollo (Ley 1955 de 2019), la SAE debe dar transferencia de inmuebles rurales extintos a población en proceso de reincorporación para el desarrollo de proyectos productivos. Este es el mecanismo institucional que garantiza la puesta a disposición de tierras para la sostenibilidad financiera de quienes dejaron las armas con la suscripción del Acuerdo Final de Paz. </a:t>
            </a:r>
          </a:p>
          <a:p>
            <a:pPr algn="just"/>
            <a:endParaRPr lang="es-ES" sz="1600" dirty="0"/>
          </a:p>
          <a:p>
            <a:pPr algn="just"/>
            <a:r>
              <a:rPr lang="es-ES" sz="1600" dirty="0"/>
              <a:t>A la fecha, se ha dado transferencia y entrega de un inmueble de 92 Ha ubicado en Palmira – Valle del Cauca, cuyos beneficiarios directos son 30 personas en proceso de reincorporación.  </a:t>
            </a:r>
          </a:p>
          <a:p>
            <a:pPr algn="just"/>
            <a:endParaRPr lang="es-CO" sz="1400" dirty="0"/>
          </a:p>
        </p:txBody>
      </p:sp>
      <p:pic>
        <p:nvPicPr>
          <p:cNvPr id="6" name="Imagen 5">
            <a:extLst>
              <a:ext uri="{FF2B5EF4-FFF2-40B4-BE49-F238E27FC236}">
                <a16:creationId xmlns:a16="http://schemas.microsoft.com/office/drawing/2014/main" id="{524C0751-A77F-4716-9191-7DE6A3BA1E20}"/>
              </a:ext>
            </a:extLst>
          </p:cNvPr>
          <p:cNvPicPr>
            <a:picLocks noChangeAspect="1"/>
          </p:cNvPicPr>
          <p:nvPr/>
        </p:nvPicPr>
        <p:blipFill rotWithShape="1">
          <a:blip r:embed="rId4"/>
          <a:srcRect r="21178"/>
          <a:stretch/>
        </p:blipFill>
        <p:spPr>
          <a:xfrm>
            <a:off x="8984286" y="2222098"/>
            <a:ext cx="3145755" cy="3990975"/>
          </a:xfrm>
          <a:prstGeom prst="rect">
            <a:avLst/>
          </a:prstGeom>
        </p:spPr>
      </p:pic>
      <p:pic>
        <p:nvPicPr>
          <p:cNvPr id="12" name="Imagen 11">
            <a:extLst>
              <a:ext uri="{FF2B5EF4-FFF2-40B4-BE49-F238E27FC236}">
                <a16:creationId xmlns:a16="http://schemas.microsoft.com/office/drawing/2014/main" id="{7FF7E91F-A1A0-4962-B675-D65CD3D5733C}"/>
              </a:ext>
            </a:extLst>
          </p:cNvPr>
          <p:cNvPicPr>
            <a:picLocks noChangeAspect="1"/>
          </p:cNvPicPr>
          <p:nvPr/>
        </p:nvPicPr>
        <p:blipFill rotWithShape="1">
          <a:blip r:embed="rId5"/>
          <a:srcRect t="19999" b="30395"/>
          <a:stretch/>
        </p:blipFill>
        <p:spPr>
          <a:xfrm>
            <a:off x="168945" y="2204187"/>
            <a:ext cx="4390058" cy="1871092"/>
          </a:xfrm>
          <a:prstGeom prst="rect">
            <a:avLst/>
          </a:prstGeom>
        </p:spPr>
      </p:pic>
      <p:pic>
        <p:nvPicPr>
          <p:cNvPr id="14" name="Imagen 13">
            <a:extLst>
              <a:ext uri="{FF2B5EF4-FFF2-40B4-BE49-F238E27FC236}">
                <a16:creationId xmlns:a16="http://schemas.microsoft.com/office/drawing/2014/main" id="{579E5B04-46B8-4ADC-B879-F98F2A7C344F}"/>
              </a:ext>
            </a:extLst>
          </p:cNvPr>
          <p:cNvPicPr>
            <a:picLocks noChangeAspect="1"/>
          </p:cNvPicPr>
          <p:nvPr/>
        </p:nvPicPr>
        <p:blipFill>
          <a:blip r:embed="rId6"/>
          <a:stretch>
            <a:fillRect/>
          </a:stretch>
        </p:blipFill>
        <p:spPr>
          <a:xfrm>
            <a:off x="2429397" y="4075279"/>
            <a:ext cx="2129606" cy="2129606"/>
          </a:xfrm>
          <a:prstGeom prst="rect">
            <a:avLst/>
          </a:prstGeom>
        </p:spPr>
      </p:pic>
      <p:pic>
        <p:nvPicPr>
          <p:cNvPr id="16" name="Imagen 15">
            <a:extLst>
              <a:ext uri="{FF2B5EF4-FFF2-40B4-BE49-F238E27FC236}">
                <a16:creationId xmlns:a16="http://schemas.microsoft.com/office/drawing/2014/main" id="{91BA347C-59C6-4FAF-B259-486F06A7CC3B}"/>
              </a:ext>
            </a:extLst>
          </p:cNvPr>
          <p:cNvPicPr>
            <a:picLocks noChangeAspect="1"/>
          </p:cNvPicPr>
          <p:nvPr/>
        </p:nvPicPr>
        <p:blipFill>
          <a:blip r:embed="rId7"/>
          <a:stretch>
            <a:fillRect/>
          </a:stretch>
        </p:blipFill>
        <p:spPr>
          <a:xfrm>
            <a:off x="168945" y="4075280"/>
            <a:ext cx="2260451" cy="2129606"/>
          </a:xfrm>
          <a:prstGeom prst="rect">
            <a:avLst/>
          </a:prstGeom>
        </p:spPr>
      </p:pic>
    </p:spTree>
    <p:extLst>
      <p:ext uri="{BB962C8B-B14F-4D97-AF65-F5344CB8AC3E}">
        <p14:creationId xmlns:p14="http://schemas.microsoft.com/office/powerpoint/2010/main" val="32704934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7251032" y="6540499"/>
            <a:ext cx="4563142" cy="307777"/>
          </a:xfrm>
          <a:prstGeom prst="rect">
            <a:avLst/>
          </a:prstGeom>
          <a:noFill/>
        </p:spPr>
        <p:txBody>
          <a:bodyPr wrap="square" rtlCol="0">
            <a:spAutoFit/>
          </a:bodyPr>
          <a:lstStyle/>
          <a:p>
            <a:pPr algn="r"/>
            <a:r>
              <a:rPr lang="es-ES" sz="1400" dirty="0">
                <a:solidFill>
                  <a:srgbClr val="A9A8A9"/>
                </a:solidFill>
                <a:latin typeface="Lato Regular"/>
                <a:cs typeface="Lato Regular"/>
              </a:rPr>
              <a:t>Presidencia</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CuadroTexto 6">
            <a:extLst>
              <a:ext uri="{FF2B5EF4-FFF2-40B4-BE49-F238E27FC236}">
                <a16:creationId xmlns:a16="http://schemas.microsoft.com/office/drawing/2014/main" id="{1F9EC513-8A26-4950-AC11-25C6B510FCE8}"/>
              </a:ext>
            </a:extLst>
          </p:cNvPr>
          <p:cNvSpPr txBox="1"/>
          <p:nvPr/>
        </p:nvSpPr>
        <p:spPr>
          <a:xfrm>
            <a:off x="1016167" y="884086"/>
            <a:ext cx="9432757" cy="1200329"/>
          </a:xfrm>
          <a:prstGeom prst="rect">
            <a:avLst/>
          </a:prstGeom>
          <a:noFill/>
        </p:spPr>
        <p:txBody>
          <a:bodyPr wrap="square" rtlCol="0">
            <a:spAutoFit/>
          </a:bodyPr>
          <a:lstStyle/>
          <a:p>
            <a:pPr algn="ctr"/>
            <a:r>
              <a:rPr lang="es-ES" sz="3600" b="1" dirty="0">
                <a:solidFill>
                  <a:srgbClr val="000A8B"/>
                </a:solidFill>
              </a:rPr>
              <a:t>TRANSFERENCIA DE PREDIOS A POBLACIÓN EN PROCESO DE REINCORPORACIÓN</a:t>
            </a:r>
          </a:p>
        </p:txBody>
      </p:sp>
      <p:sp>
        <p:nvSpPr>
          <p:cNvPr id="10" name="CuadroTexto 9">
            <a:extLst>
              <a:ext uri="{FF2B5EF4-FFF2-40B4-BE49-F238E27FC236}">
                <a16:creationId xmlns:a16="http://schemas.microsoft.com/office/drawing/2014/main" id="{002D71DA-2188-43E6-B907-10A73831F29B}"/>
              </a:ext>
            </a:extLst>
          </p:cNvPr>
          <p:cNvSpPr txBox="1"/>
          <p:nvPr/>
        </p:nvSpPr>
        <p:spPr>
          <a:xfrm>
            <a:off x="247651" y="2265743"/>
            <a:ext cx="5663028" cy="4093428"/>
          </a:xfrm>
          <a:prstGeom prst="rect">
            <a:avLst/>
          </a:prstGeom>
          <a:noFill/>
        </p:spPr>
        <p:txBody>
          <a:bodyPr wrap="square">
            <a:spAutoFit/>
          </a:bodyPr>
          <a:lstStyle/>
          <a:p>
            <a:pPr algn="just"/>
            <a:r>
              <a:rPr lang="es-ES" sz="2400" dirty="0"/>
              <a:t>Adicional a lo anterior, desde la Gerencia de Inmuebles Rurales se está trabajando en la transferencia de otros 15 FMI cuyas áreas suman aproximadamente 718 Ha aproximadamente. </a:t>
            </a:r>
          </a:p>
          <a:p>
            <a:pPr algn="just"/>
            <a:endParaRPr lang="es-ES" sz="2400" dirty="0"/>
          </a:p>
          <a:p>
            <a:pPr algn="just"/>
            <a:r>
              <a:rPr lang="es-ES" sz="2400" dirty="0"/>
              <a:t>Así mismo, se está en proceso de determinación de la viabilidad de la transferencia de otros 60 FMI, que suman un total de 3137 Ha aproximadamente.</a:t>
            </a:r>
          </a:p>
          <a:p>
            <a:pPr algn="just"/>
            <a:endParaRPr lang="es-CO" sz="2000" dirty="0"/>
          </a:p>
        </p:txBody>
      </p:sp>
      <p:graphicFrame>
        <p:nvGraphicFramePr>
          <p:cNvPr id="4" name="Tabla 4">
            <a:extLst>
              <a:ext uri="{FF2B5EF4-FFF2-40B4-BE49-F238E27FC236}">
                <a16:creationId xmlns:a16="http://schemas.microsoft.com/office/drawing/2014/main" id="{258E4C4E-8F7F-4C53-8889-A9069CDA3E1C}"/>
              </a:ext>
            </a:extLst>
          </p:cNvPr>
          <p:cNvGraphicFramePr>
            <a:graphicFrameLocks noGrp="1"/>
          </p:cNvGraphicFramePr>
          <p:nvPr>
            <p:extLst>
              <p:ext uri="{D42A27DB-BD31-4B8C-83A1-F6EECF244321}">
                <p14:modId xmlns:p14="http://schemas.microsoft.com/office/powerpoint/2010/main" val="3723208243"/>
              </p:ext>
            </p:extLst>
          </p:nvPr>
        </p:nvGraphicFramePr>
        <p:xfrm>
          <a:off x="6281323" y="2265742"/>
          <a:ext cx="5421350" cy="3915506"/>
        </p:xfrm>
        <a:graphic>
          <a:graphicData uri="http://schemas.openxmlformats.org/drawingml/2006/table">
            <a:tbl>
              <a:tblPr firstRow="1" bandRow="1">
                <a:tableStyleId>{5C22544A-7EE6-4342-B048-85BDC9FD1C3A}</a:tableStyleId>
              </a:tblPr>
              <a:tblGrid>
                <a:gridCol w="2710675">
                  <a:extLst>
                    <a:ext uri="{9D8B030D-6E8A-4147-A177-3AD203B41FA5}">
                      <a16:colId xmlns:a16="http://schemas.microsoft.com/office/drawing/2014/main" val="3321199108"/>
                    </a:ext>
                  </a:extLst>
                </a:gridCol>
                <a:gridCol w="2710675">
                  <a:extLst>
                    <a:ext uri="{9D8B030D-6E8A-4147-A177-3AD203B41FA5}">
                      <a16:colId xmlns:a16="http://schemas.microsoft.com/office/drawing/2014/main" val="1356852228"/>
                    </a:ext>
                  </a:extLst>
                </a:gridCol>
              </a:tblGrid>
              <a:tr h="540433">
                <a:tc>
                  <a:txBody>
                    <a:bodyPr/>
                    <a:lstStyle/>
                    <a:p>
                      <a:r>
                        <a:rPr lang="es-ES" dirty="0"/>
                        <a:t>PROCESO</a:t>
                      </a:r>
                      <a:endParaRPr lang="es-CO" dirty="0"/>
                    </a:p>
                  </a:txBody>
                  <a:tcPr/>
                </a:tc>
                <a:tc>
                  <a:txBody>
                    <a:bodyPr/>
                    <a:lstStyle/>
                    <a:p>
                      <a:r>
                        <a:rPr lang="es-ES" dirty="0"/>
                        <a:t>CANTIDAD DE FMI </a:t>
                      </a:r>
                      <a:endParaRPr lang="es-CO" dirty="0"/>
                    </a:p>
                  </a:txBody>
                  <a:tcPr/>
                </a:tc>
                <a:extLst>
                  <a:ext uri="{0D108BD9-81ED-4DB2-BD59-A6C34878D82A}">
                    <a16:rowId xmlns:a16="http://schemas.microsoft.com/office/drawing/2014/main" val="575133043"/>
                  </a:ext>
                </a:extLst>
              </a:tr>
              <a:tr h="593263">
                <a:tc>
                  <a:txBody>
                    <a:bodyPr/>
                    <a:lstStyle/>
                    <a:p>
                      <a:r>
                        <a:rPr lang="es-ES" dirty="0"/>
                        <a:t>TRANSFERIDOS Y ENTREGADOS</a:t>
                      </a:r>
                      <a:endParaRPr lang="es-CO" dirty="0"/>
                    </a:p>
                  </a:txBody>
                  <a:tcPr/>
                </a:tc>
                <a:tc>
                  <a:txBody>
                    <a:bodyPr/>
                    <a:lstStyle/>
                    <a:p>
                      <a:r>
                        <a:rPr lang="es-ES" dirty="0"/>
                        <a:t>1</a:t>
                      </a:r>
                      <a:endParaRPr lang="es-CO" dirty="0"/>
                    </a:p>
                  </a:txBody>
                  <a:tcPr/>
                </a:tc>
                <a:extLst>
                  <a:ext uri="{0D108BD9-81ED-4DB2-BD59-A6C34878D82A}">
                    <a16:rowId xmlns:a16="http://schemas.microsoft.com/office/drawing/2014/main" val="247439943"/>
                  </a:ext>
                </a:extLst>
              </a:tr>
              <a:tr h="593263">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ES" dirty="0"/>
                        <a:t>EN PROCESO DE TRANSFERENCIA</a:t>
                      </a:r>
                      <a:endParaRPr lang="es-CO" dirty="0"/>
                    </a:p>
                  </a:txBody>
                  <a:tcPr/>
                </a:tc>
                <a:tc>
                  <a:txBody>
                    <a:bodyPr/>
                    <a:lstStyle/>
                    <a:p>
                      <a:r>
                        <a:rPr lang="es-ES" dirty="0"/>
                        <a:t>15</a:t>
                      </a:r>
                      <a:endParaRPr lang="es-CO" dirty="0"/>
                    </a:p>
                  </a:txBody>
                  <a:tcPr/>
                </a:tc>
                <a:extLst>
                  <a:ext uri="{0D108BD9-81ED-4DB2-BD59-A6C34878D82A}">
                    <a16:rowId xmlns:a16="http://schemas.microsoft.com/office/drawing/2014/main" val="1074731087"/>
                  </a:ext>
                </a:extLst>
              </a:tr>
              <a:tr h="847518">
                <a:tc>
                  <a:txBody>
                    <a:bodyPr/>
                    <a:lstStyle/>
                    <a:p>
                      <a:r>
                        <a:rPr lang="es-ES" dirty="0"/>
                        <a:t>EN PROCESO DE DETERMINACIÓN DE LA VIABILIDAD</a:t>
                      </a:r>
                      <a:endParaRPr lang="es-CO" dirty="0"/>
                    </a:p>
                  </a:txBody>
                  <a:tcPr/>
                </a:tc>
                <a:tc>
                  <a:txBody>
                    <a:bodyPr/>
                    <a:lstStyle/>
                    <a:p>
                      <a:r>
                        <a:rPr lang="es-ES" dirty="0"/>
                        <a:t>10</a:t>
                      </a:r>
                      <a:endParaRPr lang="es-CO" dirty="0"/>
                    </a:p>
                  </a:txBody>
                  <a:tcPr/>
                </a:tc>
                <a:extLst>
                  <a:ext uri="{0D108BD9-81ED-4DB2-BD59-A6C34878D82A}">
                    <a16:rowId xmlns:a16="http://schemas.microsoft.com/office/drawing/2014/main" val="3870218133"/>
                  </a:ext>
                </a:extLst>
              </a:tr>
              <a:tr h="593263">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ES" dirty="0"/>
                        <a:t>INVIABLES</a:t>
                      </a:r>
                      <a:endParaRPr lang="es-CO" dirty="0"/>
                    </a:p>
                    <a:p>
                      <a:endParaRPr lang="es-CO" dirty="0"/>
                    </a:p>
                  </a:txBody>
                  <a:tcPr/>
                </a:tc>
                <a:tc>
                  <a:txBody>
                    <a:bodyPr/>
                    <a:lstStyle/>
                    <a:p>
                      <a:r>
                        <a:rPr lang="es-ES" dirty="0"/>
                        <a:t>50</a:t>
                      </a:r>
                      <a:endParaRPr lang="es-CO" dirty="0"/>
                    </a:p>
                  </a:txBody>
                  <a:tcPr/>
                </a:tc>
                <a:extLst>
                  <a:ext uri="{0D108BD9-81ED-4DB2-BD59-A6C34878D82A}">
                    <a16:rowId xmlns:a16="http://schemas.microsoft.com/office/drawing/2014/main" val="1967696081"/>
                  </a:ext>
                </a:extLst>
              </a:tr>
              <a:tr h="540433">
                <a:tc>
                  <a:txBody>
                    <a:bodyPr/>
                    <a:lstStyle/>
                    <a:p>
                      <a:r>
                        <a:rPr lang="es-ES" dirty="0"/>
                        <a:t>TOTAL SOLICITADOS</a:t>
                      </a:r>
                      <a:endParaRPr lang="es-CO" dirty="0"/>
                    </a:p>
                  </a:txBody>
                  <a:tcPr/>
                </a:tc>
                <a:tc>
                  <a:txBody>
                    <a:bodyPr/>
                    <a:lstStyle/>
                    <a:p>
                      <a:r>
                        <a:rPr lang="es-ES" dirty="0"/>
                        <a:t>76</a:t>
                      </a:r>
                      <a:endParaRPr lang="es-CO" dirty="0"/>
                    </a:p>
                  </a:txBody>
                  <a:tcPr/>
                </a:tc>
                <a:extLst>
                  <a:ext uri="{0D108BD9-81ED-4DB2-BD59-A6C34878D82A}">
                    <a16:rowId xmlns:a16="http://schemas.microsoft.com/office/drawing/2014/main" val="2497838643"/>
                  </a:ext>
                </a:extLst>
              </a:tr>
            </a:tbl>
          </a:graphicData>
        </a:graphic>
      </p:graphicFrame>
    </p:spTree>
    <p:extLst>
      <p:ext uri="{BB962C8B-B14F-4D97-AF65-F5344CB8AC3E}">
        <p14:creationId xmlns:p14="http://schemas.microsoft.com/office/powerpoint/2010/main" val="38907764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7251032" y="6540499"/>
            <a:ext cx="4563142" cy="307777"/>
          </a:xfrm>
          <a:prstGeom prst="rect">
            <a:avLst/>
          </a:prstGeom>
          <a:noFill/>
        </p:spPr>
        <p:txBody>
          <a:bodyPr wrap="square" rtlCol="0">
            <a:spAutoFit/>
          </a:bodyPr>
          <a:lstStyle/>
          <a:p>
            <a:pPr algn="r"/>
            <a:r>
              <a:rPr lang="es-ES" sz="1400" dirty="0">
                <a:solidFill>
                  <a:srgbClr val="A9A8A9"/>
                </a:solidFill>
                <a:latin typeface="Lato Regular"/>
                <a:cs typeface="Lato Regular"/>
              </a:rPr>
              <a:t>Presidencia</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CuadroTexto 6">
            <a:extLst>
              <a:ext uri="{FF2B5EF4-FFF2-40B4-BE49-F238E27FC236}">
                <a16:creationId xmlns:a16="http://schemas.microsoft.com/office/drawing/2014/main" id="{1F9EC513-8A26-4950-AC11-25C6B510FCE8}"/>
              </a:ext>
            </a:extLst>
          </p:cNvPr>
          <p:cNvSpPr txBox="1"/>
          <p:nvPr/>
        </p:nvSpPr>
        <p:spPr>
          <a:xfrm>
            <a:off x="412749" y="1006909"/>
            <a:ext cx="11353800" cy="584775"/>
          </a:xfrm>
          <a:prstGeom prst="rect">
            <a:avLst/>
          </a:prstGeom>
          <a:noFill/>
        </p:spPr>
        <p:txBody>
          <a:bodyPr wrap="square" rtlCol="0">
            <a:spAutoFit/>
          </a:bodyPr>
          <a:lstStyle/>
          <a:p>
            <a:pPr algn="ctr"/>
            <a:r>
              <a:rPr lang="es-ES" sz="3200" b="1" dirty="0">
                <a:solidFill>
                  <a:srgbClr val="000A8B"/>
                </a:solidFill>
              </a:rPr>
              <a:t>RESTAURACIÓN ECOLÓGICA DEL PREDIO LA SAMARIA</a:t>
            </a:r>
          </a:p>
        </p:txBody>
      </p:sp>
      <p:sp>
        <p:nvSpPr>
          <p:cNvPr id="14" name="CuadroTexto 13">
            <a:extLst>
              <a:ext uri="{FF2B5EF4-FFF2-40B4-BE49-F238E27FC236}">
                <a16:creationId xmlns:a16="http://schemas.microsoft.com/office/drawing/2014/main" id="{7D87664E-6AE8-4B20-90FD-8555921EC886}"/>
              </a:ext>
            </a:extLst>
          </p:cNvPr>
          <p:cNvSpPr txBox="1"/>
          <p:nvPr/>
        </p:nvSpPr>
        <p:spPr>
          <a:xfrm>
            <a:off x="546184" y="2036272"/>
            <a:ext cx="3759200" cy="4031873"/>
          </a:xfrm>
          <a:prstGeom prst="rect">
            <a:avLst/>
          </a:prstGeom>
          <a:noFill/>
        </p:spPr>
        <p:txBody>
          <a:bodyPr wrap="square">
            <a:spAutoFit/>
          </a:bodyPr>
          <a:lstStyle/>
          <a:p>
            <a:pPr algn="just"/>
            <a:r>
              <a:rPr lang="es-ES" sz="2000" b="1" dirty="0"/>
              <a:t>Restauración ecológica del predio denominado “La Samaria”;</a:t>
            </a:r>
          </a:p>
          <a:p>
            <a:pPr algn="just"/>
            <a:endParaRPr lang="es-ES" b="1" dirty="0"/>
          </a:p>
          <a:p>
            <a:pPr algn="just"/>
            <a:r>
              <a:rPr lang="es-ES" dirty="0"/>
              <a:t>En Caucasia – Antioquia la SAE administra un inmueble de aproximadamente 4300 Ha. El mismo ha venido sufriendo un proceso de degradación como consecuencia de actividades mineras y ganadería. De la mano con la Gobernación de Antioquia y la alcaldía municipal se está trabajando en el diseño de estrategias para la restauración ecológica de las áreas degradadas. </a:t>
            </a:r>
          </a:p>
        </p:txBody>
      </p:sp>
      <p:pic>
        <p:nvPicPr>
          <p:cNvPr id="4" name="Imagen 3">
            <a:extLst>
              <a:ext uri="{FF2B5EF4-FFF2-40B4-BE49-F238E27FC236}">
                <a16:creationId xmlns:a16="http://schemas.microsoft.com/office/drawing/2014/main" id="{06A69E20-11CE-479F-A908-52F9ADB1CA23}"/>
              </a:ext>
            </a:extLst>
          </p:cNvPr>
          <p:cNvPicPr>
            <a:picLocks noChangeAspect="1"/>
          </p:cNvPicPr>
          <p:nvPr/>
        </p:nvPicPr>
        <p:blipFill>
          <a:blip r:embed="rId4"/>
          <a:stretch>
            <a:fillRect/>
          </a:stretch>
        </p:blipFill>
        <p:spPr>
          <a:xfrm>
            <a:off x="4752975" y="1804866"/>
            <a:ext cx="3759200" cy="2819400"/>
          </a:xfrm>
          <a:prstGeom prst="rect">
            <a:avLst/>
          </a:prstGeom>
        </p:spPr>
      </p:pic>
      <p:pic>
        <p:nvPicPr>
          <p:cNvPr id="6" name="Imagen 5">
            <a:extLst>
              <a:ext uri="{FF2B5EF4-FFF2-40B4-BE49-F238E27FC236}">
                <a16:creationId xmlns:a16="http://schemas.microsoft.com/office/drawing/2014/main" id="{B6E7A491-5006-416F-AE26-C9A6DDB81BD7}"/>
              </a:ext>
            </a:extLst>
          </p:cNvPr>
          <p:cNvPicPr>
            <a:picLocks noChangeAspect="1"/>
          </p:cNvPicPr>
          <p:nvPr/>
        </p:nvPicPr>
        <p:blipFill>
          <a:blip r:embed="rId5"/>
          <a:stretch>
            <a:fillRect/>
          </a:stretch>
        </p:blipFill>
        <p:spPr>
          <a:xfrm>
            <a:off x="8353508" y="1798090"/>
            <a:ext cx="3759200" cy="2819401"/>
          </a:xfrm>
          <a:prstGeom prst="rect">
            <a:avLst/>
          </a:prstGeom>
        </p:spPr>
      </p:pic>
      <p:pic>
        <p:nvPicPr>
          <p:cNvPr id="11" name="Imagen 10">
            <a:extLst>
              <a:ext uri="{FF2B5EF4-FFF2-40B4-BE49-F238E27FC236}">
                <a16:creationId xmlns:a16="http://schemas.microsoft.com/office/drawing/2014/main" id="{C7AFD530-A23D-4D96-8CD5-A8E8EF181ACE}"/>
              </a:ext>
            </a:extLst>
          </p:cNvPr>
          <p:cNvPicPr>
            <a:picLocks noChangeAspect="1"/>
          </p:cNvPicPr>
          <p:nvPr/>
        </p:nvPicPr>
        <p:blipFill rotWithShape="1">
          <a:blip r:embed="rId6"/>
          <a:srcRect t="27101"/>
          <a:stretch/>
        </p:blipFill>
        <p:spPr>
          <a:xfrm>
            <a:off x="4752975" y="4457700"/>
            <a:ext cx="3600533" cy="1968556"/>
          </a:xfrm>
          <a:prstGeom prst="rect">
            <a:avLst/>
          </a:prstGeom>
        </p:spPr>
      </p:pic>
      <p:pic>
        <p:nvPicPr>
          <p:cNvPr id="15" name="Imagen 14">
            <a:extLst>
              <a:ext uri="{FF2B5EF4-FFF2-40B4-BE49-F238E27FC236}">
                <a16:creationId xmlns:a16="http://schemas.microsoft.com/office/drawing/2014/main" id="{E54F2737-73D5-4EEE-9B47-4A985FAA8D5D}"/>
              </a:ext>
            </a:extLst>
          </p:cNvPr>
          <p:cNvPicPr>
            <a:picLocks noChangeAspect="1"/>
          </p:cNvPicPr>
          <p:nvPr/>
        </p:nvPicPr>
        <p:blipFill rotWithShape="1">
          <a:blip r:embed="rId7"/>
          <a:srcRect t="30178"/>
          <a:stretch/>
        </p:blipFill>
        <p:spPr>
          <a:xfrm>
            <a:off x="8353508" y="4457700"/>
            <a:ext cx="3759200" cy="1968556"/>
          </a:xfrm>
          <a:prstGeom prst="rect">
            <a:avLst/>
          </a:prstGeom>
        </p:spPr>
      </p:pic>
    </p:spTree>
    <p:extLst>
      <p:ext uri="{BB962C8B-B14F-4D97-AF65-F5344CB8AC3E}">
        <p14:creationId xmlns:p14="http://schemas.microsoft.com/office/powerpoint/2010/main" val="41955528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7251032" y="6540499"/>
            <a:ext cx="4563142" cy="307777"/>
          </a:xfrm>
          <a:prstGeom prst="rect">
            <a:avLst/>
          </a:prstGeom>
          <a:noFill/>
        </p:spPr>
        <p:txBody>
          <a:bodyPr wrap="square" rtlCol="0">
            <a:spAutoFit/>
          </a:bodyPr>
          <a:lstStyle/>
          <a:p>
            <a:pPr algn="r"/>
            <a:r>
              <a:rPr lang="es-ES" sz="1400" dirty="0" err="1">
                <a:solidFill>
                  <a:srgbClr val="A9A8A9"/>
                </a:solidFill>
                <a:latin typeface="Lato Regular"/>
                <a:cs typeface="Lato Regular"/>
              </a:rPr>
              <a:t>Prfesidencia</a:t>
            </a:r>
            <a:endParaRPr lang="es-ES" sz="1400" dirty="0">
              <a:solidFill>
                <a:srgbClr val="A9A8A9"/>
              </a:solidFill>
              <a:latin typeface="Lato Regular"/>
              <a:cs typeface="Lato Regular"/>
            </a:endParaRP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CuadroTexto 6">
            <a:extLst>
              <a:ext uri="{FF2B5EF4-FFF2-40B4-BE49-F238E27FC236}">
                <a16:creationId xmlns:a16="http://schemas.microsoft.com/office/drawing/2014/main" id="{1F9EC513-8A26-4950-AC11-25C6B510FCE8}"/>
              </a:ext>
            </a:extLst>
          </p:cNvPr>
          <p:cNvSpPr txBox="1"/>
          <p:nvPr/>
        </p:nvSpPr>
        <p:spPr>
          <a:xfrm>
            <a:off x="1235242" y="960286"/>
            <a:ext cx="9432757" cy="1200329"/>
          </a:xfrm>
          <a:prstGeom prst="rect">
            <a:avLst/>
          </a:prstGeom>
          <a:noFill/>
        </p:spPr>
        <p:txBody>
          <a:bodyPr wrap="square" rtlCol="0">
            <a:spAutoFit/>
          </a:bodyPr>
          <a:lstStyle/>
          <a:p>
            <a:pPr algn="ctr"/>
            <a:r>
              <a:rPr lang="es-ES" sz="3600" b="1" dirty="0">
                <a:solidFill>
                  <a:srgbClr val="000A8B"/>
                </a:solidFill>
              </a:rPr>
              <a:t>CONVOCATORIA DE ARRENDAMIENTO A VÍCTIMAS DEL CONFLICTO ARMADO</a:t>
            </a:r>
          </a:p>
        </p:txBody>
      </p:sp>
      <p:sp>
        <p:nvSpPr>
          <p:cNvPr id="10" name="CuadroTexto 9">
            <a:extLst>
              <a:ext uri="{FF2B5EF4-FFF2-40B4-BE49-F238E27FC236}">
                <a16:creationId xmlns:a16="http://schemas.microsoft.com/office/drawing/2014/main" id="{DD75E8C1-002D-4927-A805-D5022F2CBD24}"/>
              </a:ext>
            </a:extLst>
          </p:cNvPr>
          <p:cNvSpPr txBox="1"/>
          <p:nvPr/>
        </p:nvSpPr>
        <p:spPr>
          <a:xfrm>
            <a:off x="266628" y="2384677"/>
            <a:ext cx="3658424" cy="3970318"/>
          </a:xfrm>
          <a:prstGeom prst="rect">
            <a:avLst/>
          </a:prstGeom>
          <a:noFill/>
        </p:spPr>
        <p:txBody>
          <a:bodyPr wrap="square">
            <a:spAutoFit/>
          </a:bodyPr>
          <a:lstStyle/>
          <a:p>
            <a:pPr algn="just"/>
            <a:r>
              <a:rPr lang="es-ES" dirty="0"/>
              <a:t>Como resultado de unas solicitudes realizadas en el marco de los Encuentros Sobre lo Fundamental organizados por la UARIV, desde mayo la SAE estructuró una convocatoria para el arriendo de predios a población víctima del conflicto armado. </a:t>
            </a:r>
          </a:p>
          <a:p>
            <a:pPr algn="just"/>
            <a:endParaRPr lang="es-ES" dirty="0"/>
          </a:p>
          <a:p>
            <a:pPr algn="just"/>
            <a:r>
              <a:rPr lang="es-ES" dirty="0"/>
              <a:t>El propósito de esta convocatoria es otorgar un tratamiento diferenciado y atención personalizada a las víctimas del conflicto de cara al acceso a los activos del FRISCO. </a:t>
            </a:r>
            <a:endParaRPr lang="es-ES" sz="1600" dirty="0"/>
          </a:p>
        </p:txBody>
      </p:sp>
      <p:pic>
        <p:nvPicPr>
          <p:cNvPr id="1026" name="Picture 2" descr="La Mesa Nacional sostuvo Plenario en La Guajira – Mesa Nacional de Víctimas">
            <a:extLst>
              <a:ext uri="{FF2B5EF4-FFF2-40B4-BE49-F238E27FC236}">
                <a16:creationId xmlns:a16="http://schemas.microsoft.com/office/drawing/2014/main" id="{56188853-5F2E-4A60-91FA-58547D683B6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51032" y="2604760"/>
            <a:ext cx="4624081" cy="2955471"/>
          </a:xfrm>
          <a:prstGeom prst="rect">
            <a:avLst/>
          </a:prstGeom>
          <a:noFill/>
          <a:extLst>
            <a:ext uri="{909E8E84-426E-40DD-AFC4-6F175D3DCCD1}">
              <a14:hiddenFill xmlns:a14="http://schemas.microsoft.com/office/drawing/2010/main">
                <a:solidFill>
                  <a:srgbClr val="FFFFFF"/>
                </a:solidFill>
              </a14:hiddenFill>
            </a:ext>
          </a:extLst>
        </p:spPr>
      </p:pic>
      <p:sp>
        <p:nvSpPr>
          <p:cNvPr id="11" name="CuadroTexto 10">
            <a:extLst>
              <a:ext uri="{FF2B5EF4-FFF2-40B4-BE49-F238E27FC236}">
                <a16:creationId xmlns:a16="http://schemas.microsoft.com/office/drawing/2014/main" id="{20CBA2B8-2A03-4993-920A-1B99A039A8D9}"/>
              </a:ext>
            </a:extLst>
          </p:cNvPr>
          <p:cNvSpPr txBox="1"/>
          <p:nvPr/>
        </p:nvSpPr>
        <p:spPr>
          <a:xfrm>
            <a:off x="4033158" y="2384677"/>
            <a:ext cx="3053442" cy="3693319"/>
          </a:xfrm>
          <a:prstGeom prst="rect">
            <a:avLst/>
          </a:prstGeom>
          <a:noFill/>
        </p:spPr>
        <p:txBody>
          <a:bodyPr wrap="square">
            <a:spAutoFit/>
          </a:bodyPr>
          <a:lstStyle/>
          <a:p>
            <a:pPr algn="just"/>
            <a:r>
              <a:rPr lang="es-ES" dirty="0"/>
              <a:t>En el marco de esta convocatoria se han sostenido alrededor de 60 reuniones con representantes de colectivos de víctimas de diferentes regiones del país, siendo particularmente relevante la participación en el plenario de la Mesa Nacional de Participación Efectiva de las Víctimas realizada en Dibulla (Riohacha) del 04 al 06 de octubre. </a:t>
            </a:r>
            <a:endParaRPr lang="es-ES" sz="1600" dirty="0"/>
          </a:p>
        </p:txBody>
      </p:sp>
    </p:spTree>
    <p:extLst>
      <p:ext uri="{BB962C8B-B14F-4D97-AF65-F5344CB8AC3E}">
        <p14:creationId xmlns:p14="http://schemas.microsoft.com/office/powerpoint/2010/main" val="35192391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7251032" y="6540499"/>
            <a:ext cx="4563142" cy="307777"/>
          </a:xfrm>
          <a:prstGeom prst="rect">
            <a:avLst/>
          </a:prstGeom>
          <a:noFill/>
        </p:spPr>
        <p:txBody>
          <a:bodyPr wrap="square" rtlCol="0">
            <a:spAutoFit/>
          </a:bodyPr>
          <a:lstStyle/>
          <a:p>
            <a:pPr algn="r"/>
            <a:r>
              <a:rPr lang="es-ES" sz="1400" dirty="0" err="1">
                <a:solidFill>
                  <a:srgbClr val="A9A8A9"/>
                </a:solidFill>
                <a:latin typeface="Lato Regular"/>
                <a:cs typeface="Lato Regular"/>
              </a:rPr>
              <a:t>Prfesidencia</a:t>
            </a:r>
            <a:endParaRPr lang="es-ES" sz="1400" dirty="0">
              <a:solidFill>
                <a:srgbClr val="A9A8A9"/>
              </a:solidFill>
              <a:latin typeface="Lato Regular"/>
              <a:cs typeface="Lato Regular"/>
            </a:endParaRP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CuadroTexto 6">
            <a:extLst>
              <a:ext uri="{FF2B5EF4-FFF2-40B4-BE49-F238E27FC236}">
                <a16:creationId xmlns:a16="http://schemas.microsoft.com/office/drawing/2014/main" id="{1F9EC513-8A26-4950-AC11-25C6B510FCE8}"/>
              </a:ext>
            </a:extLst>
          </p:cNvPr>
          <p:cNvSpPr txBox="1"/>
          <p:nvPr/>
        </p:nvSpPr>
        <p:spPr>
          <a:xfrm>
            <a:off x="1235242" y="960286"/>
            <a:ext cx="9432757" cy="1200329"/>
          </a:xfrm>
          <a:prstGeom prst="rect">
            <a:avLst/>
          </a:prstGeom>
          <a:noFill/>
        </p:spPr>
        <p:txBody>
          <a:bodyPr wrap="square" rtlCol="0">
            <a:spAutoFit/>
          </a:bodyPr>
          <a:lstStyle/>
          <a:p>
            <a:pPr algn="ctr"/>
            <a:r>
              <a:rPr lang="es-ES" sz="3600" b="1" dirty="0">
                <a:solidFill>
                  <a:srgbClr val="000A8B"/>
                </a:solidFill>
              </a:rPr>
              <a:t>PROYECTO PARQUE TECNO-AMBIENTAL BOGOTÁ Y SOACHA</a:t>
            </a:r>
          </a:p>
        </p:txBody>
      </p:sp>
      <p:sp>
        <p:nvSpPr>
          <p:cNvPr id="10" name="CuadroTexto 9">
            <a:extLst>
              <a:ext uri="{FF2B5EF4-FFF2-40B4-BE49-F238E27FC236}">
                <a16:creationId xmlns:a16="http://schemas.microsoft.com/office/drawing/2014/main" id="{DD75E8C1-002D-4927-A805-D5022F2CBD24}"/>
              </a:ext>
            </a:extLst>
          </p:cNvPr>
          <p:cNvSpPr txBox="1"/>
          <p:nvPr/>
        </p:nvSpPr>
        <p:spPr>
          <a:xfrm>
            <a:off x="374734" y="2303843"/>
            <a:ext cx="4082966" cy="4093428"/>
          </a:xfrm>
          <a:prstGeom prst="rect">
            <a:avLst/>
          </a:prstGeom>
          <a:noFill/>
        </p:spPr>
        <p:txBody>
          <a:bodyPr wrap="square">
            <a:spAutoFit/>
          </a:bodyPr>
          <a:lstStyle/>
          <a:p>
            <a:pPr algn="just"/>
            <a:r>
              <a:rPr lang="es-ES" sz="2000" dirty="0"/>
              <a:t>En unos predios administrados por la SAE, ubicados entre Bogotá y Soacha, se está estructurando junto con Aguas de Bogotá S.A. ESP el desarrollo de un parque tecno ambiental que busca </a:t>
            </a:r>
            <a:r>
              <a:rPr lang="es-CO" sz="2000" dirty="0"/>
              <a:t>proveer energías limpias y renovables para el desarrollo de iniciativas públicas con el fin de contribuir a ajustar la matriz energética de la región a una más limpia. Un proyecto que le apunta a la productividad con enfoque socioambiental. </a:t>
            </a:r>
            <a:endParaRPr lang="es-ES" sz="2000" dirty="0"/>
          </a:p>
        </p:txBody>
      </p:sp>
      <p:pic>
        <p:nvPicPr>
          <p:cNvPr id="2050" name="Picture 2" descr="Aguas de Bogotá - Inicio | Facebook">
            <a:extLst>
              <a:ext uri="{FF2B5EF4-FFF2-40B4-BE49-F238E27FC236}">
                <a16:creationId xmlns:a16="http://schemas.microsoft.com/office/drawing/2014/main" id="{47E87AEA-932D-479D-AE0F-C47D82FB210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14412" y="2884998"/>
            <a:ext cx="2819890" cy="2819890"/>
          </a:xfrm>
          <a:prstGeom prst="rect">
            <a:avLst/>
          </a:prstGeom>
          <a:noFill/>
          <a:extLst>
            <a:ext uri="{909E8E84-426E-40DD-AFC4-6F175D3DCCD1}">
              <a14:hiddenFill xmlns:a14="http://schemas.microsoft.com/office/drawing/2010/main">
                <a:solidFill>
                  <a:srgbClr val="FFFFFF"/>
                </a:solidFill>
              </a14:hiddenFill>
            </a:ext>
          </a:extLst>
        </p:spPr>
      </p:pic>
      <p:pic>
        <p:nvPicPr>
          <p:cNvPr id="14" name="Imagen 13">
            <a:extLst>
              <a:ext uri="{FF2B5EF4-FFF2-40B4-BE49-F238E27FC236}">
                <a16:creationId xmlns:a16="http://schemas.microsoft.com/office/drawing/2014/main" id="{458EF850-9653-4792-9829-D92486954FBC}"/>
              </a:ext>
            </a:extLst>
          </p:cNvPr>
          <p:cNvPicPr>
            <a:picLocks noChangeAspect="1"/>
          </p:cNvPicPr>
          <p:nvPr/>
        </p:nvPicPr>
        <p:blipFill rotWithShape="1">
          <a:blip r:embed="rId5"/>
          <a:srcRect l="29911"/>
          <a:stretch/>
        </p:blipFill>
        <p:spPr>
          <a:xfrm>
            <a:off x="8168911" y="2356606"/>
            <a:ext cx="3771899" cy="3876675"/>
          </a:xfrm>
          <a:prstGeom prst="rect">
            <a:avLst/>
          </a:prstGeom>
        </p:spPr>
      </p:pic>
    </p:spTree>
    <p:extLst>
      <p:ext uri="{BB962C8B-B14F-4D97-AF65-F5344CB8AC3E}">
        <p14:creationId xmlns:p14="http://schemas.microsoft.com/office/powerpoint/2010/main" val="2210424962"/>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412</TotalTime>
  <Words>508</Words>
  <Application>Microsoft Office PowerPoint</Application>
  <PresentationFormat>Panorámica</PresentationFormat>
  <Paragraphs>38</Paragraphs>
  <Slides>7</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7</vt:i4>
      </vt:variant>
    </vt:vector>
  </HeadingPairs>
  <TitlesOfParts>
    <vt:vector size="11" baseType="lpstr">
      <vt:lpstr>Arial</vt:lpstr>
      <vt:lpstr>Calibri</vt:lpstr>
      <vt:lpstr>Lato Regular</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Oscar Mauricio Fuentes Bonilla</dc:creator>
  <cp:lastModifiedBy>Paola Andrea Lopez Jaramillo</cp:lastModifiedBy>
  <cp:revision>18</cp:revision>
  <dcterms:created xsi:type="dcterms:W3CDTF">2015-02-19T23:51:59Z</dcterms:created>
  <dcterms:modified xsi:type="dcterms:W3CDTF">2022-01-31T17:24:24Z</dcterms:modified>
</cp:coreProperties>
</file>